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57" r:id="rId4"/>
    <p:sldId id="274" r:id="rId5"/>
    <p:sldId id="275" r:id="rId6"/>
    <p:sldId id="276" r:id="rId7"/>
    <p:sldId id="278" r:id="rId8"/>
    <p:sldId id="258" r:id="rId9"/>
    <p:sldId id="259" r:id="rId10"/>
    <p:sldId id="260" r:id="rId11"/>
    <p:sldId id="261" r:id="rId12"/>
    <p:sldId id="279" r:id="rId13"/>
    <p:sldId id="280" r:id="rId14"/>
    <p:sldId id="262" r:id="rId15"/>
    <p:sldId id="281" r:id="rId16"/>
    <p:sldId id="263" r:id="rId17"/>
    <p:sldId id="264" r:id="rId18"/>
    <p:sldId id="272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65" r:id="rId27"/>
    <p:sldId id="266" r:id="rId28"/>
    <p:sldId id="289" r:id="rId29"/>
    <p:sldId id="291" r:id="rId30"/>
    <p:sldId id="267" r:id="rId31"/>
    <p:sldId id="268" r:id="rId32"/>
    <p:sldId id="269" r:id="rId33"/>
    <p:sldId id="270" r:id="rId34"/>
    <p:sldId id="292" r:id="rId35"/>
    <p:sldId id="293" r:id="rId3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7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66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56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89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02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3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36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19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37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98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17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D5C53-F68A-464A-8A73-8B6BF89D5878}" type="datetimeFigureOut">
              <a:rPr lang="zh-CN" altLang="en-US" smtClean="0"/>
              <a:t>2013/3/5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E6FE-843E-4594-BFB1-CBC6F2CD10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41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B2B14163-10F3-4D4F-8B6D-7F31F35F3487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552" y="332656"/>
            <a:ext cx="7772400" cy="936104"/>
          </a:xfrm>
          <a:noFill/>
        </p:spPr>
        <p:txBody>
          <a:bodyPr>
            <a:noAutofit/>
          </a:bodyPr>
          <a:lstStyle/>
          <a:p>
            <a:pPr marL="0" indent="0" algn="l" eaLnBrk="1" hangingPunct="1"/>
            <a:r>
              <a:rPr lang="en-US" altLang="zh-CN" sz="3200" b="1" dirty="0" smtClean="0">
                <a:solidFill>
                  <a:srgbClr val="000066"/>
                </a:solidFill>
              </a:rPr>
              <a:t>Chapter 1 </a:t>
            </a:r>
            <a:r>
              <a:rPr lang="en-US" altLang="zh-CN" sz="3200" dirty="0" smtClean="0">
                <a:solidFill>
                  <a:srgbClr val="000066"/>
                </a:solidFill>
              </a:rPr>
              <a:t>The Foundations:</a:t>
            </a:r>
            <a:r>
              <a:rPr lang="en-US" altLang="zh-CN" sz="3200" dirty="0" smtClean="0">
                <a:solidFill>
                  <a:srgbClr val="FF9900"/>
                </a:solidFill>
              </a:rPr>
              <a:t> </a:t>
            </a:r>
            <a:r>
              <a:rPr lang="en-US" altLang="zh-CN" sz="3200" dirty="0" smtClean="0">
                <a:solidFill>
                  <a:schemeClr val="folHlink"/>
                </a:solidFill>
              </a:rPr>
              <a:t>Logic and Proof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800" y="1628800"/>
            <a:ext cx="7632700" cy="4763616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1.1 Propositional Logic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1.2 Propositional Equivalences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1.3 Predicates and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>
                <a:solidFill>
                  <a:srgbClr val="0000CC"/>
                </a:solidFill>
              </a:rPr>
              <a:t>1.4 Nested Quantifiers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1.5 Rules of Inference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1.6 Introduction to Proofs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zh-CN" sz="3600" dirty="0" smtClean="0"/>
              <a:t>1.7 Proof Methods and Strategy</a:t>
            </a:r>
          </a:p>
        </p:txBody>
      </p:sp>
    </p:spTree>
    <p:extLst>
      <p:ext uri="{BB962C8B-B14F-4D97-AF65-F5344CB8AC3E}">
        <p14:creationId xmlns:p14="http://schemas.microsoft.com/office/powerpoint/2010/main" val="20480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苏格拉底论题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所有人都会死，</a:t>
            </a:r>
          </a:p>
          <a:p>
            <a:pPr eaLnBrk="1" hangingPunct="1"/>
            <a:r>
              <a:rPr lang="zh-CN" altLang="en-US" dirty="0" smtClean="0"/>
              <a:t>苏格拉底是人，</a:t>
            </a:r>
          </a:p>
          <a:p>
            <a:pPr eaLnBrk="1" hangingPunct="1"/>
            <a:r>
              <a:rPr lang="zh-CN" altLang="en-US" dirty="0" smtClean="0"/>
              <a:t>所以，苏格拉底必会死．</a:t>
            </a:r>
          </a:p>
          <a:p>
            <a:pPr eaLnBrk="1" hangingPunct="1"/>
            <a:endParaRPr lang="zh-CN" altLang="en-US" dirty="0" smtClean="0"/>
          </a:p>
          <a:p>
            <a:pPr eaLnBrk="1" hangingPunct="1"/>
            <a:r>
              <a:rPr lang="zh-CN" altLang="en-US" dirty="0" smtClean="0"/>
              <a:t>在命题逻辑中不能表示这样的推理</a:t>
            </a:r>
            <a:endParaRPr lang="en-US" altLang="zh-CN" dirty="0" smtClean="0"/>
          </a:p>
          <a:p>
            <a:pPr marL="0" indent="0" eaLnBrk="1" hangingPunct="1">
              <a:buNone/>
            </a:pPr>
            <a:r>
              <a:rPr lang="en-US" altLang="zh-CN" i="1" dirty="0" smtClean="0"/>
              <a:t>			P</a:t>
            </a:r>
            <a:r>
              <a:rPr lang="en-US" altLang="zh-CN" dirty="0" smtClean="0"/>
              <a:t>∧</a:t>
            </a:r>
            <a:r>
              <a:rPr lang="en-US" altLang="zh-CN" i="1" dirty="0" smtClean="0"/>
              <a:t>Q </a:t>
            </a:r>
            <a:r>
              <a:rPr lang="en-US" altLang="zh-CN" dirty="0" smtClean="0">
                <a:sym typeface="Symbol" pitchFamily="18" charset="2"/>
              </a:rPr>
              <a:t></a:t>
            </a:r>
            <a:r>
              <a:rPr lang="en-US" altLang="zh-CN" i="1" dirty="0" smtClean="0"/>
              <a:t>R  </a:t>
            </a:r>
            <a:r>
              <a:rPr lang="en-US" altLang="zh-CN" sz="6600" b="1" dirty="0" smtClean="0">
                <a:solidFill>
                  <a:srgbClr val="FF0000"/>
                </a:solidFill>
                <a:sym typeface="Symbol" pitchFamily="18" charset="2"/>
              </a:rPr>
              <a:t></a:t>
            </a:r>
            <a:endParaRPr lang="en-US" altLang="en-US" b="1" dirty="0" smtClean="0">
              <a:solidFill>
                <a:srgbClr val="FF0000"/>
              </a:solidFill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8380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47A107F4-171E-48FB-A0C9-FD2A4F71D6BC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4675" y="304800"/>
            <a:ext cx="8245475" cy="1216025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0066"/>
                </a:solidFill>
              </a:rPr>
              <a:t>§1.3 </a:t>
            </a:r>
            <a:r>
              <a:rPr lang="en-US" altLang="zh-CN" sz="3400" dirty="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z="3000" dirty="0" smtClean="0">
                <a:solidFill>
                  <a:schemeClr val="tx1"/>
                </a:solidFill>
              </a:rPr>
              <a:t> </a:t>
            </a:r>
            <a:r>
              <a:rPr lang="zh-CN" altLang="en-US" sz="2400" dirty="0" smtClean="0">
                <a:solidFill>
                  <a:schemeClr val="tx1"/>
                </a:solidFill>
              </a:rPr>
              <a:t>（</a:t>
            </a:r>
            <a:r>
              <a:rPr lang="en-US" altLang="zh-CN" sz="2400" dirty="0" smtClean="0">
                <a:solidFill>
                  <a:schemeClr val="tx1"/>
                </a:solidFill>
              </a:rPr>
              <a:t>1</a:t>
            </a:r>
            <a:r>
              <a:rPr lang="zh-CN" altLang="en-US" sz="2400" dirty="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66833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900113" y="3398838"/>
            <a:ext cx="63834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Individual and Universe of discourse</a:t>
            </a: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900113" y="4211638"/>
            <a:ext cx="25058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Predicate </a:t>
            </a:r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908050" y="5141913"/>
            <a:ext cx="43717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Propositional function </a:t>
            </a:r>
          </a:p>
        </p:txBody>
      </p:sp>
      <p:sp>
        <p:nvSpPr>
          <p:cNvPr id="39944" name="Rectangle 7"/>
          <p:cNvSpPr>
            <a:spLocks noChangeArrowheads="1"/>
          </p:cNvSpPr>
          <p:nvPr/>
        </p:nvSpPr>
        <p:spPr bwMode="auto">
          <a:xfrm>
            <a:off x="539750" y="2473325"/>
            <a:ext cx="8001000" cy="668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Predicates						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谓词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72200" y="4153232"/>
            <a:ext cx="250793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个体，论域</a:t>
            </a:r>
            <a:endParaRPr lang="en-US" altLang="zh-C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命题函数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utoUpdateAnimBg="0"/>
      <p:bldP spid="39942" grpId="0" autoUpdateAnimBg="0"/>
      <p:bldP spid="3994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谓词与量词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800" smtClean="0"/>
              <a:t>一个命题的主语部分，通常由我们所讨论的对象担任，这些对象称为</a:t>
            </a:r>
            <a:r>
              <a:rPr lang="zh-CN" altLang="en-US" sz="2800" smtClean="0">
                <a:solidFill>
                  <a:srgbClr val="FF0000"/>
                </a:solidFill>
              </a:rPr>
              <a:t>个体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800" smtClean="0"/>
              <a:t> </a:t>
            </a:r>
            <a:r>
              <a:rPr lang="zh-CN" altLang="en-US" sz="2800" smtClean="0"/>
              <a:t>个体所在的范围称为</a:t>
            </a:r>
            <a:r>
              <a:rPr lang="zh-CN" altLang="en-US" sz="2800" smtClean="0">
                <a:solidFill>
                  <a:srgbClr val="FF0000"/>
                </a:solidFill>
              </a:rPr>
              <a:t>论域</a:t>
            </a:r>
            <a:r>
              <a:rPr lang="zh-CN" altLang="en-US" sz="2800" smtClean="0"/>
              <a:t>或个体域，用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表示</a:t>
            </a:r>
            <a:r>
              <a:rPr lang="en-US" altLang="zh-CN" sz="280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zh-CN" altLang="en-US" sz="28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800" smtClean="0"/>
              <a:t>数理逻辑中，命题的谓语部分一般称作</a:t>
            </a:r>
            <a:r>
              <a:rPr lang="zh-CN" altLang="en-US" sz="2800" smtClean="0">
                <a:solidFill>
                  <a:srgbClr val="FF0000"/>
                </a:solidFill>
              </a:rPr>
              <a:t>谓词</a:t>
            </a:r>
            <a:r>
              <a:rPr lang="zh-CN" altLang="en-US" sz="28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zh-CN" altLang="en-US" sz="2800" smtClean="0"/>
          </a:p>
          <a:p>
            <a:pPr eaLnBrk="1" hangingPunct="1">
              <a:lnSpc>
                <a:spcPct val="80000"/>
              </a:lnSpc>
            </a:pPr>
            <a:r>
              <a:rPr lang="zh-CN" altLang="en-US" sz="2800" smtClean="0"/>
              <a:t>例：王平是学生．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smtClean="0"/>
              <a:t>	</a:t>
            </a:r>
            <a:r>
              <a:rPr lang="zh-CN" altLang="en-US" sz="2800" smtClean="0"/>
              <a:t>用</a:t>
            </a:r>
            <a:r>
              <a:rPr lang="en-US" altLang="zh-CN" sz="2800" smtClean="0"/>
              <a:t>S(</a:t>
            </a:r>
            <a:r>
              <a:rPr lang="en-US" altLang="zh-CN" sz="2800" smtClean="0">
                <a:sym typeface="Symbol" pitchFamily="18" charset="2"/>
              </a:rPr>
              <a:t></a:t>
            </a:r>
            <a:r>
              <a:rPr lang="en-US" altLang="zh-CN" sz="2800" smtClean="0"/>
              <a:t>) </a:t>
            </a:r>
            <a:r>
              <a:rPr lang="zh-CN" altLang="en-US" sz="2800" smtClean="0"/>
              <a:t>表示“</a:t>
            </a:r>
            <a:r>
              <a:rPr lang="en-US" altLang="zh-CN" sz="2800" smtClean="0"/>
              <a:t>…</a:t>
            </a:r>
            <a:r>
              <a:rPr lang="zh-CN" altLang="en-US" sz="2800" smtClean="0"/>
              <a:t>是学生”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smtClean="0"/>
              <a:t>	</a:t>
            </a:r>
            <a:r>
              <a:rPr lang="zh-CN" altLang="en-US" sz="2800" smtClean="0"/>
              <a:t>则：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800" i="1" smtClean="0"/>
              <a:t>		S</a:t>
            </a:r>
            <a:r>
              <a:rPr lang="en-US" altLang="zh-CN" sz="2800" smtClean="0"/>
              <a:t>(</a:t>
            </a:r>
            <a:r>
              <a:rPr lang="zh-CN" altLang="en-US" sz="2800" smtClean="0"/>
              <a:t>王平</a:t>
            </a:r>
            <a:r>
              <a:rPr lang="en-US" altLang="zh-CN" sz="2800" smtClean="0"/>
              <a:t>) </a:t>
            </a:r>
            <a:endParaRPr lang="zh-CN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193524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谓词中引入个体变元后，谓词便具有命题的“形式”</a:t>
            </a:r>
            <a:r>
              <a:rPr lang="en-US" altLang="zh-CN" smtClean="0"/>
              <a:t>:</a:t>
            </a:r>
            <a:r>
              <a:rPr lang="zh-CN" altLang="en-US" smtClean="0"/>
              <a:t> </a:t>
            </a:r>
          </a:p>
          <a:p>
            <a:pPr eaLnBrk="1" hangingPunct="1"/>
            <a:endParaRPr lang="zh-CN" altLang="en-US" smtClean="0"/>
          </a:p>
          <a:p>
            <a:pPr algn="ctr" eaLnBrk="1" hangingPunct="1">
              <a:buFontTx/>
              <a:buNone/>
            </a:pPr>
            <a:r>
              <a:rPr lang="zh-CN" altLang="en-US" smtClean="0"/>
              <a:t>“</a:t>
            </a:r>
            <a:r>
              <a:rPr lang="en-US" altLang="zh-CN" i="1" smtClean="0"/>
              <a:t>x</a:t>
            </a:r>
            <a:r>
              <a:rPr lang="zh-CN" altLang="en-US" smtClean="0"/>
              <a:t>是学生” </a:t>
            </a:r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用具体的个体去代换谓词中的个体变元，便得到一个命题 </a:t>
            </a:r>
          </a:p>
        </p:txBody>
      </p:sp>
    </p:spTree>
    <p:extLst>
      <p:ext uri="{BB962C8B-B14F-4D97-AF65-F5344CB8AC3E}">
        <p14:creationId xmlns:p14="http://schemas.microsoft.com/office/powerpoint/2010/main" val="9549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定义１　</a:t>
            </a:r>
            <a:r>
              <a:rPr lang="en-US" altLang="zh-CN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i="1" baseline="30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/>
              <a:t>到｛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zh-CN" altLang="en-US" dirty="0" smtClean="0"/>
              <a:t>｝的函数称为</a:t>
            </a:r>
            <a:r>
              <a:rPr lang="en-US" altLang="zh-CN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>
                <a:solidFill>
                  <a:srgbClr val="FF0000"/>
                </a:solidFill>
              </a:rPr>
              <a:t>元谓词</a:t>
            </a:r>
            <a:r>
              <a:rPr lang="zh-CN" altLang="en-US" dirty="0" smtClean="0"/>
              <a:t>或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zh-CN" altLang="en-US" dirty="0" smtClean="0"/>
              <a:t>元命题函数． </a:t>
            </a:r>
          </a:p>
          <a:p>
            <a:pPr eaLnBrk="1" hangingPunct="1"/>
            <a:endParaRPr lang="zh-CN" altLang="en-US" dirty="0" smtClean="0"/>
          </a:p>
          <a:p>
            <a:pPr eaLnBrk="1" hangingPunct="1"/>
            <a:endParaRPr lang="zh-CN" altLang="en-US" dirty="0" smtClean="0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11188" y="3214043"/>
            <a:ext cx="7848600" cy="230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en-US" altLang="zh-CN" sz="32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</a:t>
            </a:r>
            <a:r>
              <a:rPr lang="en-US" altLang="zh-CN" sz="32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32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1</a:t>
            </a:r>
            <a:r>
              <a:rPr lang="en-US" altLang="zh-CN" sz="32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32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2</a:t>
            </a:r>
            <a:r>
              <a:rPr lang="en-US" altLang="zh-CN" sz="32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,…,</a:t>
            </a:r>
            <a:r>
              <a:rPr lang="en-US" altLang="zh-CN" sz="3200" i="1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i="1" baseline="-25000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n</a:t>
            </a:r>
            <a:r>
              <a:rPr lang="en-US" altLang="zh-CN" sz="32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en-US" altLang="zh-CN" sz="32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endParaRPr lang="en-US" altLang="zh-CN" sz="3200" b="1" dirty="0" smtClean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zh-CN" altLang="en-US" sz="3200" b="1" dirty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    其中，</a:t>
            </a:r>
            <a:r>
              <a:rPr lang="en-US" altLang="zh-CN" sz="3200" i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</a:t>
            </a:r>
            <a:r>
              <a:rPr lang="en-US" altLang="zh-CN" sz="32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32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为谓词， </a:t>
            </a:r>
            <a:r>
              <a:rPr lang="en-US" altLang="zh-CN" sz="32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1</a:t>
            </a:r>
            <a:r>
              <a:rPr lang="en-US" altLang="zh-CN" sz="32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32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2</a:t>
            </a:r>
            <a:r>
              <a:rPr lang="en-US" altLang="zh-CN" sz="32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,…,</a:t>
            </a:r>
            <a:r>
              <a:rPr lang="en-US" altLang="zh-CN" sz="3200" i="1" dirty="0" err="1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3200" i="1" baseline="-25000" dirty="0" err="1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n</a:t>
            </a:r>
            <a:r>
              <a:rPr lang="zh-CN" altLang="en-US" sz="32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</a:t>
            </a:r>
            <a:r>
              <a:rPr lang="zh-CN" altLang="en-US" sz="3200" b="1" dirty="0">
                <a:solidFill>
                  <a:schemeClr val="hlink"/>
                </a:solidFill>
                <a:latin typeface="楷体_GB2312" pitchFamily="1" charset="-122"/>
                <a:ea typeface="楷体_GB2312" pitchFamily="1" charset="-122"/>
              </a:rPr>
              <a:t>个体变元。</a:t>
            </a:r>
          </a:p>
        </p:txBody>
      </p:sp>
    </p:spTree>
    <p:extLst>
      <p:ext uri="{BB962C8B-B14F-4D97-AF65-F5344CB8AC3E}">
        <p14:creationId xmlns:p14="http://schemas.microsoft.com/office/powerpoint/2010/main" val="39484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 smtClean="0"/>
              <a:t>“</a:t>
            </a:r>
            <a:r>
              <a:rPr lang="zh-CN" altLang="en-US" sz="2800" dirty="0" smtClean="0"/>
              <a:t>所有人都会死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”或“有一个人不会死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”该如何表达？ </a:t>
            </a:r>
          </a:p>
        </p:txBody>
      </p:sp>
    </p:spTree>
    <p:extLst>
      <p:ext uri="{BB962C8B-B14F-4D97-AF65-F5344CB8AC3E}">
        <p14:creationId xmlns:p14="http://schemas.microsoft.com/office/powerpoint/2010/main" val="22670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79921DA-2D6B-43C3-BEEE-2BA64C8A1CE7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4675" y="304800"/>
            <a:ext cx="8101013" cy="1216025"/>
          </a:xfrm>
        </p:spPr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§1.3 </a:t>
            </a:r>
            <a:r>
              <a:rPr lang="en-US" altLang="zh-CN" sz="340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z="3000" smtClean="0">
                <a:solidFill>
                  <a:schemeClr val="tx1"/>
                </a:solidFill>
              </a:rPr>
              <a:t> </a:t>
            </a:r>
            <a:r>
              <a:rPr lang="zh-CN" altLang="en-US" sz="2400" smtClean="0">
                <a:solidFill>
                  <a:schemeClr val="tx1"/>
                </a:solidFill>
              </a:rPr>
              <a:t>（</a:t>
            </a:r>
            <a:r>
              <a:rPr lang="en-US" altLang="zh-CN" sz="2400" smtClean="0">
                <a:solidFill>
                  <a:schemeClr val="tx1"/>
                </a:solidFill>
              </a:rPr>
              <a:t>2</a:t>
            </a:r>
            <a:r>
              <a:rPr lang="zh-CN" altLang="en-US" sz="24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2387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  <a:r>
              <a:rPr lang="en-US" altLang="zh-CN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量词</a:t>
            </a:r>
            <a:endParaRPr lang="en-US" altLang="zh-C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827088" y="2348880"/>
            <a:ext cx="46185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universal quantifier </a:t>
            </a:r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815238" y="3284984"/>
            <a:ext cx="79208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algn="just" eaLnBrk="1" hangingPunct="1"/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 quantification of 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altLang="zh-CN" sz="28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proposition </a:t>
            </a:r>
            <a:r>
              <a:rPr lang="en-US" altLang="zh-CN" sz="28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“P(x) is true for all values of x in the universe of discourse.”</a:t>
            </a:r>
            <a:endParaRPr lang="en-US" altLang="zh-CN" sz="2800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32240" y="2439674"/>
            <a:ext cx="20038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全称量词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utoUpdateAnimBg="0"/>
      <p:bldP spid="4096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4C3C003-39B7-4695-A0A8-829A39782E3D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§1.3 </a:t>
            </a:r>
            <a:r>
              <a:rPr lang="en-US" altLang="zh-CN" sz="340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z="3000" smtClean="0">
                <a:solidFill>
                  <a:schemeClr val="tx1"/>
                </a:solidFill>
              </a:rPr>
              <a:t> </a:t>
            </a:r>
            <a:r>
              <a:rPr lang="zh-CN" altLang="en-US" sz="2400" smtClean="0">
                <a:solidFill>
                  <a:schemeClr val="tx1"/>
                </a:solidFill>
              </a:rPr>
              <a:t>（</a:t>
            </a:r>
            <a:r>
              <a:rPr lang="en-US" altLang="zh-CN" sz="2400" smtClean="0">
                <a:solidFill>
                  <a:schemeClr val="tx1"/>
                </a:solidFill>
              </a:rPr>
              <a:t>3</a:t>
            </a:r>
            <a:r>
              <a:rPr lang="zh-CN" altLang="en-US" sz="24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9690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838200" y="2478088"/>
            <a:ext cx="46185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 quantifier 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1116013" y="3259138"/>
            <a:ext cx="763245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The notation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P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denotes 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universal quantification of 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8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).  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Here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is called the universal quantifier.</a:t>
            </a:r>
          </a:p>
        </p:txBody>
      </p:sp>
    </p:spTree>
    <p:extLst>
      <p:ext uri="{BB962C8B-B14F-4D97-AF65-F5344CB8AC3E}">
        <p14:creationId xmlns:p14="http://schemas.microsoft.com/office/powerpoint/2010/main" val="37066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E51F5E4-C498-451B-94B3-531F990BDB1F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66"/>
                </a:solidFill>
              </a:rPr>
              <a:t>§1.3 </a:t>
            </a:r>
            <a:r>
              <a:rPr lang="en-US" altLang="zh-CN" sz="340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z="3000" smtClean="0">
                <a:solidFill>
                  <a:schemeClr val="tx1"/>
                </a:solidFill>
              </a:rPr>
              <a:t> </a:t>
            </a:r>
            <a:r>
              <a:rPr lang="zh-CN" altLang="en-US" sz="2400" smtClean="0">
                <a:solidFill>
                  <a:schemeClr val="tx1"/>
                </a:solidFill>
              </a:rPr>
              <a:t>（</a:t>
            </a:r>
            <a:r>
              <a:rPr lang="en-US" altLang="zh-CN" sz="2400" smtClean="0">
                <a:solidFill>
                  <a:schemeClr val="tx1"/>
                </a:solidFill>
              </a:rPr>
              <a:t>4</a:t>
            </a:r>
            <a:r>
              <a:rPr lang="zh-CN" altLang="en-US" sz="24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825625"/>
            <a:ext cx="8001000" cy="52387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827088" y="2549525"/>
            <a:ext cx="4775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existential quantifier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467544" y="3284538"/>
            <a:ext cx="84176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existential quantification of P(x)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proposition</a:t>
            </a:r>
          </a:p>
          <a:p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“There exists an element x in the universe of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discourse</a:t>
            </a:r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such that P(x) is true.”</a:t>
            </a:r>
          </a:p>
        </p:txBody>
      </p:sp>
      <p:sp>
        <p:nvSpPr>
          <p:cNvPr id="7" name="矩形 6"/>
          <p:cNvSpPr/>
          <p:nvPr/>
        </p:nvSpPr>
        <p:spPr>
          <a:xfrm>
            <a:off x="6588224" y="2605437"/>
            <a:ext cx="20038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存在量词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77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utoUpdateAnimBg="0"/>
      <p:bldP spid="4301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D016D05-5FC5-4AA3-988C-8B2FF4C2C44E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solidFill>
                  <a:srgbClr val="000066"/>
                </a:solidFill>
              </a:rPr>
              <a:t>§1.3 </a:t>
            </a:r>
            <a:r>
              <a:rPr lang="en-US" altLang="zh-CN" sz="340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mtClean="0">
                <a:solidFill>
                  <a:schemeClr val="tx1"/>
                </a:solidFill>
              </a:rPr>
              <a:t>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5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9690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827088" y="2549525"/>
            <a:ext cx="4775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800" dirty="0">
                <a:latin typeface="Times New Roman" pitchFamily="18" charset="0"/>
                <a:cs typeface="Times New Roman" pitchFamily="18" charset="0"/>
              </a:rPr>
              <a:t>）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existential quantifier </a:t>
            </a: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462164" y="3213100"/>
            <a:ext cx="813690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   The notation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P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denotes</a:t>
            </a:r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existential quantification of P(x).  </a:t>
            </a:r>
          </a:p>
          <a:p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is called the existential quantifier.</a:t>
            </a:r>
            <a:endParaRPr lang="en-US" altLang="zh-CN" sz="28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598068" y="5648325"/>
            <a:ext cx="5004686" cy="59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Other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720814" y="5661248"/>
            <a:ext cx="34515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uniqueness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quantifier </a:t>
            </a:r>
          </a:p>
        </p:txBody>
      </p:sp>
    </p:spTree>
    <p:extLst>
      <p:ext uri="{BB962C8B-B14F-4D97-AF65-F5344CB8AC3E}">
        <p14:creationId xmlns:p14="http://schemas.microsoft.com/office/powerpoint/2010/main" val="335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utoUpdateAnimBg="0"/>
      <p:bldP spid="44038" grpId="0" autoUpdateAnimBg="0"/>
      <p:bldP spid="44039" grpId="0" autoUpdateAnimBg="0"/>
      <p:bldP spid="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 smtClean="0"/>
              <a:t>“</a:t>
            </a:r>
            <a:r>
              <a:rPr lang="zh-CN" altLang="en-US" sz="2800" dirty="0" smtClean="0"/>
              <a:t>所有人都会死”或“有一个人不会死”该如何表达？ 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dirty="0" smtClean="0"/>
              <a:t>定义　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）表示“所有”、“任意”、“一切”的词称为</a:t>
            </a:r>
            <a:r>
              <a:rPr lang="zh-CN" altLang="en-US" sz="2800" dirty="0" smtClean="0">
                <a:solidFill>
                  <a:srgbClr val="FF0000"/>
                </a:solidFill>
              </a:rPr>
              <a:t>全称量词</a:t>
            </a:r>
            <a:r>
              <a:rPr lang="zh-CN" altLang="en-US" sz="2800" dirty="0" smtClean="0"/>
              <a:t>，记为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</a:t>
            </a:r>
            <a:r>
              <a:rPr lang="zh-CN" altLang="en-US" sz="2800" dirty="0" smtClean="0"/>
              <a:t>，</a:t>
            </a:r>
            <a:r>
              <a:rPr lang="zh-CN" altLang="en-US" sz="2800" dirty="0" smtClean="0">
                <a:sym typeface="Symbol" pitchFamily="18" charset="2"/>
              </a:rPr>
              <a:t>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表示对论域中的所有个体，</a:t>
            </a:r>
            <a:r>
              <a:rPr lang="en-US" altLang="zh-CN" sz="2800" i="1" dirty="0" smtClean="0">
                <a:solidFill>
                  <a:srgbClr val="FF0000"/>
                </a:solidFill>
              </a:rPr>
              <a:t>x</a:t>
            </a:r>
            <a:r>
              <a:rPr lang="zh-CN" altLang="en-US" sz="2800" dirty="0" smtClean="0">
                <a:solidFill>
                  <a:srgbClr val="FF0000"/>
                </a:solidFill>
              </a:rPr>
              <a:t>称为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</a:t>
            </a:r>
            <a:r>
              <a:rPr lang="zh-CN" altLang="en-US" sz="2800" dirty="0" smtClean="0">
                <a:solidFill>
                  <a:srgbClr val="FF0000"/>
                </a:solidFill>
              </a:rPr>
              <a:t>的指导变元</a:t>
            </a:r>
            <a:r>
              <a:rPr lang="en-US" altLang="zh-CN" sz="2800" dirty="0" smtClean="0"/>
              <a:t>(</a:t>
            </a:r>
            <a:r>
              <a:rPr lang="zh-CN" altLang="en-US" sz="2800" dirty="0" smtClean="0"/>
              <a:t>全称性变元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，用来指代所讨论的个体</a:t>
            </a:r>
            <a:r>
              <a:rPr lang="en-US" altLang="zh-CN" sz="2800" dirty="0" smtClean="0"/>
              <a:t>. 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</a:t>
            </a:r>
            <a:r>
              <a:rPr lang="en-US" altLang="zh-CN" sz="2800" i="1" dirty="0" smtClean="0">
                <a:solidFill>
                  <a:srgbClr val="FF0000"/>
                </a:solidFill>
              </a:rPr>
              <a:t>x P</a:t>
            </a:r>
            <a:r>
              <a:rPr lang="en-US" altLang="zh-CN" sz="2800" dirty="0" smtClean="0">
                <a:solidFill>
                  <a:srgbClr val="FF0000"/>
                </a:solidFill>
              </a:rPr>
              <a:t>(</a:t>
            </a:r>
            <a:r>
              <a:rPr lang="en-US" altLang="zh-CN" sz="2800" i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dirty="0" smtClean="0">
                <a:solidFill>
                  <a:srgbClr val="FF0000"/>
                </a:solidFill>
              </a:rPr>
              <a:t>)</a:t>
            </a:r>
            <a:r>
              <a:rPr lang="zh-CN" altLang="en-US" sz="2800" dirty="0" smtClean="0"/>
              <a:t>表示论域中的所有个体都有性质</a:t>
            </a:r>
            <a:r>
              <a:rPr lang="en-US" altLang="zh-CN" sz="2800" i="1" dirty="0" smtClean="0"/>
              <a:t>P</a:t>
            </a:r>
            <a:r>
              <a:rPr lang="en-US" altLang="zh-CN" sz="2800" dirty="0" smtClean="0"/>
              <a:t>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dirty="0" smtClean="0"/>
              <a:t>	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）表示“存在着”、“至少有一个”的词称为</a:t>
            </a:r>
            <a:r>
              <a:rPr lang="zh-CN" altLang="en-US" sz="2800" dirty="0" smtClean="0">
                <a:solidFill>
                  <a:srgbClr val="FF0000"/>
                </a:solidFill>
              </a:rPr>
              <a:t>存在量词</a:t>
            </a:r>
            <a:r>
              <a:rPr lang="zh-CN" altLang="en-US" sz="2800" dirty="0" smtClean="0"/>
              <a:t>，记为</a:t>
            </a:r>
            <a:r>
              <a:rPr lang="zh-CN" altLang="en-US" sz="2800" dirty="0" smtClean="0">
                <a:sym typeface="Symbol" pitchFamily="18" charset="2"/>
              </a:rPr>
              <a:t></a:t>
            </a:r>
            <a:r>
              <a:rPr lang="en-US" altLang="zh-CN" sz="2800" dirty="0" smtClean="0"/>
              <a:t>.  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</a:t>
            </a:r>
            <a:r>
              <a:rPr lang="en-US" altLang="zh-CN" sz="2800" i="1" dirty="0" smtClean="0">
                <a:solidFill>
                  <a:srgbClr val="FF0000"/>
                </a:solidFill>
              </a:rPr>
              <a:t>x</a:t>
            </a:r>
            <a:r>
              <a:rPr lang="zh-CN" altLang="en-US" sz="2800" dirty="0" smtClean="0"/>
              <a:t>表示论域中存在个体，同全称量词一样，这里的</a:t>
            </a:r>
            <a:r>
              <a:rPr lang="en-US" altLang="zh-CN" sz="2800" i="1" dirty="0" smtClean="0"/>
              <a:t>x</a:t>
            </a:r>
            <a:r>
              <a:rPr lang="zh-CN" altLang="en-US" sz="2800" dirty="0" smtClean="0"/>
              <a:t>也称为</a:t>
            </a:r>
            <a:r>
              <a:rPr lang="en-US" altLang="zh-CN" sz="2800" dirty="0" smtClean="0">
                <a:solidFill>
                  <a:srgbClr val="FF0000"/>
                </a:solidFill>
                <a:sym typeface="Symbol" pitchFamily="18" charset="2"/>
              </a:rPr>
              <a:t></a:t>
            </a:r>
            <a:r>
              <a:rPr lang="zh-CN" altLang="en-US" sz="2800" dirty="0" smtClean="0">
                <a:solidFill>
                  <a:srgbClr val="FF0000"/>
                </a:solidFill>
              </a:rPr>
              <a:t>的指导变元</a:t>
            </a:r>
            <a:r>
              <a:rPr lang="en-US" altLang="zh-CN" sz="2800" dirty="0" smtClean="0"/>
              <a:t>(</a:t>
            </a:r>
            <a:r>
              <a:rPr lang="zh-CN" altLang="en-US" sz="2800" dirty="0" smtClean="0"/>
              <a:t>存在性变元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，用来指代所讨论的个体</a:t>
            </a:r>
            <a:r>
              <a:rPr lang="en-US" altLang="zh-CN" sz="2800" dirty="0" smtClean="0"/>
              <a:t>. </a:t>
            </a:r>
            <a:r>
              <a:rPr lang="zh-CN" altLang="en-US" sz="2800" dirty="0" smtClean="0"/>
              <a:t>而</a:t>
            </a:r>
            <a:r>
              <a:rPr lang="zh-CN" altLang="en-US" sz="2800" dirty="0" smtClean="0">
                <a:solidFill>
                  <a:srgbClr val="FF0000"/>
                </a:solidFill>
                <a:sym typeface="Symbol" pitchFamily="18" charset="2"/>
              </a:rPr>
              <a:t></a:t>
            </a:r>
            <a:r>
              <a:rPr lang="en-US" altLang="zh-CN" sz="2800" i="1" dirty="0" err="1" smtClean="0">
                <a:solidFill>
                  <a:srgbClr val="FF0000"/>
                </a:solidFill>
              </a:rPr>
              <a:t>xP</a:t>
            </a:r>
            <a:r>
              <a:rPr lang="en-US" altLang="zh-CN" sz="2800" dirty="0" smtClean="0">
                <a:solidFill>
                  <a:srgbClr val="FF0000"/>
                </a:solidFill>
              </a:rPr>
              <a:t>(</a:t>
            </a:r>
            <a:r>
              <a:rPr lang="en-US" altLang="zh-CN" sz="2800" i="1" dirty="0" smtClean="0">
                <a:solidFill>
                  <a:srgbClr val="FF0000"/>
                </a:solidFill>
              </a:rPr>
              <a:t>x</a:t>
            </a:r>
            <a:r>
              <a:rPr lang="en-US" altLang="zh-CN" sz="2800" dirty="0" smtClean="0">
                <a:solidFill>
                  <a:srgbClr val="FF0000"/>
                </a:solidFill>
              </a:rPr>
              <a:t>)</a:t>
            </a:r>
            <a:r>
              <a:rPr lang="zh-CN" altLang="en-US" sz="2800" dirty="0" smtClean="0"/>
              <a:t>表示论域中存在着个体具有性质</a:t>
            </a:r>
            <a:r>
              <a:rPr lang="en-US" altLang="zh-CN" sz="2800" i="1" dirty="0" smtClean="0"/>
              <a:t>P</a:t>
            </a:r>
            <a:r>
              <a:rPr lang="en-US" altLang="zh-CN" sz="2800" dirty="0" smtClean="0"/>
              <a:t>.</a:t>
            </a:r>
            <a:endParaRPr lang="zh-CN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8008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例</a:t>
            </a:r>
            <a:endParaRPr lang="zh-CN" altLang="en-US" dirty="0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dirty="0" smtClean="0"/>
              <a:t>例</a:t>
            </a:r>
            <a:r>
              <a:rPr lang="en-US" altLang="zh-CN" sz="2800" b="1" dirty="0" smtClean="0"/>
              <a:t> .</a:t>
            </a:r>
            <a:r>
              <a:rPr lang="zh-CN" altLang="en-US" sz="2800" dirty="0" smtClean="0"/>
              <a:t>设</a:t>
            </a:r>
            <a:r>
              <a:rPr lang="en-US" altLang="zh-CN" sz="2800" i="1" dirty="0" smtClean="0"/>
              <a:t>F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：</a:t>
            </a:r>
            <a:r>
              <a:rPr lang="en-US" altLang="zh-CN" sz="2800" i="1" dirty="0" smtClean="0"/>
              <a:t>x</a:t>
            </a:r>
            <a:r>
              <a:rPr lang="zh-CN" altLang="en-US" sz="2800" dirty="0" smtClean="0"/>
              <a:t>会飞，论域</a:t>
            </a:r>
            <a:r>
              <a:rPr lang="en-US" altLang="zh-CN" sz="2800" i="1" dirty="0" smtClean="0"/>
              <a:t>D</a:t>
            </a:r>
            <a:r>
              <a:rPr lang="zh-CN" altLang="en-US" sz="2800" dirty="0" smtClean="0"/>
              <a:t>为鸟集合</a:t>
            </a:r>
            <a:r>
              <a:rPr lang="en-US" altLang="zh-CN" sz="2800" dirty="0" smtClean="0"/>
              <a:t>.</a:t>
            </a:r>
            <a:endParaRPr lang="en-US" altLang="zh-CN" sz="2800" i="1" dirty="0" smtClean="0"/>
          </a:p>
          <a:p>
            <a:pPr eaLnBrk="1" hangingPunct="1">
              <a:buFontTx/>
              <a:buNone/>
            </a:pPr>
            <a:r>
              <a:rPr lang="en-US" altLang="zh-CN" sz="2800" dirty="0" smtClean="0">
                <a:sym typeface="Symbol" pitchFamily="18" charset="2"/>
              </a:rPr>
              <a:t>	</a:t>
            </a:r>
            <a:r>
              <a:rPr lang="en-US" altLang="zh-CN" sz="2800" dirty="0" err="1" smtClean="0">
                <a:sym typeface="Symbol" pitchFamily="18" charset="2"/>
              </a:rPr>
              <a:t>x</a:t>
            </a:r>
            <a:r>
              <a:rPr lang="en-US" altLang="zh-CN" sz="2800" i="1" dirty="0" err="1" smtClean="0"/>
              <a:t>F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        </a:t>
            </a:r>
            <a:r>
              <a:rPr lang="zh-CN" altLang="en-US" sz="2800" dirty="0" smtClean="0"/>
              <a:t>表示“所有</a:t>
            </a:r>
            <a:r>
              <a:rPr lang="zh-CN" altLang="en-US" sz="2800" dirty="0" smtClean="0"/>
              <a:t>的鸟都会飞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”</a:t>
            </a:r>
            <a:endParaRPr lang="en-US" altLang="zh-CN" sz="2800" dirty="0" smtClean="0"/>
          </a:p>
          <a:p>
            <a:pPr eaLnBrk="1" hangingPunct="1"/>
            <a:endParaRPr lang="zh-CN" altLang="en-US" sz="2800" dirty="0" smtClean="0"/>
          </a:p>
          <a:p>
            <a:pPr eaLnBrk="1" hangingPunct="1"/>
            <a:r>
              <a:rPr lang="zh-CN" altLang="en-US" sz="2800" dirty="0" smtClean="0"/>
              <a:t>例</a:t>
            </a:r>
            <a:r>
              <a:rPr lang="en-US" altLang="zh-CN" sz="2800" dirty="0" smtClean="0"/>
              <a:t> .</a:t>
            </a:r>
            <a:r>
              <a:rPr lang="zh-CN" altLang="en-US" sz="2800" dirty="0" smtClean="0"/>
              <a:t>设</a:t>
            </a:r>
            <a:r>
              <a:rPr lang="en-US" altLang="zh-CN" sz="2800" i="1" dirty="0" smtClean="0"/>
              <a:t>W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：</a:t>
            </a:r>
            <a:r>
              <a:rPr lang="en-US" altLang="zh-CN" sz="2800" i="1" dirty="0" smtClean="0"/>
              <a:t>x</a:t>
            </a:r>
            <a:r>
              <a:rPr lang="zh-CN" altLang="en-US" sz="2800" dirty="0" smtClean="0"/>
              <a:t>是白的，论域</a:t>
            </a:r>
            <a:r>
              <a:rPr lang="en-US" altLang="zh-CN" sz="2800" i="1" dirty="0" smtClean="0"/>
              <a:t>D</a:t>
            </a:r>
            <a:r>
              <a:rPr lang="zh-CN" altLang="en-US" sz="2800" dirty="0" smtClean="0"/>
              <a:t>为菊花集合</a:t>
            </a:r>
            <a:r>
              <a:rPr lang="en-US" altLang="zh-CN" sz="2800" dirty="0" smtClean="0"/>
              <a:t>.</a:t>
            </a:r>
            <a:endParaRPr lang="en-US" altLang="zh-CN" sz="2800" i="1" dirty="0" smtClean="0"/>
          </a:p>
          <a:p>
            <a:pPr eaLnBrk="1" hangingPunct="1">
              <a:buFontTx/>
              <a:buNone/>
            </a:pPr>
            <a:r>
              <a:rPr lang="en-US" altLang="zh-CN" sz="2800" dirty="0" smtClean="0">
                <a:sym typeface="Symbol" pitchFamily="18" charset="2"/>
              </a:rPr>
              <a:t>	</a:t>
            </a:r>
            <a:r>
              <a:rPr lang="en-US" altLang="zh-CN" sz="2800" i="1" dirty="0" smtClean="0"/>
              <a:t>x W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 </a:t>
            </a:r>
            <a:r>
              <a:rPr lang="zh-CN" altLang="en-US" sz="2800" dirty="0" smtClean="0"/>
              <a:t>表示   </a:t>
            </a:r>
            <a:r>
              <a:rPr lang="en-US" altLang="zh-CN" sz="2800" dirty="0" smtClean="0"/>
              <a:t>”</a:t>
            </a:r>
            <a:r>
              <a:rPr lang="zh-CN" altLang="en-US" sz="2800" dirty="0" smtClean="0"/>
              <a:t>有些</a:t>
            </a:r>
            <a:r>
              <a:rPr lang="zh-CN" altLang="en-US" sz="2800" dirty="0" smtClean="0"/>
              <a:t>菊花是白的</a:t>
            </a:r>
            <a:r>
              <a:rPr lang="en-US" altLang="zh-CN" sz="2800" dirty="0" smtClean="0"/>
              <a:t>.”</a:t>
            </a:r>
            <a:endParaRPr lang="en-US" altLang="zh-CN" sz="2800" dirty="0" smtClean="0"/>
          </a:p>
          <a:p>
            <a:pPr eaLnBrk="1" hangingPunct="1"/>
            <a:endParaRPr lang="zh-CN" altLang="en-US" sz="2800" dirty="0" smtClean="0"/>
          </a:p>
          <a:p>
            <a:pPr eaLnBrk="1" hangingPunct="1"/>
            <a:r>
              <a:rPr lang="zh-CN" altLang="en-US" sz="2800" dirty="0" smtClean="0"/>
              <a:t>若</a:t>
            </a:r>
            <a:r>
              <a:rPr lang="en-US" altLang="zh-CN" sz="2800" i="1" dirty="0" smtClean="0"/>
              <a:t>P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表示“</a:t>
            </a:r>
            <a:r>
              <a:rPr lang="en-US" altLang="zh-CN" sz="2800" i="1" dirty="0" smtClean="0"/>
              <a:t>x</a:t>
            </a:r>
            <a:r>
              <a:rPr lang="zh-CN" altLang="en-US" sz="2800" dirty="0" smtClean="0"/>
              <a:t>是素数”，当论域</a:t>
            </a:r>
            <a:r>
              <a:rPr lang="en-US" altLang="zh-CN" sz="2800" i="1" dirty="0" smtClean="0"/>
              <a:t>D</a:t>
            </a:r>
            <a:r>
              <a:rPr lang="en-US" altLang="zh-CN" sz="2800" dirty="0" smtClean="0"/>
              <a:t> = {2, 3, 5, 7}</a:t>
            </a:r>
            <a:r>
              <a:rPr lang="zh-CN" altLang="en-US" sz="2800" dirty="0" smtClean="0"/>
              <a:t>时</a:t>
            </a:r>
            <a:r>
              <a:rPr lang="en-US" altLang="zh-CN" sz="2800" dirty="0" smtClean="0"/>
              <a:t>, </a:t>
            </a:r>
            <a:r>
              <a:rPr lang="en-US" altLang="zh-CN" sz="2800" dirty="0" smtClean="0">
                <a:sym typeface="Symbol" pitchFamily="18" charset="2"/>
              </a:rPr>
              <a:t></a:t>
            </a:r>
            <a:r>
              <a:rPr lang="en-US" altLang="zh-CN" sz="2800" dirty="0" err="1" smtClean="0">
                <a:sym typeface="Symbol" pitchFamily="18" charset="2"/>
              </a:rPr>
              <a:t>x</a:t>
            </a:r>
            <a:r>
              <a:rPr lang="en-US" altLang="zh-CN" sz="2800" i="1" dirty="0" err="1" smtClean="0"/>
              <a:t>P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＝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；当论域</a:t>
            </a:r>
            <a:r>
              <a:rPr lang="en-US" altLang="zh-CN" sz="2800" i="1" dirty="0" smtClean="0"/>
              <a:t>D</a:t>
            </a:r>
            <a:r>
              <a:rPr lang="en-US" altLang="zh-CN" sz="2800" dirty="0" smtClean="0"/>
              <a:t> = {1, 2, 3, 4}</a:t>
            </a:r>
            <a:r>
              <a:rPr lang="zh-CN" altLang="en-US" sz="2800" dirty="0" smtClean="0"/>
              <a:t>时</a:t>
            </a:r>
            <a:r>
              <a:rPr lang="en-US" altLang="zh-CN" sz="2800" dirty="0" smtClean="0"/>
              <a:t>, </a:t>
            </a:r>
            <a:r>
              <a:rPr lang="en-US" altLang="zh-CN" sz="2800" dirty="0" smtClean="0">
                <a:sym typeface="Symbol" pitchFamily="18" charset="2"/>
              </a:rPr>
              <a:t></a:t>
            </a:r>
            <a:r>
              <a:rPr lang="en-US" altLang="zh-CN" sz="2800" dirty="0" err="1" smtClean="0">
                <a:sym typeface="Symbol" pitchFamily="18" charset="2"/>
              </a:rPr>
              <a:t>x</a:t>
            </a:r>
            <a:r>
              <a:rPr lang="en-US" altLang="zh-CN" sz="2800" i="1" dirty="0" err="1" smtClean="0"/>
              <a:t>P</a:t>
            </a:r>
            <a:r>
              <a:rPr lang="en-US" altLang="zh-CN" sz="2800" dirty="0" smtClean="0"/>
              <a:t>(</a:t>
            </a:r>
            <a:r>
              <a:rPr lang="en-US" altLang="zh-CN" sz="2800" i="1" dirty="0" smtClean="0"/>
              <a:t>x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＝</a:t>
            </a:r>
            <a:r>
              <a:rPr lang="en-US" altLang="zh-CN" sz="2800" dirty="0" smtClean="0"/>
              <a:t>0. </a:t>
            </a:r>
            <a:endParaRPr lang="zh-CN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5674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6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887BD2E8-CE8C-4053-BC46-BB66E8E74265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04800"/>
            <a:ext cx="8001000" cy="1216025"/>
          </a:xfrm>
          <a:noFill/>
        </p:spPr>
        <p:txBody>
          <a:bodyPr/>
          <a:lstStyle/>
          <a:p>
            <a:pPr eaLnBrk="1" hangingPunct="1"/>
            <a:r>
              <a:rPr lang="en-US" altLang="zh-CN" sz="3600" smtClean="0"/>
              <a:t>§1.3</a:t>
            </a:r>
            <a:r>
              <a:rPr lang="en-US" altLang="zh-CN" smtClean="0"/>
              <a:t> </a:t>
            </a:r>
            <a:r>
              <a:rPr lang="en-US" altLang="zh-CN" sz="3400" smtClean="0"/>
              <a:t>Predicates and Quantifiers</a:t>
            </a:r>
            <a:r>
              <a:rPr lang="en-US" altLang="zh-CN" smtClean="0"/>
              <a:t> </a:t>
            </a:r>
            <a:r>
              <a:rPr lang="zh-CN" altLang="en-US" sz="2000" smtClean="0"/>
              <a:t>（</a:t>
            </a:r>
            <a:r>
              <a:rPr lang="en-US" altLang="zh-CN" sz="2000" smtClean="0"/>
              <a:t>6</a:t>
            </a:r>
            <a:r>
              <a:rPr lang="zh-CN" altLang="en-US" sz="2000" smtClean="0"/>
              <a:t>）</a:t>
            </a:r>
          </a:p>
        </p:txBody>
      </p:sp>
      <p:sp>
        <p:nvSpPr>
          <p:cNvPr id="45060" name="Rectangle 12"/>
          <p:cNvSpPr>
            <a:spLocks noChangeArrowheads="1"/>
          </p:cNvSpPr>
          <p:nvPr/>
        </p:nvSpPr>
        <p:spPr bwMode="auto">
          <a:xfrm>
            <a:off x="611188" y="1628800"/>
            <a:ext cx="78486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定义：</a:t>
            </a:r>
            <a:r>
              <a:rPr lang="en-US" altLang="zh-CN" sz="2400" i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i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aseline="-250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1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i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aseline="-250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2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,…,</a:t>
            </a:r>
            <a:r>
              <a:rPr lang="en-US" altLang="zh-CN" sz="2400" i="1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i="1" baseline="-25000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n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称为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原子谓词公式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    其中，</a:t>
            </a:r>
            <a:r>
              <a:rPr lang="en-US" altLang="zh-CN" sz="2400" i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P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为谓词， </a:t>
            </a:r>
            <a:r>
              <a:rPr lang="en-US" altLang="zh-CN" sz="24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1</a:t>
            </a:r>
            <a:r>
              <a:rPr lang="en-US" altLang="zh-CN" sz="24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i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aseline="-250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2</a:t>
            </a:r>
            <a:r>
              <a:rPr lang="en-US" altLang="zh-CN" sz="2400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,…,</a:t>
            </a:r>
            <a:r>
              <a:rPr lang="en-US" altLang="zh-CN" sz="2400" i="1" dirty="0" err="1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i="1" baseline="-25000" dirty="0" err="1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n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为</a:t>
            </a:r>
            <a:r>
              <a:rPr lang="zh-CN" altLang="en-US" sz="2400" b="1" dirty="0">
                <a:solidFill>
                  <a:schemeClr val="hlink"/>
                </a:solidFill>
                <a:latin typeface="楷体_GB2312" pitchFamily="1" charset="-122"/>
                <a:ea typeface="楷体_GB2312" pitchFamily="1" charset="-122"/>
              </a:rPr>
              <a:t>个体变元。</a:t>
            </a:r>
          </a:p>
        </p:txBody>
      </p:sp>
      <p:sp>
        <p:nvSpPr>
          <p:cNvPr id="45061" name="Rectangle 18"/>
          <p:cNvSpPr>
            <a:spLocks noChangeArrowheads="1"/>
          </p:cNvSpPr>
          <p:nvPr/>
        </p:nvSpPr>
        <p:spPr bwMode="auto">
          <a:xfrm>
            <a:off x="611188" y="2619691"/>
            <a:ext cx="8353425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342900" indent="-342900">
              <a:lnSpc>
                <a:spcPct val="120000"/>
              </a:lnSpc>
              <a:tabLst>
                <a:tab pos="933450" algn="l"/>
              </a:tabLst>
            </a:pPr>
            <a:r>
              <a:rPr lang="zh-CN" altLang="en-US" sz="2400" b="1" dirty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定义：</a:t>
            </a:r>
            <a:r>
              <a:rPr lang="zh-CN" altLang="en-US" sz="2400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谓词公式</a:t>
            </a:r>
            <a:r>
              <a:rPr lang="zh-CN" altLang="en-US" sz="2400" b="1" dirty="0">
                <a:solidFill>
                  <a:schemeClr val="hlink"/>
                </a:solidFill>
                <a:latin typeface="楷体_GB2312" pitchFamily="1" charset="-122"/>
                <a:ea typeface="楷体_GB2312" pitchFamily="1" charset="-122"/>
              </a:rPr>
              <a:t>由如下递归定义构成：</a:t>
            </a:r>
          </a:p>
          <a:p>
            <a:pPr marL="342900" indent="-342900">
              <a:lnSpc>
                <a:spcPct val="120000"/>
              </a:lnSpc>
              <a:tabLst>
                <a:tab pos="933450" algn="l"/>
              </a:tabLst>
            </a:pP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</a:rPr>
              <a:t>	</a:t>
            </a: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1)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原子谓词公式是谓词公式；</a:t>
            </a:r>
          </a:p>
          <a:p>
            <a:pPr marL="342900" indent="-342900">
              <a:lnSpc>
                <a:spcPct val="120000"/>
              </a:lnSpc>
              <a:tabLst>
                <a:tab pos="933450" algn="l"/>
              </a:tabLst>
            </a:pP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	(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2) </a:t>
            </a:r>
            <a:r>
              <a:rPr lang="zh-CN" altLang="en-US" sz="2400" b="1" dirty="0">
                <a:solidFill>
                  <a:schemeClr val="hlink"/>
                </a:solidFill>
                <a:latin typeface="楷体_GB2312" pitchFamily="1" charset="-122"/>
                <a:ea typeface="楷体_GB2312" pitchFamily="1" charset="-122"/>
              </a:rPr>
              <a:t>如果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A</a:t>
            </a:r>
            <a:r>
              <a:rPr lang="zh-CN" altLang="en-US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、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B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是谓词公式，则  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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A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),(A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B)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,(A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B)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,</a:t>
            </a:r>
          </a:p>
          <a:p>
            <a:pPr marL="342900" indent="-342900">
              <a:lnSpc>
                <a:spcPct val="120000"/>
              </a:lnSpc>
              <a:tabLst>
                <a:tab pos="933450" algn="l"/>
              </a:tabLst>
            </a:pP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          (A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B)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,(A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B)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都是谓词公式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；</a:t>
            </a:r>
            <a:endParaRPr lang="en-US" altLang="zh-CN" sz="2400" b="1" dirty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  <a:sym typeface="Symbol" pitchFamily="18" charset="2"/>
            </a:endParaRPr>
          </a:p>
          <a:p>
            <a:pPr marL="342900" indent="-342900">
              <a:lnSpc>
                <a:spcPct val="120000"/>
              </a:lnSpc>
              <a:tabLst>
                <a:tab pos="933450" algn="l"/>
              </a:tabLst>
            </a:pP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	(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3)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如果 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A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是谓词公式，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是任意个体变元，则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xA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和</a:t>
            </a:r>
          </a:p>
          <a:p>
            <a:pPr marL="800100" lvl="1" indent="-342900">
              <a:lnSpc>
                <a:spcPct val="120000"/>
              </a:lnSpc>
              <a:tabLst>
                <a:tab pos="933450" algn="l"/>
              </a:tabLst>
            </a:pP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       </a:t>
            </a:r>
            <a:r>
              <a:rPr lang="en-US" altLang="zh-CN" sz="2400" dirty="0" err="1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xA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都是谓词公式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；</a:t>
            </a:r>
            <a:endParaRPr lang="en-US" altLang="zh-CN" sz="2400" b="1" dirty="0" smtClean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  <a:sym typeface="Symbol" pitchFamily="18" charset="2"/>
            </a:endParaRPr>
          </a:p>
          <a:p>
            <a:pPr marL="800100" lvl="1" indent="-342900">
              <a:lnSpc>
                <a:spcPct val="120000"/>
              </a:lnSpc>
              <a:tabLst>
                <a:tab pos="933450" algn="l"/>
              </a:tabLst>
            </a:pP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4)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只有有限次地使用规则 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(1),(2),(3)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所得到的公式是</a:t>
            </a:r>
          </a:p>
          <a:p>
            <a:pPr marL="800100" lvl="1" indent="-342900">
              <a:lnSpc>
                <a:spcPct val="120000"/>
              </a:lnSpc>
              <a:tabLst>
                <a:tab pos="933450" algn="l"/>
              </a:tabLst>
            </a:pP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       谓词公式。</a:t>
            </a:r>
          </a:p>
        </p:txBody>
      </p:sp>
    </p:spTree>
    <p:extLst>
      <p:ext uri="{BB962C8B-B14F-4D97-AF65-F5344CB8AC3E}">
        <p14:creationId xmlns:p14="http://schemas.microsoft.com/office/powerpoint/2010/main" val="359089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utoUpdateAnimBg="0"/>
      <p:bldP spid="4506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66738" y="1752600"/>
            <a:ext cx="8001000" cy="523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Precedence</a:t>
            </a:r>
            <a:r>
              <a:rPr lang="zh-CN" alt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of Quantifiers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6604"/>
              </p:ext>
            </p:extLst>
          </p:nvPr>
        </p:nvGraphicFramePr>
        <p:xfrm>
          <a:off x="971600" y="2996952"/>
          <a:ext cx="29591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Equation" r:id="rId3" imgW="952200" imgH="203040" progId="Equation.DSMT4">
                  <p:embed/>
                </p:oleObj>
              </mc:Choice>
              <mc:Fallback>
                <p:oleObj name="Equation" r:id="rId3" imgW="952200" imgH="203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996952"/>
                        <a:ext cx="29591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010437"/>
              </p:ext>
            </p:extLst>
          </p:nvPr>
        </p:nvGraphicFramePr>
        <p:xfrm>
          <a:off x="4567238" y="2996952"/>
          <a:ext cx="33147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Equation" r:id="rId5" imgW="1066680" imgH="203040" progId="Equation.DSMT4">
                  <p:embed/>
                </p:oleObj>
              </mc:Choice>
              <mc:Fallback>
                <p:oleObj name="Equation" r:id="rId5" imgW="1066680" imgH="20304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2996952"/>
                        <a:ext cx="33147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360271"/>
              </p:ext>
            </p:extLst>
          </p:nvPr>
        </p:nvGraphicFramePr>
        <p:xfrm>
          <a:off x="899592" y="4293096"/>
          <a:ext cx="33528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quation" r:id="rId7" imgW="1079280" imgH="203040" progId="Equation.DSMT4">
                  <p:embed/>
                </p:oleObj>
              </mc:Choice>
              <mc:Fallback>
                <p:oleObj name="Equation" r:id="rId7" imgW="1079280" imgH="20304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293096"/>
                        <a:ext cx="33528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3707904" y="3086378"/>
            <a:ext cx="217187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00" b="1" dirty="0">
                <a:solidFill>
                  <a:srgbClr val="FF0000"/>
                </a:solidFill>
                <a:sym typeface="Symbol" pitchFamily="18" charset="2"/>
              </a:rPr>
              <a:t></a:t>
            </a:r>
            <a:endParaRPr lang="zh-CN" altLang="en-US" sz="16600" dirty="0"/>
          </a:p>
        </p:txBody>
      </p:sp>
    </p:spTree>
    <p:extLst>
      <p:ext uri="{BB962C8B-B14F-4D97-AF65-F5344CB8AC3E}">
        <p14:creationId xmlns:p14="http://schemas.microsoft.com/office/powerpoint/2010/main" val="369190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8C5D3252-FD23-4BC4-A7FB-EE4822C2C3C4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4675" y="304800"/>
            <a:ext cx="8318500" cy="1216025"/>
          </a:xfrm>
        </p:spPr>
        <p:txBody>
          <a:bodyPr/>
          <a:lstStyle/>
          <a:p>
            <a:pPr eaLnBrk="1" hangingPunct="1"/>
            <a:r>
              <a:rPr lang="en-US" altLang="zh-CN" sz="3600" smtClean="0">
                <a:solidFill>
                  <a:srgbClr val="000066"/>
                </a:solidFill>
              </a:rPr>
              <a:t>§1.3 </a:t>
            </a:r>
            <a:r>
              <a:rPr lang="en-US" altLang="zh-CN" sz="3400" smtClean="0">
                <a:solidFill>
                  <a:schemeClr val="tx1"/>
                </a:solidFill>
              </a:rPr>
              <a:t>Predicates and Quantifiers</a:t>
            </a:r>
            <a:r>
              <a:rPr lang="en-US" altLang="zh-CN" sz="3600" smtClean="0">
                <a:solidFill>
                  <a:schemeClr val="tx1"/>
                </a:solidFill>
              </a:rPr>
              <a:t>  </a:t>
            </a:r>
            <a:r>
              <a:rPr lang="zh-CN" altLang="en-US" sz="2000" smtClean="0">
                <a:solidFill>
                  <a:schemeClr val="tx1"/>
                </a:solidFill>
              </a:rPr>
              <a:t>（</a:t>
            </a:r>
            <a:r>
              <a:rPr lang="en-US" altLang="zh-CN" sz="2000" smtClean="0">
                <a:solidFill>
                  <a:schemeClr val="tx1"/>
                </a:solidFill>
              </a:rPr>
              <a:t>7</a:t>
            </a:r>
            <a:r>
              <a:rPr lang="zh-CN" altLang="en-US" sz="2000" smtClean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8001000" cy="52387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Binding </a:t>
            </a:r>
            <a:r>
              <a:rPr lang="en-US" altLang="zh-CN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2268538" y="2420938"/>
          <a:ext cx="549751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r:id="rId3" imgW="1688367" imgH="203112" progId="Equation.3">
                  <p:embed/>
                </p:oleObj>
              </mc:Choice>
              <mc:Fallback>
                <p:oleObj r:id="rId3" imgW="168836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420938"/>
                        <a:ext cx="5497512" cy="503237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12"/>
          <p:cNvSpPr>
            <a:spLocks noChangeArrowheads="1"/>
          </p:cNvSpPr>
          <p:nvPr/>
        </p:nvSpPr>
        <p:spPr bwMode="auto">
          <a:xfrm>
            <a:off x="539750" y="2349500"/>
            <a:ext cx="15843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>
                <a:solidFill>
                  <a:schemeClr val="folHlink"/>
                </a:solidFill>
              </a:rPr>
              <a:t>Example</a:t>
            </a:r>
          </a:p>
        </p:txBody>
      </p:sp>
      <p:sp>
        <p:nvSpPr>
          <p:cNvPr id="46087" name="Line 13"/>
          <p:cNvSpPr>
            <a:spLocks noChangeShapeType="1"/>
          </p:cNvSpPr>
          <p:nvPr/>
        </p:nvSpPr>
        <p:spPr bwMode="auto">
          <a:xfrm>
            <a:off x="2844800" y="2924175"/>
            <a:ext cx="3311525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8" name="Rectangle 14"/>
          <p:cNvSpPr>
            <a:spLocks noChangeArrowheads="1"/>
          </p:cNvSpPr>
          <p:nvPr/>
        </p:nvSpPr>
        <p:spPr bwMode="auto">
          <a:xfrm>
            <a:off x="3708400" y="2924175"/>
            <a:ext cx="17287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accent2"/>
                </a:solidFill>
              </a:rPr>
              <a:t>scope</a:t>
            </a:r>
          </a:p>
        </p:txBody>
      </p:sp>
      <p:sp>
        <p:nvSpPr>
          <p:cNvPr id="46089" name="Oval 15"/>
          <p:cNvSpPr>
            <a:spLocks noChangeArrowheads="1"/>
          </p:cNvSpPr>
          <p:nvPr/>
        </p:nvSpPr>
        <p:spPr bwMode="auto">
          <a:xfrm>
            <a:off x="2598738" y="2420938"/>
            <a:ext cx="288925" cy="503237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90" name="Oval 16"/>
          <p:cNvSpPr>
            <a:spLocks noChangeArrowheads="1"/>
          </p:cNvSpPr>
          <p:nvPr/>
        </p:nvSpPr>
        <p:spPr bwMode="auto">
          <a:xfrm>
            <a:off x="3562350" y="2420938"/>
            <a:ext cx="288925" cy="503237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91" name="Oval 17"/>
          <p:cNvSpPr>
            <a:spLocks noChangeArrowheads="1"/>
          </p:cNvSpPr>
          <p:nvPr/>
        </p:nvSpPr>
        <p:spPr bwMode="auto">
          <a:xfrm>
            <a:off x="5219700" y="2420938"/>
            <a:ext cx="288925" cy="503237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92" name="Line 18"/>
          <p:cNvSpPr>
            <a:spLocks noChangeShapeType="1"/>
          </p:cNvSpPr>
          <p:nvPr/>
        </p:nvSpPr>
        <p:spPr bwMode="auto">
          <a:xfrm>
            <a:off x="2700338" y="2924175"/>
            <a:ext cx="1223962" cy="720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3" name="Line 19"/>
          <p:cNvSpPr>
            <a:spLocks noChangeShapeType="1"/>
          </p:cNvSpPr>
          <p:nvPr/>
        </p:nvSpPr>
        <p:spPr bwMode="auto">
          <a:xfrm>
            <a:off x="3708400" y="2924175"/>
            <a:ext cx="503238" cy="720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4" name="Line 20"/>
          <p:cNvSpPr>
            <a:spLocks noChangeShapeType="1"/>
          </p:cNvSpPr>
          <p:nvPr/>
        </p:nvSpPr>
        <p:spPr bwMode="auto">
          <a:xfrm flipH="1">
            <a:off x="4716463" y="2924175"/>
            <a:ext cx="576262" cy="720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5" name="Rectangle 21"/>
          <p:cNvSpPr>
            <a:spLocks noChangeArrowheads="1"/>
          </p:cNvSpPr>
          <p:nvPr/>
        </p:nvSpPr>
        <p:spPr bwMode="auto">
          <a:xfrm>
            <a:off x="3635375" y="3644900"/>
            <a:ext cx="1368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folHlink"/>
                </a:solidFill>
              </a:rPr>
              <a:t>bound</a:t>
            </a:r>
          </a:p>
        </p:txBody>
      </p:sp>
      <p:sp>
        <p:nvSpPr>
          <p:cNvPr id="46096" name="Oval 22"/>
          <p:cNvSpPr>
            <a:spLocks noChangeArrowheads="1"/>
          </p:cNvSpPr>
          <p:nvPr/>
        </p:nvSpPr>
        <p:spPr bwMode="auto">
          <a:xfrm>
            <a:off x="5651500" y="2420938"/>
            <a:ext cx="288925" cy="503237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97" name="Oval 23"/>
          <p:cNvSpPr>
            <a:spLocks noChangeArrowheads="1"/>
          </p:cNvSpPr>
          <p:nvPr/>
        </p:nvSpPr>
        <p:spPr bwMode="auto">
          <a:xfrm>
            <a:off x="7235825" y="2420938"/>
            <a:ext cx="288925" cy="503237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98" name="Line 24"/>
          <p:cNvSpPr>
            <a:spLocks noChangeShapeType="1"/>
          </p:cNvSpPr>
          <p:nvPr/>
        </p:nvSpPr>
        <p:spPr bwMode="auto">
          <a:xfrm>
            <a:off x="5795963" y="2924175"/>
            <a:ext cx="576262" cy="72072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9" name="Line 25"/>
          <p:cNvSpPr>
            <a:spLocks noChangeShapeType="1"/>
          </p:cNvSpPr>
          <p:nvPr/>
        </p:nvSpPr>
        <p:spPr bwMode="auto">
          <a:xfrm flipH="1">
            <a:off x="6877050" y="2924175"/>
            <a:ext cx="503238" cy="7921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0" name="Rectangle 26"/>
          <p:cNvSpPr>
            <a:spLocks noChangeArrowheads="1"/>
          </p:cNvSpPr>
          <p:nvPr/>
        </p:nvSpPr>
        <p:spPr bwMode="auto">
          <a:xfrm>
            <a:off x="5940425" y="3716338"/>
            <a:ext cx="1368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folHlink"/>
                </a:solidFill>
              </a:rPr>
              <a:t>free</a:t>
            </a:r>
          </a:p>
        </p:txBody>
      </p:sp>
      <p:sp>
        <p:nvSpPr>
          <p:cNvPr id="46101" name="Rectangle 27"/>
          <p:cNvSpPr>
            <a:spLocks noChangeArrowheads="1"/>
          </p:cNvSpPr>
          <p:nvPr/>
        </p:nvSpPr>
        <p:spPr bwMode="auto">
          <a:xfrm>
            <a:off x="539750" y="4583113"/>
            <a:ext cx="15843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zh-CN">
                <a:solidFill>
                  <a:schemeClr val="folHlink"/>
                </a:solidFill>
              </a:rPr>
              <a:t>Example</a:t>
            </a:r>
          </a:p>
        </p:txBody>
      </p:sp>
      <p:graphicFrame>
        <p:nvGraphicFramePr>
          <p:cNvPr id="46102" name="Object 22"/>
          <p:cNvGraphicFramePr>
            <a:graphicFrameLocks noChangeAspect="1"/>
          </p:cNvGraphicFramePr>
          <p:nvPr/>
        </p:nvGraphicFramePr>
        <p:xfrm>
          <a:off x="2268538" y="4652963"/>
          <a:ext cx="475138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r:id="rId5" imgW="1651717" imgH="203288" progId="Equation.3">
                  <p:embed/>
                </p:oleObj>
              </mc:Choice>
              <mc:Fallback>
                <p:oleObj r:id="rId5" imgW="1651717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652963"/>
                        <a:ext cx="4751387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03" name="Object 23"/>
          <p:cNvGraphicFramePr>
            <a:graphicFrameLocks noChangeAspect="1"/>
          </p:cNvGraphicFramePr>
          <p:nvPr/>
        </p:nvGraphicFramePr>
        <p:xfrm>
          <a:off x="2268538" y="5445125"/>
          <a:ext cx="4824412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r:id="rId7" imgW="1664422" imgH="203288" progId="Equation.3">
                  <p:embed/>
                </p:oleObj>
              </mc:Choice>
              <mc:Fallback>
                <p:oleObj r:id="rId7" imgW="1664422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445125"/>
                        <a:ext cx="4824412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6782927" y="1700808"/>
            <a:ext cx="1173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辖域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74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 autoUpdateAnimBg="0"/>
      <p:bldP spid="46086" grpId="0" autoUpdateAnimBg="0"/>
      <p:bldP spid="46087" grpId="0" animBg="1"/>
      <p:bldP spid="46088" grpId="0" autoUpdateAnimBg="0"/>
      <p:bldP spid="46089" grpId="0" animBg="1" autoUpdateAnimBg="0"/>
      <p:bldP spid="46090" grpId="0" animBg="1" autoUpdateAnimBg="0"/>
      <p:bldP spid="46091" grpId="0" animBg="1" autoUpdateAnimBg="0"/>
      <p:bldP spid="46092" grpId="0" animBg="1"/>
      <p:bldP spid="46093" grpId="0" animBg="1"/>
      <p:bldP spid="46094" grpId="0" animBg="1"/>
      <p:bldP spid="46095" grpId="0" autoUpdateAnimBg="0"/>
      <p:bldP spid="46096" grpId="0" animBg="1" autoUpdateAnimBg="0"/>
      <p:bldP spid="46097" grpId="0" animBg="1" autoUpdateAnimBg="0"/>
      <p:bldP spid="46098" grpId="0" animBg="1"/>
      <p:bldP spid="46099" grpId="0" animBg="1"/>
      <p:bldP spid="46100" grpId="0" autoUpdateAnimBg="0"/>
      <p:bldP spid="4610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3760298C-C9F8-4735-AAE8-57759100F829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574675" y="304800"/>
            <a:ext cx="83185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 dirty="0">
                <a:solidFill>
                  <a:srgbClr val="000066"/>
                </a:solidFill>
                <a:latin typeface="Verdana" pitchFamily="34" charset="0"/>
              </a:rPr>
              <a:t>§1.3 </a:t>
            </a:r>
            <a:r>
              <a:rPr lang="en-US" altLang="zh-CN" sz="3400" dirty="0">
                <a:latin typeface="Verdana" pitchFamily="34" charset="0"/>
              </a:rPr>
              <a:t>Predicates and Quantifiers</a:t>
            </a:r>
            <a:r>
              <a:rPr lang="en-US" altLang="zh-CN" sz="3600" dirty="0">
                <a:latin typeface="Verdana" pitchFamily="34" charset="0"/>
              </a:rPr>
              <a:t>  </a:t>
            </a:r>
            <a:r>
              <a:rPr lang="zh-CN" altLang="en-US" sz="2000" dirty="0">
                <a:latin typeface="Verdana" pitchFamily="34" charset="0"/>
              </a:rPr>
              <a:t>（</a:t>
            </a:r>
            <a:r>
              <a:rPr lang="en-US" altLang="zh-CN" sz="2000" dirty="0">
                <a:latin typeface="Verdana" pitchFamily="34" charset="0"/>
              </a:rPr>
              <a:t>8</a:t>
            </a:r>
            <a:r>
              <a:rPr lang="zh-CN" altLang="en-US" sz="2000" dirty="0">
                <a:latin typeface="Verdana" pitchFamily="34" charset="0"/>
              </a:rPr>
              <a:t>）</a:t>
            </a: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639616" y="2584268"/>
            <a:ext cx="7604792" cy="350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Definition </a:t>
            </a: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Statements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involving predicates and quantifiers are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logically equivalent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if and only if </a:t>
            </a:r>
            <a:r>
              <a:rPr lang="en-US" altLang="zh-CN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they have the same truth value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no matter which predicates are substituted into these statements and which domain of discourse is used for the variables in these propositional functions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3250" y="1752600"/>
            <a:ext cx="8001000" cy="9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equivalences involving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 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67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2276872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    We use the notation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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to indicate that two statements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and B 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involving predicates and quantifiers </a:t>
            </a:r>
            <a:r>
              <a:rPr lang="en-US" altLang="zh-CN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 logically equivalent.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03250" y="1752600"/>
            <a:ext cx="8001000" cy="9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equivalences involving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 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4675" y="304800"/>
            <a:ext cx="83185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 dirty="0">
                <a:solidFill>
                  <a:srgbClr val="000066"/>
                </a:solidFill>
                <a:latin typeface="Verdana" pitchFamily="34" charset="0"/>
              </a:rPr>
              <a:t>§1.3 </a:t>
            </a:r>
            <a:r>
              <a:rPr lang="en-US" altLang="zh-CN" sz="3400" dirty="0">
                <a:latin typeface="Verdana" pitchFamily="34" charset="0"/>
              </a:rPr>
              <a:t>Predicates and Quantifiers</a:t>
            </a:r>
            <a:r>
              <a:rPr lang="en-US" altLang="zh-CN" sz="3600" dirty="0">
                <a:latin typeface="Verdana" pitchFamily="34" charset="0"/>
              </a:rPr>
              <a:t>  </a:t>
            </a:r>
            <a:r>
              <a:rPr lang="zh-CN" altLang="en-US" sz="2000" dirty="0">
                <a:latin typeface="Verdana" pitchFamily="34" charset="0"/>
              </a:rPr>
              <a:t>（</a:t>
            </a:r>
            <a:r>
              <a:rPr lang="en-US" altLang="zh-CN" sz="2000" dirty="0">
                <a:latin typeface="Verdana" pitchFamily="34" charset="0"/>
              </a:rPr>
              <a:t>8</a:t>
            </a:r>
            <a:r>
              <a:rPr lang="zh-CN" altLang="en-US" sz="2000" dirty="0">
                <a:latin typeface="Verdana" pitchFamily="34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0744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解释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定义７　谓词公式</a:t>
            </a:r>
            <a:r>
              <a:rPr lang="en-US" altLang="zh-CN" sz="2800" i="1" smtClean="0"/>
              <a:t>A</a:t>
            </a:r>
            <a:r>
              <a:rPr lang="zh-CN" altLang="en-US" sz="2800" smtClean="0"/>
              <a:t>的一个</a:t>
            </a:r>
            <a:r>
              <a:rPr lang="zh-CN" altLang="en-US" sz="2800" smtClean="0">
                <a:solidFill>
                  <a:srgbClr val="FF0000"/>
                </a:solidFill>
              </a:rPr>
              <a:t>解释</a:t>
            </a:r>
            <a:r>
              <a:rPr lang="en-US" altLang="zh-CN" sz="2800" i="1" smtClean="0"/>
              <a:t>I</a:t>
            </a:r>
            <a:r>
              <a:rPr lang="zh-CN" altLang="en-US" sz="2800" smtClean="0"/>
              <a:t>，由对论域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和常量符号、函数符号、谓词符号依下列规则进行的一组指定构成．</a:t>
            </a:r>
          </a:p>
          <a:p>
            <a:pPr marL="812800" indent="-812800" eaLnBrk="1" hangingPunct="1">
              <a:lnSpc>
                <a:spcPct val="90000"/>
              </a:lnSpc>
            </a:pPr>
            <a:r>
              <a:rPr lang="en-US" altLang="zh-CN" sz="2800" smtClean="0"/>
              <a:t>1</a:t>
            </a:r>
            <a:r>
              <a:rPr lang="zh-CN" altLang="en-US" sz="2800" smtClean="0"/>
              <a:t>、指定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为一非空集合．</a:t>
            </a:r>
          </a:p>
          <a:p>
            <a:pPr marL="812800" indent="-812800" eaLnBrk="1" hangingPunct="1">
              <a:lnSpc>
                <a:spcPct val="90000"/>
              </a:lnSpc>
            </a:pPr>
            <a:r>
              <a:rPr lang="en-US" altLang="zh-CN" sz="2800" smtClean="0"/>
              <a:t>2</a:t>
            </a:r>
            <a:r>
              <a:rPr lang="zh-CN" altLang="en-US" sz="2800" smtClean="0"/>
              <a:t>、对每个常量符号指定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中一个元素．</a:t>
            </a:r>
          </a:p>
          <a:p>
            <a:pPr marL="812800" indent="-812800" eaLnBrk="1" hangingPunct="1">
              <a:lnSpc>
                <a:spcPct val="90000"/>
              </a:lnSpc>
            </a:pPr>
            <a:r>
              <a:rPr lang="en-US" altLang="zh-CN" sz="2800" smtClean="0"/>
              <a:t>3</a:t>
            </a:r>
            <a:r>
              <a:rPr lang="zh-CN" altLang="en-US" sz="2800" smtClean="0"/>
              <a:t>、对每个函数符号，指定一个同元函数．</a:t>
            </a:r>
          </a:p>
          <a:p>
            <a:pPr marL="812800" indent="-812800" eaLnBrk="1" hangingPunct="1">
              <a:lnSpc>
                <a:spcPct val="90000"/>
              </a:lnSpc>
            </a:pPr>
            <a:r>
              <a:rPr lang="en-US" altLang="zh-CN" sz="2800" smtClean="0"/>
              <a:t>4</a:t>
            </a:r>
            <a:r>
              <a:rPr lang="zh-CN" altLang="en-US" sz="2800" smtClean="0"/>
              <a:t>、对每个谓词符号，指定一个同元谓词．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endParaRPr lang="zh-CN" altLang="en-US" sz="2800" smtClean="0"/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谓词公式</a:t>
            </a:r>
            <a:r>
              <a:rPr lang="en-US" altLang="zh-CN" sz="2800" i="1" smtClean="0"/>
              <a:t>A</a:t>
            </a:r>
            <a:r>
              <a:rPr lang="zh-CN" altLang="en-US" sz="2800" smtClean="0"/>
              <a:t>，如果不含自由变元，经过解释后便成为一个命题．</a:t>
            </a:r>
          </a:p>
        </p:txBody>
      </p:sp>
    </p:spTree>
    <p:extLst>
      <p:ext uri="{BB962C8B-B14F-4D97-AF65-F5344CB8AC3E}">
        <p14:creationId xmlns:p14="http://schemas.microsoft.com/office/powerpoint/2010/main" val="6951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/>
            <a:r>
              <a:rPr lang="zh-CN" altLang="en-US" smtClean="0">
                <a:sym typeface="Symbol" pitchFamily="18" charset="2"/>
              </a:rPr>
              <a:t></a:t>
            </a:r>
            <a:r>
              <a:rPr lang="en-US" altLang="zh-CN" i="1" smtClean="0"/>
              <a:t>xP</a:t>
            </a:r>
            <a:r>
              <a:rPr lang="en-US" altLang="zh-CN" smtClean="0"/>
              <a:t>(</a:t>
            </a:r>
            <a:r>
              <a:rPr lang="en-US" altLang="zh-CN" i="1" smtClean="0"/>
              <a:t>x</a:t>
            </a:r>
            <a:r>
              <a:rPr lang="en-US" altLang="zh-CN" smtClean="0"/>
              <a:t>) </a:t>
            </a:r>
          </a:p>
          <a:p>
            <a:pPr marL="812800" indent="-812800" eaLnBrk="1" hangingPunct="1"/>
            <a:endParaRPr lang="zh-CN" altLang="en-US" smtClean="0"/>
          </a:p>
          <a:p>
            <a:pPr marL="812800" indent="-812800" eaLnBrk="1" hangingPunct="1">
              <a:buFontTx/>
              <a:buNone/>
            </a:pPr>
            <a:r>
              <a:rPr lang="zh-CN" altLang="en-US" smtClean="0"/>
              <a:t>令  论域</a:t>
            </a:r>
            <a:r>
              <a:rPr lang="en-US" altLang="zh-CN" i="1" smtClean="0"/>
              <a:t>D</a:t>
            </a:r>
            <a:r>
              <a:rPr lang="zh-CN" altLang="en-US" smtClean="0"/>
              <a:t>＝｛１，２｝</a:t>
            </a:r>
            <a:r>
              <a:rPr lang="en-US" altLang="zh-CN" smtClean="0"/>
              <a:t>;  </a:t>
            </a: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１</a:t>
            </a:r>
            <a:r>
              <a:rPr lang="en-US" altLang="zh-CN" smtClean="0"/>
              <a:t>)</a:t>
            </a:r>
            <a:r>
              <a:rPr lang="zh-CN" altLang="en-US" smtClean="0"/>
              <a:t>＝１，</a:t>
            </a: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２</a:t>
            </a:r>
            <a:r>
              <a:rPr lang="en-US" altLang="zh-CN" smtClean="0"/>
              <a:t>)</a:t>
            </a:r>
            <a:r>
              <a:rPr lang="zh-CN" altLang="en-US" smtClean="0"/>
              <a:t>＝０</a:t>
            </a:r>
            <a:r>
              <a:rPr lang="en-US" altLang="zh-CN" smtClean="0"/>
              <a:t>.</a:t>
            </a:r>
          </a:p>
          <a:p>
            <a:pPr marL="812800" indent="-812800" eaLnBrk="1" hangingPunct="1">
              <a:buFontTx/>
              <a:buNone/>
            </a:pPr>
            <a:r>
              <a:rPr lang="zh-CN" altLang="en-US" smtClean="0"/>
              <a:t>在这个解释下， </a:t>
            </a:r>
            <a:r>
              <a:rPr lang="zh-CN" altLang="en-US" smtClean="0">
                <a:sym typeface="Symbol" pitchFamily="18" charset="2"/>
              </a:rPr>
              <a:t></a:t>
            </a:r>
            <a:r>
              <a:rPr lang="en-US" altLang="zh-CN" i="1" smtClean="0"/>
              <a:t>xP</a:t>
            </a:r>
            <a:r>
              <a:rPr lang="en-US" altLang="zh-CN" smtClean="0"/>
              <a:t>(</a:t>
            </a:r>
            <a:r>
              <a:rPr lang="en-US" altLang="zh-CN" i="1" smtClean="0"/>
              <a:t>x</a:t>
            </a:r>
            <a:r>
              <a:rPr lang="en-US" altLang="zh-CN" smtClean="0"/>
              <a:t>) </a:t>
            </a:r>
            <a:r>
              <a:rPr lang="zh-CN" altLang="en-US" smtClean="0"/>
              <a:t>的真值为０</a:t>
            </a:r>
            <a:r>
              <a:rPr lang="en-US" altLang="zh-CN" smtClean="0"/>
              <a:t>. 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0500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/>
            <a:r>
              <a:rPr lang="zh-CN" altLang="en-US" smtClean="0">
                <a:sym typeface="Symbol" pitchFamily="18" charset="2"/>
              </a:rPr>
              <a:t></a:t>
            </a:r>
            <a:r>
              <a:rPr lang="en-US" altLang="zh-CN" i="1" smtClean="0"/>
              <a:t>x</a:t>
            </a:r>
            <a:r>
              <a:rPr lang="en-US" altLang="zh-CN" smtClean="0">
                <a:sym typeface="Symbol" pitchFamily="18" charset="2"/>
              </a:rPr>
              <a:t></a:t>
            </a:r>
            <a:r>
              <a:rPr lang="en-US" altLang="zh-CN" i="1" smtClean="0"/>
              <a:t>yP</a:t>
            </a:r>
            <a:r>
              <a:rPr lang="en-US" altLang="zh-CN" smtClean="0"/>
              <a:t>(</a:t>
            </a:r>
            <a:r>
              <a:rPr lang="en-US" altLang="zh-CN" i="1" smtClean="0"/>
              <a:t>x</a:t>
            </a:r>
            <a:r>
              <a:rPr lang="zh-CN" altLang="en-US" smtClean="0"/>
              <a:t>，</a:t>
            </a:r>
            <a:r>
              <a:rPr lang="en-US" altLang="zh-CN" i="1" smtClean="0"/>
              <a:t>y</a:t>
            </a:r>
            <a:r>
              <a:rPr lang="en-US" altLang="zh-CN" smtClean="0"/>
              <a:t>) </a:t>
            </a:r>
          </a:p>
          <a:p>
            <a:pPr marL="812800" indent="-812800" eaLnBrk="1" hangingPunct="1">
              <a:buFontTx/>
              <a:buNone/>
            </a:pPr>
            <a:endParaRPr lang="zh-CN" altLang="en-US" smtClean="0"/>
          </a:p>
          <a:p>
            <a:pPr marL="812800" indent="-812800" eaLnBrk="1" hangingPunct="1">
              <a:buFontTx/>
              <a:buNone/>
            </a:pPr>
            <a:r>
              <a:rPr lang="zh-CN" altLang="en-US" smtClean="0"/>
              <a:t>令  论域</a:t>
            </a:r>
            <a:r>
              <a:rPr lang="en-US" altLang="zh-CN" i="1" smtClean="0"/>
              <a:t>D</a:t>
            </a:r>
            <a:r>
              <a:rPr lang="zh-CN" altLang="en-US" smtClean="0"/>
              <a:t>＝｛１，２｝</a:t>
            </a:r>
            <a:r>
              <a:rPr lang="en-US" altLang="zh-CN" smtClean="0"/>
              <a:t>;  </a:t>
            </a:r>
            <a:endParaRPr lang="en-US" altLang="zh-CN" i="1" smtClean="0"/>
          </a:p>
          <a:p>
            <a:pPr marL="812800" indent="-812800" eaLnBrk="1" hangingPunct="1">
              <a:buFontTx/>
              <a:buNone/>
            </a:pP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１，１</a:t>
            </a:r>
            <a:r>
              <a:rPr lang="en-US" altLang="zh-CN" smtClean="0"/>
              <a:t>)</a:t>
            </a:r>
            <a:r>
              <a:rPr lang="zh-CN" altLang="en-US" smtClean="0"/>
              <a:t>＝１，</a:t>
            </a: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１，２</a:t>
            </a:r>
            <a:r>
              <a:rPr lang="en-US" altLang="zh-CN" smtClean="0"/>
              <a:t>)</a:t>
            </a:r>
            <a:r>
              <a:rPr lang="zh-CN" altLang="en-US" smtClean="0"/>
              <a:t>＝０，</a:t>
            </a:r>
          </a:p>
          <a:p>
            <a:pPr marL="812800" indent="-812800" eaLnBrk="1" hangingPunct="1">
              <a:buFontTx/>
              <a:buNone/>
            </a:pP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２，１</a:t>
            </a:r>
            <a:r>
              <a:rPr lang="en-US" altLang="zh-CN" smtClean="0"/>
              <a:t>)</a:t>
            </a:r>
            <a:r>
              <a:rPr lang="zh-CN" altLang="en-US" smtClean="0"/>
              <a:t>＝０，</a:t>
            </a:r>
            <a:r>
              <a:rPr lang="en-US" altLang="zh-CN" i="1" smtClean="0"/>
              <a:t>P</a:t>
            </a:r>
            <a:r>
              <a:rPr lang="en-US" altLang="zh-CN" smtClean="0"/>
              <a:t>(</a:t>
            </a:r>
            <a:r>
              <a:rPr lang="zh-CN" altLang="en-US" smtClean="0"/>
              <a:t>２，２</a:t>
            </a:r>
            <a:r>
              <a:rPr lang="en-US" altLang="zh-CN" smtClean="0"/>
              <a:t>)</a:t>
            </a:r>
            <a:r>
              <a:rPr lang="zh-CN" altLang="en-US" smtClean="0"/>
              <a:t>＝１．</a:t>
            </a:r>
          </a:p>
          <a:p>
            <a:pPr marL="812800" indent="-812800" eaLnBrk="1" hangingPunct="1">
              <a:buFontTx/>
              <a:buNone/>
            </a:pPr>
            <a:endParaRPr lang="zh-CN" altLang="en-US" smtClean="0"/>
          </a:p>
          <a:p>
            <a:pPr marL="812800" indent="-812800" eaLnBrk="1" hangingPunct="1">
              <a:buFontTx/>
              <a:buNone/>
            </a:pPr>
            <a:r>
              <a:rPr lang="zh-CN" altLang="en-US" smtClean="0"/>
              <a:t>在这个解释下，</a:t>
            </a:r>
            <a:r>
              <a:rPr lang="zh-CN" altLang="en-US" smtClean="0">
                <a:sym typeface="Symbol" pitchFamily="18" charset="2"/>
              </a:rPr>
              <a:t></a:t>
            </a:r>
            <a:r>
              <a:rPr lang="en-US" altLang="zh-CN" i="1" smtClean="0"/>
              <a:t>x</a:t>
            </a:r>
            <a:r>
              <a:rPr lang="en-US" altLang="zh-CN" smtClean="0">
                <a:sym typeface="Symbol" pitchFamily="18" charset="2"/>
              </a:rPr>
              <a:t></a:t>
            </a:r>
            <a:r>
              <a:rPr lang="en-US" altLang="zh-CN" i="1" smtClean="0"/>
              <a:t>yP</a:t>
            </a:r>
            <a:r>
              <a:rPr lang="en-US" altLang="zh-CN" smtClean="0"/>
              <a:t>(</a:t>
            </a:r>
            <a:r>
              <a:rPr lang="en-US" altLang="zh-CN" i="1" smtClean="0"/>
              <a:t>x</a:t>
            </a:r>
            <a:r>
              <a:rPr lang="zh-CN" altLang="en-US" smtClean="0"/>
              <a:t>，</a:t>
            </a:r>
            <a:r>
              <a:rPr lang="en-US" altLang="zh-CN" i="1" smtClean="0"/>
              <a:t>y</a:t>
            </a:r>
            <a:r>
              <a:rPr lang="en-US" altLang="zh-CN" smtClean="0"/>
              <a:t>) </a:t>
            </a:r>
            <a:r>
              <a:rPr lang="zh-CN" altLang="en-US" smtClean="0"/>
              <a:t>的真值为１</a:t>
            </a:r>
            <a:r>
              <a:rPr lang="en-US" altLang="zh-CN" smtClean="0"/>
              <a:t>.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5362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>
              <a:lnSpc>
                <a:spcPct val="90000"/>
              </a:lnSpc>
            </a:pPr>
            <a:r>
              <a:rPr lang="zh-CN" altLang="en-US" sz="2800" smtClean="0">
                <a:sym typeface="Symbol" pitchFamily="18" charset="2"/>
              </a:rPr>
              <a:t>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P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)→</a:t>
            </a:r>
            <a:r>
              <a:rPr lang="en-US" altLang="zh-CN" sz="2800" i="1" smtClean="0"/>
              <a:t>Q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f 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)</a:t>
            </a:r>
            <a:r>
              <a:rPr lang="zh-CN" altLang="en-US" sz="2800" smtClean="0"/>
              <a:t>，</a:t>
            </a:r>
            <a:r>
              <a:rPr lang="en-US" altLang="zh-CN" sz="2800" i="1" smtClean="0"/>
              <a:t>a</a:t>
            </a:r>
            <a:r>
              <a:rPr lang="en-US" altLang="zh-CN" sz="2800" smtClean="0"/>
              <a:t>)) 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endParaRPr lang="zh-CN" altLang="en-US" sz="2800" smtClean="0"/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令  论域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＝｛１，２｝</a:t>
            </a:r>
            <a:r>
              <a:rPr lang="en-US" altLang="zh-CN" sz="2800" smtClean="0"/>
              <a:t>;</a:t>
            </a:r>
            <a:endParaRPr lang="en-US" altLang="zh-CN" sz="2800" i="1" smtClean="0"/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altLang="zh-CN" sz="2800" i="1" smtClean="0"/>
              <a:t>		f </a:t>
            </a:r>
            <a:r>
              <a:rPr lang="en-US" altLang="zh-CN" sz="2800" smtClean="0"/>
              <a:t>(</a:t>
            </a:r>
            <a:r>
              <a:rPr lang="zh-CN" altLang="en-US" sz="2800" smtClean="0"/>
              <a:t>１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＝２，</a:t>
            </a:r>
            <a:r>
              <a:rPr lang="en-US" altLang="zh-CN" sz="2800" i="1" smtClean="0"/>
              <a:t>f </a:t>
            </a:r>
            <a:r>
              <a:rPr lang="en-US" altLang="zh-CN" sz="2800" smtClean="0"/>
              <a:t>(</a:t>
            </a:r>
            <a:r>
              <a:rPr lang="zh-CN" altLang="en-US" sz="2800" smtClean="0"/>
              <a:t>２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＝１</a:t>
            </a:r>
            <a:r>
              <a:rPr lang="en-US" altLang="zh-CN" sz="2800" smtClean="0"/>
              <a:t>;   </a:t>
            </a:r>
            <a:r>
              <a:rPr lang="en-US" altLang="zh-CN" sz="2800" i="1" smtClean="0"/>
              <a:t>a</a:t>
            </a:r>
            <a:r>
              <a:rPr lang="zh-CN" altLang="en-US" sz="2800" smtClean="0"/>
              <a:t>＝１</a:t>
            </a:r>
            <a:r>
              <a:rPr lang="en-US" altLang="zh-CN" sz="2800" smtClean="0"/>
              <a:t>;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altLang="zh-CN" sz="2800" smtClean="0"/>
              <a:t>	 </a:t>
            </a:r>
            <a:r>
              <a:rPr lang="en-US" altLang="zh-CN" sz="2800" i="1" smtClean="0"/>
              <a:t>P</a:t>
            </a:r>
            <a:r>
              <a:rPr lang="en-US" altLang="zh-CN" sz="2800" smtClean="0"/>
              <a:t>(</a:t>
            </a:r>
            <a:r>
              <a:rPr lang="zh-CN" altLang="en-US" sz="2800" smtClean="0"/>
              <a:t>１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＝０，</a:t>
            </a:r>
            <a:r>
              <a:rPr lang="en-US" altLang="zh-CN" sz="2800" i="1" smtClean="0"/>
              <a:t>P</a:t>
            </a:r>
            <a:r>
              <a:rPr lang="en-US" altLang="zh-CN" sz="2800" smtClean="0"/>
              <a:t>(</a:t>
            </a:r>
            <a:r>
              <a:rPr lang="zh-CN" altLang="en-US" sz="2800" smtClean="0"/>
              <a:t>２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＝１</a:t>
            </a:r>
            <a:r>
              <a:rPr lang="en-US" altLang="zh-CN" sz="2800" smtClean="0"/>
              <a:t>;</a:t>
            </a:r>
            <a:endParaRPr lang="en-US" altLang="zh-CN" sz="2800" i="1" smtClean="0"/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altLang="zh-CN" sz="2800" i="1" smtClean="0"/>
              <a:t>	Q</a:t>
            </a:r>
            <a:r>
              <a:rPr lang="en-US" altLang="zh-CN" sz="2800" smtClean="0"/>
              <a:t>(</a:t>
            </a:r>
            <a:r>
              <a:rPr lang="zh-CN" altLang="en-US" sz="2800" smtClean="0"/>
              <a:t>１，１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＝１，</a:t>
            </a:r>
            <a:r>
              <a:rPr lang="en-US" altLang="zh-CN" sz="2800" i="1" smtClean="0"/>
              <a:t>Q</a:t>
            </a:r>
            <a:r>
              <a:rPr lang="en-US" altLang="zh-CN" sz="2800" smtClean="0"/>
              <a:t>(</a:t>
            </a:r>
            <a:r>
              <a:rPr lang="zh-CN" altLang="en-US" sz="2800" smtClean="0"/>
              <a:t>１，２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＝１，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altLang="zh-CN" sz="2800" i="1" smtClean="0"/>
              <a:t>	Q</a:t>
            </a:r>
            <a:r>
              <a:rPr lang="en-US" altLang="zh-CN" sz="2800" smtClean="0"/>
              <a:t>(</a:t>
            </a:r>
            <a:r>
              <a:rPr lang="zh-CN" altLang="en-US" sz="2800" smtClean="0"/>
              <a:t>２，１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＝０，</a:t>
            </a:r>
            <a:r>
              <a:rPr lang="en-US" altLang="zh-CN" sz="2800" i="1" smtClean="0"/>
              <a:t>Q</a:t>
            </a:r>
            <a:r>
              <a:rPr lang="en-US" altLang="zh-CN" sz="2800" smtClean="0"/>
              <a:t>(</a:t>
            </a:r>
            <a:r>
              <a:rPr lang="zh-CN" altLang="en-US" sz="2800" smtClean="0"/>
              <a:t>２，２</a:t>
            </a:r>
            <a:r>
              <a:rPr lang="en-US" altLang="zh-CN" sz="2800" smtClean="0"/>
              <a:t>)</a:t>
            </a:r>
            <a:r>
              <a:rPr lang="zh-CN" altLang="en-US" sz="2800" smtClean="0"/>
              <a:t>＝１</a:t>
            </a:r>
            <a:r>
              <a:rPr lang="en-US" altLang="zh-CN" sz="2800" smtClean="0"/>
              <a:t>.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endParaRPr lang="zh-CN" altLang="en-US" sz="2800" smtClean="0"/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在这个解释下，</a:t>
            </a:r>
            <a:r>
              <a:rPr lang="zh-CN" altLang="en-US" sz="2800" smtClean="0">
                <a:sym typeface="Symbol" pitchFamily="18" charset="2"/>
              </a:rPr>
              <a:t>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P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)→</a:t>
            </a:r>
            <a:r>
              <a:rPr lang="en-US" altLang="zh-CN" sz="2800" i="1" smtClean="0"/>
              <a:t>Q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f </a:t>
            </a:r>
            <a:r>
              <a:rPr lang="en-US" altLang="zh-CN" sz="2800" smtClean="0"/>
              <a:t>(</a:t>
            </a:r>
            <a:r>
              <a:rPr lang="en-US" altLang="zh-CN" sz="2800" i="1" smtClean="0"/>
              <a:t>x</a:t>
            </a:r>
            <a:r>
              <a:rPr lang="en-US" altLang="zh-CN" sz="2800" smtClean="0"/>
              <a:t>)</a:t>
            </a:r>
            <a:r>
              <a:rPr lang="zh-CN" altLang="en-US" sz="2800" smtClean="0"/>
              <a:t>，</a:t>
            </a:r>
            <a:r>
              <a:rPr lang="en-US" altLang="zh-CN" sz="2800" i="1" smtClean="0"/>
              <a:t>a</a:t>
            </a:r>
            <a:r>
              <a:rPr lang="en-US" altLang="zh-CN" sz="2800" smtClean="0"/>
              <a:t>)) </a:t>
            </a:r>
            <a:r>
              <a:rPr lang="zh-CN" altLang="en-US" sz="2800" smtClean="0"/>
              <a:t>的真值为１ </a:t>
            </a:r>
          </a:p>
        </p:txBody>
      </p:sp>
    </p:spTree>
    <p:extLst>
      <p:ext uri="{BB962C8B-B14F-4D97-AF65-F5344CB8AC3E}">
        <p14:creationId xmlns:p14="http://schemas.microsoft.com/office/powerpoint/2010/main" val="20454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mtClean="0"/>
              <a:t>谓词公式</a:t>
            </a:r>
            <a:r>
              <a:rPr lang="en-US" altLang="zh-CN" i="1" smtClean="0"/>
              <a:t>A</a:t>
            </a:r>
            <a:r>
              <a:rPr lang="zh-CN" altLang="en-US" smtClean="0"/>
              <a:t>，如果含有自由变元，则为使其成为命题，除对</a:t>
            </a:r>
            <a:r>
              <a:rPr lang="en-US" altLang="zh-CN" i="1" smtClean="0"/>
              <a:t>A</a:t>
            </a:r>
            <a:r>
              <a:rPr lang="zh-CN" altLang="en-US" smtClean="0"/>
              <a:t>进行解释外，还需要将其中的自由变元指定为论域中的元素，即需要对自由变元“</a:t>
            </a:r>
            <a:r>
              <a:rPr lang="zh-CN" altLang="en-US" smtClean="0">
                <a:solidFill>
                  <a:srgbClr val="FF0000"/>
                </a:solidFill>
              </a:rPr>
              <a:t>赋值</a:t>
            </a:r>
            <a:r>
              <a:rPr lang="zh-CN" altLang="en-US" smtClean="0"/>
              <a:t>” </a:t>
            </a:r>
          </a:p>
          <a:p>
            <a:pPr eaLnBrk="1" hangingPunct="1">
              <a:lnSpc>
                <a:spcPct val="90000"/>
              </a:lnSpc>
            </a:pPr>
            <a:endParaRPr lang="zh-CN" altLang="en-US" smtClean="0"/>
          </a:p>
          <a:p>
            <a:pPr eaLnBrk="1" hangingPunct="1">
              <a:lnSpc>
                <a:spcPct val="90000"/>
              </a:lnSpc>
            </a:pPr>
            <a:r>
              <a:rPr lang="zh-CN" altLang="en-US" smtClean="0"/>
              <a:t>定义８　设</a:t>
            </a:r>
            <a:r>
              <a:rPr lang="en-US" altLang="zh-CN" i="1" smtClean="0"/>
              <a:t>A</a:t>
            </a:r>
            <a:r>
              <a:rPr lang="zh-CN" altLang="en-US" smtClean="0"/>
              <a:t>是一个谓词公式，</a:t>
            </a:r>
            <a:r>
              <a:rPr lang="en-US" altLang="zh-CN" i="1" smtClean="0"/>
              <a:t>I</a:t>
            </a:r>
            <a:r>
              <a:rPr lang="zh-CN" altLang="en-US" smtClean="0"/>
              <a:t>是对</a:t>
            </a:r>
            <a:r>
              <a:rPr lang="en-US" altLang="zh-CN" i="1" smtClean="0"/>
              <a:t>A</a:t>
            </a:r>
            <a:r>
              <a:rPr lang="zh-CN" altLang="en-US" smtClean="0"/>
              <a:t>的一个解释，在</a:t>
            </a:r>
            <a:r>
              <a:rPr lang="en-US" altLang="zh-CN" i="1" smtClean="0"/>
              <a:t>I</a:t>
            </a:r>
            <a:r>
              <a:rPr lang="zh-CN" altLang="en-US" smtClean="0"/>
              <a:t>的基础上，指定</a:t>
            </a:r>
            <a:r>
              <a:rPr lang="en-US" altLang="zh-CN" i="1" smtClean="0"/>
              <a:t>A</a:t>
            </a:r>
            <a:r>
              <a:rPr lang="zh-CN" altLang="en-US" smtClean="0"/>
              <a:t>中的自由变元为</a:t>
            </a:r>
            <a:r>
              <a:rPr lang="en-US" altLang="zh-CN" i="1" smtClean="0"/>
              <a:t>D</a:t>
            </a:r>
            <a:r>
              <a:rPr lang="zh-CN" altLang="en-US" smtClean="0"/>
              <a:t>中元素，称为对公式</a:t>
            </a:r>
            <a:r>
              <a:rPr lang="en-US" altLang="zh-CN" i="1" smtClean="0"/>
              <a:t>A</a:t>
            </a:r>
            <a:r>
              <a:rPr lang="zh-CN" altLang="en-US" smtClean="0"/>
              <a:t>在解释</a:t>
            </a:r>
            <a:r>
              <a:rPr lang="en-US" altLang="zh-CN" i="1" smtClean="0"/>
              <a:t>I</a:t>
            </a:r>
            <a:r>
              <a:rPr lang="zh-CN" altLang="en-US" smtClean="0"/>
              <a:t>下的一个赋值． </a:t>
            </a:r>
          </a:p>
        </p:txBody>
      </p:sp>
    </p:spTree>
    <p:extLst>
      <p:ext uri="{BB962C8B-B14F-4D97-AF65-F5344CB8AC3E}">
        <p14:creationId xmlns:p14="http://schemas.microsoft.com/office/powerpoint/2010/main" val="387490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谓词公式经过解释</a:t>
            </a:r>
            <a:r>
              <a:rPr lang="en-US" altLang="zh-CN" i="1" smtClean="0"/>
              <a:t>I</a:t>
            </a:r>
            <a:r>
              <a:rPr lang="zh-CN" altLang="en-US" smtClean="0"/>
              <a:t>和赋值</a:t>
            </a:r>
            <a:r>
              <a:rPr lang="en-US" altLang="zh-CN" i="1" smtClean="0"/>
              <a:t>v</a:t>
            </a:r>
            <a:r>
              <a:rPr lang="zh-CN" altLang="en-US" smtClean="0"/>
              <a:t>以后，便成为一个</a:t>
            </a:r>
            <a:r>
              <a:rPr lang="zh-CN" altLang="en-US" smtClean="0">
                <a:solidFill>
                  <a:srgbClr val="FF0000"/>
                </a:solidFill>
              </a:rPr>
              <a:t>命题</a:t>
            </a:r>
            <a:r>
              <a:rPr lang="en-US" altLang="zh-CN" smtClean="0">
                <a:solidFill>
                  <a:srgbClr val="FF0000"/>
                </a:solidFill>
              </a:rPr>
              <a:t>, </a:t>
            </a:r>
            <a:r>
              <a:rPr lang="zh-CN" altLang="en-US" smtClean="0"/>
              <a:t>记为</a:t>
            </a:r>
            <a:r>
              <a:rPr lang="en-US" altLang="zh-CN" i="1" smtClean="0"/>
              <a:t>A</a:t>
            </a:r>
            <a:r>
              <a:rPr lang="en-US" altLang="zh-CN" i="1" baseline="30000" smtClean="0"/>
              <a:t>I,v</a:t>
            </a:r>
            <a:r>
              <a:rPr lang="zh-CN" altLang="en-US" smtClean="0"/>
              <a:t>．</a:t>
            </a:r>
          </a:p>
        </p:txBody>
      </p:sp>
    </p:spTree>
    <p:extLst>
      <p:ext uri="{BB962C8B-B14F-4D97-AF65-F5344CB8AC3E}">
        <p14:creationId xmlns:p14="http://schemas.microsoft.com/office/powerpoint/2010/main" val="396378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定义９　设</a:t>
            </a:r>
            <a:r>
              <a:rPr lang="en-US" altLang="zh-CN" i="1" smtClean="0"/>
              <a:t>A</a:t>
            </a:r>
            <a:r>
              <a:rPr lang="zh-CN" altLang="en-US" smtClean="0"/>
              <a:t>是一个公式，如果对任意解释</a:t>
            </a:r>
            <a:r>
              <a:rPr lang="en-US" altLang="zh-CN" i="1" smtClean="0"/>
              <a:t>I</a:t>
            </a:r>
            <a:r>
              <a:rPr lang="zh-CN" altLang="en-US" smtClean="0"/>
              <a:t>和赋值</a:t>
            </a:r>
            <a:r>
              <a:rPr lang="en-US" altLang="zh-CN" i="1" smtClean="0"/>
              <a:t>v</a:t>
            </a:r>
            <a:r>
              <a:rPr lang="zh-CN" altLang="en-US" smtClean="0"/>
              <a:t>，</a:t>
            </a:r>
            <a:r>
              <a:rPr lang="en-US" altLang="zh-CN" i="1" smtClean="0"/>
              <a:t>A</a:t>
            </a:r>
            <a:r>
              <a:rPr lang="zh-CN" altLang="en-US" smtClean="0"/>
              <a:t>的真值总为１，则称</a:t>
            </a:r>
            <a:r>
              <a:rPr lang="en-US" altLang="zh-CN" i="1" smtClean="0"/>
              <a:t>A</a:t>
            </a:r>
            <a:r>
              <a:rPr lang="zh-CN" altLang="en-US" smtClean="0"/>
              <a:t>是</a:t>
            </a:r>
            <a:r>
              <a:rPr lang="zh-CN" altLang="en-US" smtClean="0">
                <a:solidFill>
                  <a:srgbClr val="FF0000"/>
                </a:solidFill>
              </a:rPr>
              <a:t>有效的</a:t>
            </a:r>
            <a:r>
              <a:rPr lang="zh-CN" altLang="en-US" smtClean="0"/>
              <a:t>（或永真的），否则，称</a:t>
            </a:r>
            <a:r>
              <a:rPr lang="en-US" altLang="zh-CN" i="1" smtClean="0"/>
              <a:t>A</a:t>
            </a:r>
            <a:r>
              <a:rPr lang="zh-CN" altLang="en-US" smtClean="0"/>
              <a:t>是</a:t>
            </a:r>
            <a:r>
              <a:rPr lang="zh-CN" altLang="en-US" smtClean="0">
                <a:solidFill>
                  <a:srgbClr val="FF0000"/>
                </a:solidFill>
              </a:rPr>
              <a:t>非有效</a:t>
            </a:r>
            <a:r>
              <a:rPr lang="zh-CN" altLang="en-US" smtClean="0"/>
              <a:t>的．</a:t>
            </a:r>
          </a:p>
        </p:txBody>
      </p:sp>
    </p:spTree>
    <p:extLst>
      <p:ext uri="{BB962C8B-B14F-4D97-AF65-F5344CB8AC3E}">
        <p14:creationId xmlns:p14="http://schemas.microsoft.com/office/powerpoint/2010/main" val="239481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002B4A1-6D4F-40FB-990F-85C0D4BF5A10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574675" y="304800"/>
            <a:ext cx="83185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§1.3 </a:t>
            </a:r>
            <a:r>
              <a:rPr lang="en-US" altLang="zh-CN" sz="3400">
                <a:latin typeface="Verdana" pitchFamily="34" charset="0"/>
              </a:rPr>
              <a:t>Predicates and Quantifiers</a:t>
            </a:r>
            <a:r>
              <a:rPr lang="en-US" altLang="zh-CN" sz="3600">
                <a:latin typeface="Verdana" pitchFamily="34" charset="0"/>
              </a:rPr>
              <a:t>  </a:t>
            </a:r>
            <a:r>
              <a:rPr lang="zh-CN" altLang="en-US" sz="2000">
                <a:latin typeface="Verdana" pitchFamily="34" charset="0"/>
              </a:rPr>
              <a:t>（</a:t>
            </a:r>
            <a:r>
              <a:rPr lang="en-US" altLang="zh-CN" sz="2000">
                <a:latin typeface="Verdana" pitchFamily="34" charset="0"/>
              </a:rPr>
              <a:t>9</a:t>
            </a:r>
            <a:r>
              <a:rPr lang="zh-CN" altLang="en-US" sz="2000">
                <a:latin typeface="Verdana" pitchFamily="34" charset="0"/>
              </a:rPr>
              <a:t>）</a:t>
            </a:r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603250" y="1752600"/>
            <a:ext cx="8001000" cy="9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equivalences involving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 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755650" y="3716338"/>
          <a:ext cx="756126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公式" r:id="rId3" imgW="2299698" imgH="203288" progId="Equation.3">
                  <p:embed/>
                </p:oleObj>
              </mc:Choice>
              <mc:Fallback>
                <p:oleObj name="公式" r:id="rId3" imgW="2299698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716338"/>
                        <a:ext cx="7561263" cy="649287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Rectangle 8"/>
          <p:cNvSpPr>
            <a:spLocks noChangeArrowheads="1"/>
          </p:cNvSpPr>
          <p:nvPr/>
        </p:nvSpPr>
        <p:spPr bwMode="auto">
          <a:xfrm>
            <a:off x="611188" y="2924175"/>
            <a:ext cx="1800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altLang="zh-CN" sz="3200">
                <a:solidFill>
                  <a:schemeClr val="accent2"/>
                </a:solidFill>
                <a:latin typeface="Verdana" pitchFamily="34" charset="0"/>
              </a:rPr>
              <a:t>Example:</a:t>
            </a:r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755650" y="4652963"/>
          <a:ext cx="756126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r:id="rId5" imgW="2236171" imgH="203288" progId="Equation.3">
                  <p:embed/>
                </p:oleObj>
              </mc:Choice>
              <mc:Fallback>
                <p:oleObj r:id="rId5" imgW="2236171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652963"/>
                        <a:ext cx="7561263" cy="6762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501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CEE20D6C-0249-4418-A606-0268097E226C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33375"/>
            <a:ext cx="8318500" cy="1216025"/>
          </a:xfrm>
          <a:noFill/>
        </p:spPr>
        <p:txBody>
          <a:bodyPr/>
          <a:lstStyle/>
          <a:p>
            <a:pPr eaLnBrk="1" hangingPunct="1"/>
            <a:r>
              <a:rPr lang="en-US" altLang="zh-CN" smtClean="0"/>
              <a:t>§1.3 </a:t>
            </a:r>
            <a:r>
              <a:rPr lang="en-US" altLang="zh-CN" sz="3400" smtClean="0"/>
              <a:t>Predicates and Quantifiers</a:t>
            </a:r>
            <a:r>
              <a:rPr lang="en-US" altLang="zh-CN" smtClean="0"/>
              <a:t>  </a:t>
            </a:r>
            <a:r>
              <a:rPr lang="zh-CN" altLang="en-US" sz="2000" smtClean="0"/>
              <a:t>（</a:t>
            </a:r>
            <a:r>
              <a:rPr lang="en-US" altLang="zh-CN" sz="2000" smtClean="0"/>
              <a:t>10</a:t>
            </a:r>
            <a:r>
              <a:rPr lang="zh-CN" altLang="en-US" sz="2000" smtClean="0"/>
              <a:t>）</a:t>
            </a: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596900" y="1916113"/>
            <a:ext cx="8001000" cy="523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Negations 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1571625" y="2736850"/>
          <a:ext cx="48006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r:id="rId3" imgW="1309805" imgH="203465" progId="Equation.3">
                  <p:embed/>
                </p:oleObj>
              </mc:Choice>
              <mc:Fallback>
                <p:oleObj r:id="rId3" imgW="1309805" imgH="20346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736850"/>
                        <a:ext cx="4800600" cy="56832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1571625" y="3592513"/>
          <a:ext cx="48006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r:id="rId5" imgW="1309805" imgH="203465" progId="Equation.3">
                  <p:embed/>
                </p:oleObj>
              </mc:Choice>
              <mc:Fallback>
                <p:oleObj r:id="rId5" imgW="1309805" imgH="20346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3592513"/>
                        <a:ext cx="4800600" cy="57785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408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639763" y="1052736"/>
            <a:ext cx="8001000" cy="523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Translating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2800" indent="-812800">
              <a:lnSpc>
                <a:spcPct val="90000"/>
              </a:lnSpc>
            </a:pPr>
            <a:r>
              <a:rPr lang="zh-CN" altLang="en-US" dirty="0" smtClean="0">
                <a:sym typeface="Symbol" pitchFamily="18" charset="2"/>
              </a:rPr>
              <a:t>苏格拉底 命题：</a:t>
            </a:r>
          </a:p>
          <a:p>
            <a:r>
              <a:rPr lang="zh-CN" altLang="en-US" dirty="0" smtClean="0"/>
              <a:t>用</a:t>
            </a:r>
            <a:r>
              <a:rPr lang="en-US" altLang="zh-CN" i="1" dirty="0"/>
              <a:t>M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</a:t>
            </a:r>
            <a:r>
              <a:rPr lang="zh-CN" altLang="en-US" dirty="0"/>
              <a:t>表示“</a:t>
            </a:r>
            <a:r>
              <a:rPr lang="en-US" altLang="zh-CN" i="1" dirty="0"/>
              <a:t>x</a:t>
            </a:r>
            <a:r>
              <a:rPr lang="zh-CN" altLang="en-US" dirty="0"/>
              <a:t>是人</a:t>
            </a:r>
            <a:r>
              <a:rPr lang="zh-CN" altLang="en-US" dirty="0" smtClean="0"/>
              <a:t>”</a:t>
            </a:r>
            <a:endParaRPr lang="en-US" altLang="zh-CN" dirty="0"/>
          </a:p>
          <a:p>
            <a:r>
              <a:rPr lang="en-US" altLang="zh-CN" i="1" dirty="0" smtClean="0"/>
              <a:t>D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x</a:t>
            </a:r>
            <a:r>
              <a:rPr lang="en-US" altLang="zh-CN" dirty="0"/>
              <a:t>) </a:t>
            </a:r>
            <a:r>
              <a:rPr lang="zh-CN" altLang="en-US" dirty="0"/>
              <a:t>表示“</a:t>
            </a:r>
            <a:r>
              <a:rPr lang="en-US" altLang="zh-CN" i="1" dirty="0"/>
              <a:t>x</a:t>
            </a:r>
            <a:r>
              <a:rPr lang="zh-CN" altLang="en-US" dirty="0"/>
              <a:t>会死”，</a:t>
            </a:r>
          </a:p>
          <a:p>
            <a:pPr>
              <a:buFontTx/>
              <a:buNone/>
            </a:pPr>
            <a:r>
              <a:rPr lang="zh-CN" altLang="en-US" dirty="0"/>
              <a:t>	</a:t>
            </a:r>
          </a:p>
          <a:p>
            <a:pPr>
              <a:buFontTx/>
              <a:buNone/>
            </a:pPr>
            <a:r>
              <a:rPr lang="zh-CN" altLang="en-US" dirty="0"/>
              <a:t>	则“所有人会死”应表为：</a:t>
            </a:r>
            <a:endParaRPr lang="en-US" altLang="zh-CN" dirty="0"/>
          </a:p>
          <a:p>
            <a:pPr algn="ctr">
              <a:buFontTx/>
              <a:buNone/>
            </a:pPr>
            <a:r>
              <a:rPr lang="en-US" altLang="zh-CN" dirty="0">
                <a:sym typeface="Symbol" pitchFamily="18" charset="2"/>
              </a:rPr>
              <a:t>x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i="1" dirty="0"/>
              <a:t>M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 </a:t>
            </a:r>
            <a:r>
              <a:rPr lang="en-US" altLang="zh-CN" dirty="0">
                <a:sym typeface="Symbol" pitchFamily="18" charset="2"/>
              </a:rPr>
              <a:t></a:t>
            </a:r>
            <a:r>
              <a:rPr lang="en-US" altLang="zh-CN" i="1" dirty="0"/>
              <a:t> F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 ),</a:t>
            </a:r>
          </a:p>
          <a:p>
            <a:pPr>
              <a:buFontTx/>
              <a:buNone/>
            </a:pPr>
            <a:r>
              <a:rPr lang="en-US" altLang="zh-CN" dirty="0"/>
              <a:t> “</a:t>
            </a:r>
            <a:r>
              <a:rPr lang="zh-CN" altLang="en-US" dirty="0"/>
              <a:t>有些人会死”则应表为：</a:t>
            </a:r>
            <a:endParaRPr lang="en-US" altLang="zh-CN" dirty="0"/>
          </a:p>
          <a:p>
            <a:pPr algn="ctr">
              <a:buFontTx/>
              <a:buNone/>
            </a:pPr>
            <a:r>
              <a:rPr lang="zh-CN" altLang="en-US" dirty="0">
                <a:sym typeface="Symbol" pitchFamily="18" charset="2"/>
              </a:rPr>
              <a:t></a:t>
            </a:r>
            <a:r>
              <a:rPr lang="en-US" altLang="zh-CN" i="1" dirty="0"/>
              <a:t>x</a:t>
            </a:r>
            <a:r>
              <a:rPr lang="en-US" altLang="zh-CN" dirty="0"/>
              <a:t> (</a:t>
            </a:r>
            <a:r>
              <a:rPr lang="en-US" altLang="zh-CN" i="1" dirty="0"/>
              <a:t>M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)∧</a:t>
            </a:r>
            <a:r>
              <a:rPr lang="en-US" altLang="zh-CN" i="1" dirty="0"/>
              <a:t>D</a:t>
            </a:r>
            <a:r>
              <a:rPr lang="en-US" altLang="zh-CN" dirty="0"/>
              <a:t>(</a:t>
            </a:r>
            <a:r>
              <a:rPr lang="en-US" altLang="zh-CN" i="1" dirty="0"/>
              <a:t>x</a:t>
            </a:r>
            <a:r>
              <a:rPr lang="en-US" altLang="zh-CN" dirty="0"/>
              <a:t>) ).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846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2800" indent="-812800">
              <a:lnSpc>
                <a:spcPct val="90000"/>
              </a:lnSpc>
            </a:pPr>
            <a:r>
              <a:rPr lang="zh-CN" altLang="en-US" dirty="0" smtClean="0">
                <a:sym typeface="Symbol" pitchFamily="18" charset="2"/>
              </a:rPr>
              <a:t>苏格拉底 命题：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			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M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)→</a:t>
            </a:r>
            <a:r>
              <a:rPr lang="en-US" altLang="zh-CN" i="1" dirty="0" smtClean="0">
                <a:latin typeface="Times New Roman" pitchFamily="18" charset="0"/>
              </a:rPr>
              <a:t>D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))∧</a:t>
            </a:r>
            <a:r>
              <a:rPr lang="en-US" altLang="zh-CN" i="1" dirty="0" smtClean="0">
                <a:latin typeface="Times New Roman" pitchFamily="18" charset="0"/>
              </a:rPr>
              <a:t>M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 </a:t>
            </a:r>
            <a:r>
              <a:rPr lang="en-US" altLang="zh-CN" dirty="0" smtClean="0">
                <a:latin typeface="Times New Roman" pitchFamily="18" charset="0"/>
                <a:sym typeface="Symbol" pitchFamily="18" charset="2"/>
              </a:rPr>
              <a:t>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  <a:r>
              <a:rPr lang="en-US" altLang="zh-CN" i="1" dirty="0" smtClean="0">
                <a:latin typeface="Times New Roman" pitchFamily="18" charset="0"/>
              </a:rPr>
              <a:t>D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</a:t>
            </a:r>
          </a:p>
          <a:p>
            <a:pPr marL="812800" indent="-812800">
              <a:lnSpc>
                <a:spcPct val="90000"/>
              </a:lnSpc>
            </a:pPr>
            <a:r>
              <a:rPr lang="zh-CN" altLang="en-US" dirty="0" smtClean="0">
                <a:latin typeface="Times New Roman" pitchFamily="18" charset="0"/>
              </a:rPr>
              <a:t>证明</a:t>
            </a:r>
            <a:endParaRPr lang="zh-CN" altLang="en-US" dirty="0" smtClean="0">
              <a:latin typeface="Times New Roman" pitchFamily="18" charset="0"/>
              <a:sym typeface="Symbol" pitchFamily="18" charset="2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（</a:t>
            </a:r>
            <a:r>
              <a:rPr lang="en-US" altLang="zh-CN" dirty="0" smtClean="0">
                <a:latin typeface="Times New Roman" pitchFamily="18" charset="0"/>
                <a:sym typeface="Symbol" pitchFamily="18" charset="2"/>
              </a:rPr>
              <a:t>1</a:t>
            </a: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）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M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)→</a:t>
            </a:r>
            <a:r>
              <a:rPr lang="en-US" altLang="zh-CN" i="1" dirty="0" smtClean="0">
                <a:latin typeface="Times New Roman" pitchFamily="18" charset="0"/>
              </a:rPr>
              <a:t>D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x</a:t>
            </a:r>
            <a:r>
              <a:rPr lang="en-US" altLang="zh-CN" dirty="0" smtClean="0">
                <a:latin typeface="Times New Roman" pitchFamily="18" charset="0"/>
              </a:rPr>
              <a:t>))	</a:t>
            </a:r>
            <a:endParaRPr lang="en-US" altLang="zh-CN" i="1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（</a:t>
            </a:r>
            <a:r>
              <a:rPr lang="en-US" altLang="zh-CN" dirty="0" smtClean="0">
                <a:latin typeface="Times New Roman" pitchFamily="18" charset="0"/>
                <a:sym typeface="Symbol" pitchFamily="18" charset="2"/>
              </a:rPr>
              <a:t>2</a:t>
            </a: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）</a:t>
            </a:r>
            <a:r>
              <a:rPr lang="en-US" altLang="zh-CN" i="1" dirty="0" smtClean="0">
                <a:latin typeface="Times New Roman" pitchFamily="18" charset="0"/>
              </a:rPr>
              <a:t> M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)→</a:t>
            </a:r>
            <a:r>
              <a:rPr lang="en-US" altLang="zh-CN" i="1" dirty="0" smtClean="0">
                <a:latin typeface="Times New Roman" pitchFamily="18" charset="0"/>
              </a:rPr>
              <a:t>D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	</a:t>
            </a:r>
            <a:endParaRPr lang="en-US" altLang="zh-CN" i="1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（</a:t>
            </a:r>
            <a:r>
              <a:rPr lang="en-US" altLang="zh-CN" dirty="0" smtClean="0">
                <a:latin typeface="Times New Roman" pitchFamily="18" charset="0"/>
                <a:sym typeface="Symbol" pitchFamily="18" charset="2"/>
              </a:rPr>
              <a:t>3</a:t>
            </a: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）</a:t>
            </a:r>
            <a:r>
              <a:rPr lang="en-US" altLang="zh-CN" i="1" dirty="0" smtClean="0">
                <a:latin typeface="Times New Roman" pitchFamily="18" charset="0"/>
              </a:rPr>
              <a:t> M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		</a:t>
            </a:r>
            <a:endParaRPr lang="en-US" altLang="zh-CN" i="1" dirty="0" smtClean="0">
              <a:latin typeface="Times New Roman" pitchFamily="18" charset="0"/>
            </a:endParaRP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（</a:t>
            </a:r>
            <a:r>
              <a:rPr lang="en-US" altLang="zh-CN" dirty="0" smtClean="0">
                <a:latin typeface="Times New Roman" pitchFamily="18" charset="0"/>
                <a:sym typeface="Symbol" pitchFamily="18" charset="2"/>
              </a:rPr>
              <a:t>4</a:t>
            </a:r>
            <a:r>
              <a:rPr lang="zh-CN" altLang="en-US" dirty="0" smtClean="0">
                <a:latin typeface="Times New Roman" pitchFamily="18" charset="0"/>
                <a:sym typeface="Symbol" pitchFamily="18" charset="2"/>
              </a:rPr>
              <a:t>）</a:t>
            </a:r>
            <a:r>
              <a:rPr lang="en-US" altLang="zh-CN" i="1" dirty="0" smtClean="0">
                <a:latin typeface="Times New Roman" pitchFamily="18" charset="0"/>
              </a:rPr>
              <a:t> D</a:t>
            </a:r>
            <a:r>
              <a:rPr lang="en-US" altLang="zh-CN" dirty="0" smtClean="0">
                <a:latin typeface="Times New Roman" pitchFamily="18" charset="0"/>
              </a:rPr>
              <a:t>(</a:t>
            </a:r>
            <a:r>
              <a:rPr lang="en-US" altLang="zh-CN" i="1" dirty="0" smtClean="0">
                <a:latin typeface="Times New Roman" pitchFamily="18" charset="0"/>
              </a:rPr>
              <a:t>s</a:t>
            </a:r>
            <a:r>
              <a:rPr lang="en-US" altLang="zh-CN" dirty="0" smtClean="0">
                <a:latin typeface="Times New Roman" pitchFamily="18" charset="0"/>
              </a:rPr>
              <a:t>)		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endParaRPr lang="zh-CN" altLang="en-US" dirty="0" smtClean="0">
              <a:latin typeface="Times New Roman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5832747"/>
            <a:ext cx="8435280" cy="8249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Homework: P37, Exercises 3,9,13,17,25,29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652120" y="2852936"/>
            <a:ext cx="2952328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Premises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</a:t>
            </a:r>
          </a:p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前提，条件</a:t>
            </a:r>
            <a:endParaRPr lang="en-US" altLang="zh-C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结论</a:t>
            </a:r>
            <a:endParaRPr lang="en-US" altLang="zh-CN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推理，论证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66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日期占位符 3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745A2103-F16A-4792-9A20-644ACE04A852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solidFill>
                  <a:srgbClr val="000066"/>
                </a:solidFill>
              </a:rPr>
              <a:t>§1.4 </a:t>
            </a:r>
            <a:r>
              <a:rPr lang="en-US" altLang="zh-CN" sz="3600" smtClean="0"/>
              <a:t>Nested quantifiers</a:t>
            </a:r>
            <a:r>
              <a:rPr lang="en-US" altLang="zh-CN" sz="3400" smtClean="0">
                <a:solidFill>
                  <a:schemeClr val="bg1"/>
                </a:solidFill>
              </a:rPr>
              <a:t>        </a:t>
            </a:r>
            <a:r>
              <a:rPr lang="zh-CN" altLang="en-US" sz="2400" smtClean="0"/>
              <a:t>（</a:t>
            </a:r>
            <a:r>
              <a:rPr lang="en-US" altLang="zh-CN" sz="2400" smtClean="0"/>
              <a:t>1</a:t>
            </a:r>
            <a:r>
              <a:rPr lang="zh-CN" altLang="en-US" sz="2400" smtClean="0"/>
              <a:t>）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6738" y="1752600"/>
            <a:ext cx="3933825" cy="59690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US" altLang="zh-C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81" name="Rectangle 4"/>
          <p:cNvSpPr>
            <a:spLocks noChangeArrowheads="1"/>
          </p:cNvSpPr>
          <p:nvPr/>
        </p:nvSpPr>
        <p:spPr bwMode="auto">
          <a:xfrm>
            <a:off x="560388" y="3194050"/>
            <a:ext cx="8259762" cy="59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order of quantifiers </a:t>
            </a: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755650" y="2429996"/>
            <a:ext cx="52261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Thinking of quantification as loops</a:t>
            </a:r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468313" y="3919964"/>
            <a:ext cx="8135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例：假设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表示 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和 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同姓。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的个体域是甲村村民，</a:t>
            </a:r>
            <a:r>
              <a:rPr lang="en-US" altLang="zh-CN" sz="2400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的个体域是乙村村民。则有如下结论：</a:t>
            </a:r>
          </a:p>
        </p:txBody>
      </p:sp>
      <p:sp>
        <p:nvSpPr>
          <p:cNvPr id="50184" name="Rectangle 10"/>
          <p:cNvSpPr>
            <a:spLocks noChangeArrowheads="1"/>
          </p:cNvSpPr>
          <p:nvPr/>
        </p:nvSpPr>
        <p:spPr bwMode="auto">
          <a:xfrm>
            <a:off x="468313" y="4860925"/>
            <a:ext cx="8675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(1)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甲村所有的村民和乙村所有的村民同姓；</a:t>
            </a:r>
          </a:p>
        </p:txBody>
      </p:sp>
      <p:sp>
        <p:nvSpPr>
          <p:cNvPr id="50185" name="Rectangle 11"/>
          <p:cNvSpPr>
            <a:spLocks noChangeArrowheads="1"/>
          </p:cNvSpPr>
          <p:nvPr/>
        </p:nvSpPr>
        <p:spPr bwMode="auto">
          <a:xfrm>
            <a:off x="468313" y="5419725"/>
            <a:ext cx="837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(2) </a:t>
            </a:r>
            <a:r>
              <a:rPr lang="en-US" altLang="zh-CN" sz="2400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乙村所有的村民和甲村所有的村民同姓；</a:t>
            </a:r>
          </a:p>
        </p:txBody>
      </p:sp>
      <p:sp>
        <p:nvSpPr>
          <p:cNvPr id="10" name="矩形 9"/>
          <p:cNvSpPr/>
          <p:nvPr/>
        </p:nvSpPr>
        <p:spPr>
          <a:xfrm>
            <a:off x="6372200" y="2417685"/>
            <a:ext cx="211240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谓词嵌套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5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utoUpdateAnimBg="0"/>
      <p:bldP spid="50182" grpId="0" autoUpdateAnimBg="0"/>
      <p:bldP spid="50183" grpId="0" autoUpdateAnimBg="0"/>
      <p:bldP spid="50184" grpId="0" autoUpdateAnimBg="0"/>
      <p:bldP spid="5018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A7CB0F7-A996-4C21-BBF3-EDF587544D94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§1.4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Nested quantifiers</a:t>
            </a:r>
            <a:r>
              <a:rPr lang="en-US" altLang="zh-CN" sz="3400">
                <a:solidFill>
                  <a:schemeClr val="bg1"/>
                </a:solidFill>
                <a:latin typeface="Verdana" pitchFamily="34" charset="0"/>
              </a:rPr>
              <a:t>        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tx2"/>
                </a:solidFill>
                <a:latin typeface="Verdana" pitchFamily="34" charset="0"/>
              </a:rPr>
              <a:t>2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633413" y="1773238"/>
            <a:ext cx="8259762" cy="595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order of quantifiers </a:t>
            </a:r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468313" y="2416602"/>
            <a:ext cx="74957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(3)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对甲村的每一个村民都有乙村的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村民</a:t>
            </a:r>
            <a:endParaRPr lang="en-US" altLang="zh-CN" sz="2400" b="1" dirty="0" smtClean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  <a:sym typeface="Symbol" pitchFamily="18" charset="2"/>
            </a:endParaRPr>
          </a:p>
          <a:p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		    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和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他同姓；</a:t>
            </a:r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428625" y="3183364"/>
            <a:ext cx="82478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(4)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b="1" i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对乙村的每一个村民都有甲村的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村民</a:t>
            </a:r>
            <a:endParaRPr lang="en-US" altLang="zh-CN" sz="2400" b="1" dirty="0" smtClean="0">
              <a:solidFill>
                <a:schemeClr val="hlink"/>
              </a:solidFill>
              <a:latin typeface="Times New Roman" pitchFamily="18" charset="0"/>
              <a:ea typeface="楷体_GB2312" pitchFamily="1" charset="-122"/>
              <a:cs typeface="Times New Roman" pitchFamily="18" charset="0"/>
              <a:sym typeface="Symbol" pitchFamily="18" charset="2"/>
            </a:endParaRPr>
          </a:p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	</a:t>
            </a:r>
            <a:r>
              <a:rPr lang="en-US" altLang="zh-CN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	    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和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他同姓；</a:t>
            </a:r>
          </a:p>
        </p:txBody>
      </p:sp>
      <p:sp>
        <p:nvSpPr>
          <p:cNvPr id="51207" name="Rectangle 8"/>
          <p:cNvSpPr>
            <a:spLocks noChangeArrowheads="1"/>
          </p:cNvSpPr>
          <p:nvPr/>
        </p:nvSpPr>
        <p:spPr bwMode="auto">
          <a:xfrm>
            <a:off x="458788" y="4033193"/>
            <a:ext cx="5588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(5)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甲村与乙村有人同姓；</a:t>
            </a:r>
          </a:p>
        </p:txBody>
      </p:sp>
      <p:sp>
        <p:nvSpPr>
          <p:cNvPr id="51208" name="Rectangle 9"/>
          <p:cNvSpPr>
            <a:spLocks noChangeArrowheads="1"/>
          </p:cNvSpPr>
          <p:nvPr/>
        </p:nvSpPr>
        <p:spPr bwMode="auto">
          <a:xfrm>
            <a:off x="449263" y="4579293"/>
            <a:ext cx="5588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(6)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乙村与甲村有人同姓；</a:t>
            </a:r>
          </a:p>
        </p:txBody>
      </p:sp>
      <p:sp>
        <p:nvSpPr>
          <p:cNvPr id="51209" name="Rectangle 10"/>
          <p:cNvSpPr>
            <a:spLocks noChangeArrowheads="1"/>
          </p:cNvSpPr>
          <p:nvPr/>
        </p:nvSpPr>
        <p:spPr bwMode="auto">
          <a:xfrm>
            <a:off x="460375" y="5158731"/>
            <a:ext cx="7495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(7)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甲村有村民和乙村的所有村民同姓；</a:t>
            </a:r>
          </a:p>
        </p:txBody>
      </p:sp>
      <p:sp>
        <p:nvSpPr>
          <p:cNvPr id="51210" name="Rectangle 11"/>
          <p:cNvSpPr>
            <a:spLocks noChangeArrowheads="1"/>
          </p:cNvSpPr>
          <p:nvPr/>
        </p:nvSpPr>
        <p:spPr bwMode="auto">
          <a:xfrm>
            <a:off x="450850" y="5691188"/>
            <a:ext cx="7650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(8)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 A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(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x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,</a:t>
            </a:r>
            <a:r>
              <a:rPr lang="en-US" altLang="zh-CN" sz="2400" b="1" i="1" dirty="0" err="1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y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</a:rPr>
              <a:t>) </a:t>
            </a:r>
            <a:r>
              <a:rPr lang="zh-CN" altLang="en-US" sz="2400" b="1" dirty="0" smtClean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：</a:t>
            </a:r>
            <a:r>
              <a:rPr lang="zh-CN" altLang="en-US" sz="2400" b="1" dirty="0">
                <a:solidFill>
                  <a:schemeClr val="hlink"/>
                </a:solidFill>
                <a:latin typeface="Times New Roman" pitchFamily="18" charset="0"/>
                <a:ea typeface="楷体_GB2312" pitchFamily="1" charset="-122"/>
                <a:cs typeface="Times New Roman" pitchFamily="18" charset="0"/>
                <a:sym typeface="Symbol" pitchFamily="18" charset="2"/>
              </a:rPr>
              <a:t>乙村有村民和甲村的所有村民同姓；</a:t>
            </a:r>
          </a:p>
        </p:txBody>
      </p:sp>
    </p:spTree>
    <p:extLst>
      <p:ext uri="{BB962C8B-B14F-4D97-AF65-F5344CB8AC3E}">
        <p14:creationId xmlns:p14="http://schemas.microsoft.com/office/powerpoint/2010/main" val="25737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utoUpdateAnimBg="0"/>
      <p:bldP spid="51206" grpId="0" autoUpdateAnimBg="0"/>
      <p:bldP spid="51207" grpId="0" autoUpdateAnimBg="0"/>
      <p:bldP spid="51208" grpId="0" autoUpdateAnimBg="0"/>
      <p:bldP spid="51209" grpId="0" autoUpdateAnimBg="0"/>
      <p:bldP spid="51210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D5642C7F-4999-4112-8CFA-2EF8179348CA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§1.4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Nested quantifiers</a:t>
            </a:r>
            <a:r>
              <a:rPr lang="en-US" altLang="zh-CN" sz="3400">
                <a:solidFill>
                  <a:schemeClr val="bg1"/>
                </a:solidFill>
                <a:latin typeface="Verdana" pitchFamily="34" charset="0"/>
              </a:rPr>
              <a:t>        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tx2"/>
                </a:solidFill>
                <a:latin typeface="Verdana" pitchFamily="34" charset="0"/>
              </a:rPr>
              <a:t>3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633413" y="1773238"/>
            <a:ext cx="8259762" cy="1008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Translating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statements involving nested quantifiers </a:t>
            </a:r>
          </a:p>
        </p:txBody>
      </p:sp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684213" y="2925763"/>
            <a:ext cx="8259762" cy="1008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Translating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from nested quantifiers into Chinese </a:t>
            </a:r>
          </a:p>
        </p:txBody>
      </p:sp>
      <p:sp>
        <p:nvSpPr>
          <p:cNvPr id="52230" name="Rectangle 7"/>
          <p:cNvSpPr>
            <a:spLocks noChangeArrowheads="1"/>
          </p:cNvSpPr>
          <p:nvPr/>
        </p:nvSpPr>
        <p:spPr bwMode="auto">
          <a:xfrm>
            <a:off x="1116013" y="4074646"/>
            <a:ext cx="61734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Example1:  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x(C(x)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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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y(C(y)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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)))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52231" name="Rectangle 8"/>
          <p:cNvSpPr>
            <a:spLocks noChangeArrowheads="1"/>
          </p:cNvSpPr>
          <p:nvPr/>
        </p:nvSpPr>
        <p:spPr bwMode="auto">
          <a:xfrm>
            <a:off x="1116013" y="4855359"/>
            <a:ext cx="69372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Example2:</a:t>
            </a:r>
          </a:p>
          <a:p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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((F(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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x,z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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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F(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y,z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884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 autoUpdateAnimBg="0"/>
      <p:bldP spid="5223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30020E7-A056-4CDB-AAFC-7DA3021D342B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§1.4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Nested quantifiers</a:t>
            </a:r>
            <a:r>
              <a:rPr lang="en-US" altLang="zh-CN" sz="3400">
                <a:solidFill>
                  <a:schemeClr val="bg1"/>
                </a:solidFill>
                <a:latin typeface="Verdana" pitchFamily="34" charset="0"/>
              </a:rPr>
              <a:t>        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tx2"/>
                </a:solidFill>
                <a:latin typeface="Verdana" pitchFamily="34" charset="0"/>
              </a:rPr>
              <a:t>4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633413" y="1773238"/>
            <a:ext cx="8259762" cy="10080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Translating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sentences into logical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expression </a:t>
            </a: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684213" y="2997200"/>
            <a:ext cx="8259762" cy="71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Negating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nested quantifiers 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1331913" y="3716338"/>
          <a:ext cx="601186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公式" r:id="rId3" imgW="2134526" imgH="203288" progId="Equation.3">
                  <p:embed/>
                </p:oleObj>
              </mc:Choice>
              <mc:Fallback>
                <p:oleObj name="公式" r:id="rId3" imgW="2134526" imgH="20328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16338"/>
                        <a:ext cx="6011862" cy="56356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1331913" y="4724400"/>
          <a:ext cx="5976937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r:id="rId5" imgW="2119980" imgH="203112" progId="Equation.3">
                  <p:embed/>
                </p:oleObj>
              </mc:Choice>
              <mc:Fallback>
                <p:oleObj r:id="rId5" imgW="211998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724400"/>
                        <a:ext cx="5976937" cy="573088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111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30020E7-A056-4CDB-AAFC-7DA3021D342B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§1.4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Nested quantifiers</a:t>
            </a:r>
            <a:r>
              <a:rPr lang="en-US" altLang="zh-CN" sz="3400">
                <a:solidFill>
                  <a:schemeClr val="bg1"/>
                </a:solidFill>
                <a:latin typeface="Verdana" pitchFamily="34" charset="0"/>
              </a:rPr>
              <a:t>        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tx2"/>
                </a:solidFill>
                <a:latin typeface="Verdana" pitchFamily="34" charset="0"/>
              </a:rPr>
              <a:t>4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544569" y="1522162"/>
            <a:ext cx="8259762" cy="71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Negating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nested quantifiers 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750451"/>
              </p:ext>
            </p:extLst>
          </p:nvPr>
        </p:nvGraphicFramePr>
        <p:xfrm>
          <a:off x="609600" y="2218689"/>
          <a:ext cx="25257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3" imgW="812520" imgH="266400" progId="Equation.DSMT4">
                  <p:embed/>
                </p:oleObj>
              </mc:Choice>
              <mc:Fallback>
                <p:oleObj name="Equation" r:id="rId3" imgW="812520" imgH="2664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18689"/>
                        <a:ext cx="25257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838169"/>
              </p:ext>
            </p:extLst>
          </p:nvPr>
        </p:nvGraphicFramePr>
        <p:xfrm>
          <a:off x="683568" y="3356992"/>
          <a:ext cx="6708775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5" imgW="2158920" imgH="431640" progId="Equation.DSMT4">
                  <p:embed/>
                </p:oleObj>
              </mc:Choice>
              <mc:Fallback>
                <p:oleObj name="Equation" r:id="rId5" imgW="2158920" imgH="4316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356992"/>
                        <a:ext cx="6708775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495456"/>
              </p:ext>
            </p:extLst>
          </p:nvPr>
        </p:nvGraphicFramePr>
        <p:xfrm>
          <a:off x="762000" y="5051772"/>
          <a:ext cx="25257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7" imgW="812520" imgH="266400" progId="Equation.DSMT4">
                  <p:embed/>
                </p:oleObj>
              </mc:Choice>
              <mc:Fallback>
                <p:oleObj name="Equation" r:id="rId7" imgW="812520" imgH="26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051772"/>
                        <a:ext cx="25257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2771800" y="3836472"/>
            <a:ext cx="144016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00" b="1" dirty="0">
                <a:solidFill>
                  <a:srgbClr val="FF0000"/>
                </a:solidFill>
                <a:sym typeface="Symbol" pitchFamily="18" charset="2"/>
              </a:rPr>
              <a:t></a:t>
            </a:r>
            <a:endParaRPr lang="zh-CN" altLang="en-US" sz="16600" dirty="0"/>
          </a:p>
        </p:txBody>
      </p:sp>
    </p:spTree>
    <p:extLst>
      <p:ext uri="{BB962C8B-B14F-4D97-AF65-F5344CB8AC3E}">
        <p14:creationId xmlns:p14="http://schemas.microsoft.com/office/powerpoint/2010/main" val="11326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日期占位符 1"/>
          <p:cNvSpPr txBox="1">
            <a:spLocks noGrp="1" noChangeArrowheads="1"/>
          </p:cNvSpPr>
          <p:nvPr/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030020E7-A056-4CDB-AAFC-7DA3021D342B}" type="datetime1">
              <a:rPr lang="zh-CN" altLang="en-US" sz="1200">
                <a:latin typeface="Verdana" pitchFamily="34" charset="0"/>
              </a:rPr>
              <a:pPr eaLnBrk="1" hangingPunct="1"/>
              <a:t>2013/3/5</a:t>
            </a:fld>
            <a:endParaRPr lang="en-US" altLang="zh-CN" sz="1200">
              <a:latin typeface="Verdana" pitchFamily="34" charset="0"/>
            </a:endParaRP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1" hangingPunct="1"/>
            <a:r>
              <a:rPr lang="en-US" altLang="zh-CN" sz="3600">
                <a:solidFill>
                  <a:srgbClr val="000066"/>
                </a:solidFill>
                <a:latin typeface="Verdana" pitchFamily="34" charset="0"/>
              </a:rPr>
              <a:t>§1.4 </a:t>
            </a:r>
            <a:r>
              <a:rPr lang="en-US" altLang="zh-CN" sz="3600">
                <a:solidFill>
                  <a:schemeClr val="tx2"/>
                </a:solidFill>
                <a:latin typeface="Verdana" pitchFamily="34" charset="0"/>
              </a:rPr>
              <a:t>Nested quantifiers</a:t>
            </a:r>
            <a:r>
              <a:rPr lang="en-US" altLang="zh-CN" sz="3400">
                <a:solidFill>
                  <a:schemeClr val="bg1"/>
                </a:solidFill>
                <a:latin typeface="Verdana" pitchFamily="34" charset="0"/>
              </a:rPr>
              <a:t>        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（</a:t>
            </a:r>
            <a:r>
              <a:rPr lang="en-US" altLang="zh-CN" sz="2400">
                <a:solidFill>
                  <a:schemeClr val="tx2"/>
                </a:solidFill>
                <a:latin typeface="Verdana" pitchFamily="34" charset="0"/>
              </a:rPr>
              <a:t>4</a:t>
            </a:r>
            <a:r>
              <a:rPr lang="zh-CN" altLang="en-US" sz="2400">
                <a:solidFill>
                  <a:schemeClr val="tx2"/>
                </a:solidFill>
                <a:latin typeface="Verdana" pitchFamily="34" charset="0"/>
              </a:rPr>
              <a:t>）</a:t>
            </a: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544569" y="1522162"/>
            <a:ext cx="8259762" cy="71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Negating </a:t>
            </a:r>
            <a:r>
              <a:rPr lang="en-US" altLang="zh-CN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nested </a:t>
            </a:r>
            <a:r>
              <a:rPr lang="en-US" altLang="zh-C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quantifiers</a:t>
            </a:r>
            <a:endParaRPr lang="en-US" altLang="zh-C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833775"/>
              </p:ext>
            </p:extLst>
          </p:nvPr>
        </p:nvGraphicFramePr>
        <p:xfrm>
          <a:off x="609600" y="2218689"/>
          <a:ext cx="25257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3" imgW="812520" imgH="266400" progId="Equation.DSMT4">
                  <p:embed/>
                </p:oleObj>
              </mc:Choice>
              <mc:Fallback>
                <p:oleObj name="Equation" r:id="rId3" imgW="81252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18689"/>
                        <a:ext cx="2525713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20217"/>
              </p:ext>
            </p:extLst>
          </p:nvPr>
        </p:nvGraphicFramePr>
        <p:xfrm>
          <a:off x="1220787" y="3356992"/>
          <a:ext cx="6708775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5" imgW="2158920" imgH="431640" progId="Equation.DSMT4">
                  <p:embed/>
                </p:oleObj>
              </mc:Choice>
              <mc:Fallback>
                <p:oleObj name="Equation" r:id="rId5" imgW="21589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0787" y="3356992"/>
                        <a:ext cx="6708775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2773796" y="1052736"/>
            <a:ext cx="144016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00" b="1" dirty="0">
                <a:solidFill>
                  <a:srgbClr val="FF0000"/>
                </a:solidFill>
                <a:sym typeface="Symbol" pitchFamily="18" charset="2"/>
              </a:rPr>
              <a:t></a:t>
            </a:r>
            <a:endParaRPr lang="zh-CN" altLang="en-US" sz="16600" dirty="0"/>
          </a:p>
        </p:txBody>
      </p:sp>
      <p:sp>
        <p:nvSpPr>
          <p:cNvPr id="5" name="矩形 4"/>
          <p:cNvSpPr/>
          <p:nvPr/>
        </p:nvSpPr>
        <p:spPr>
          <a:xfrm>
            <a:off x="417989" y="3225170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/>
              <a:t>﹁</a:t>
            </a:r>
            <a:endParaRPr lang="zh-CN" altLang="en-US" sz="4000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002864"/>
              </p:ext>
            </p:extLst>
          </p:nvPr>
        </p:nvGraphicFramePr>
        <p:xfrm>
          <a:off x="1338263" y="4797425"/>
          <a:ext cx="6472237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tion" r:id="rId7" imgW="2082600" imgH="431640" progId="Equation.DSMT4">
                  <p:embed/>
                </p:oleObj>
              </mc:Choice>
              <mc:Fallback>
                <p:oleObj name="Equation" r:id="rId7" imgW="2082600" imgH="4316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263" y="4797425"/>
                        <a:ext cx="6472237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503244" y="4581128"/>
            <a:ext cx="5229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</a:t>
            </a:r>
            <a:endParaRPr lang="zh-CN" altLang="en-US" sz="480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631939" y="6172906"/>
            <a:ext cx="6275040" cy="6404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</a:rPr>
              <a:t>Homework: </a:t>
            </a:r>
            <a:r>
              <a:rPr lang="en-US" altLang="zh-CN" dirty="0" smtClean="0">
                <a:solidFill>
                  <a:srgbClr val="FF0000"/>
                </a:solidFill>
              </a:rPr>
              <a:t>P47</a:t>
            </a:r>
            <a:r>
              <a:rPr lang="en-US" altLang="zh-CN" dirty="0" smtClean="0">
                <a:solidFill>
                  <a:srgbClr val="FF0000"/>
                </a:solidFill>
              </a:rPr>
              <a:t>, Exercises </a:t>
            </a:r>
            <a:r>
              <a:rPr lang="en-US" altLang="zh-CN" dirty="0" smtClean="0">
                <a:solidFill>
                  <a:srgbClr val="FF0000"/>
                </a:solidFill>
              </a:rPr>
              <a:t>8,15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918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1182</Words>
  <Application>Microsoft Office PowerPoint</Application>
  <PresentationFormat>全屏显示(4:3)</PresentationFormat>
  <Paragraphs>231</Paragraphs>
  <Slides>35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35</vt:i4>
      </vt:variant>
    </vt:vector>
  </HeadingPairs>
  <TitlesOfParts>
    <vt:vector size="39" baseType="lpstr">
      <vt:lpstr>Office 主题​​</vt:lpstr>
      <vt:lpstr>Equation</vt:lpstr>
      <vt:lpstr>Microsoft 公式 3.0</vt:lpstr>
      <vt:lpstr>公式</vt:lpstr>
      <vt:lpstr>Chapter 1 The Foundations: Logic and Proof</vt:lpstr>
      <vt:lpstr>苏格拉底论题</vt:lpstr>
      <vt:lpstr>§1.3 Predicates and Quantifiers （1）</vt:lpstr>
      <vt:lpstr>谓词与量词</vt:lpstr>
      <vt:lpstr>PowerPoint 演示文稿</vt:lpstr>
      <vt:lpstr>PowerPoint 演示文稿</vt:lpstr>
      <vt:lpstr>PowerPoint 演示文稿</vt:lpstr>
      <vt:lpstr>§1.3 Predicates and Quantifiers （2）</vt:lpstr>
      <vt:lpstr>§1.3 Predicates and Quantifiers （3）</vt:lpstr>
      <vt:lpstr>§1.3 Predicates and Quantifiers （4）</vt:lpstr>
      <vt:lpstr>§1.3 Predicates and Quantifiers （5）</vt:lpstr>
      <vt:lpstr>PowerPoint 演示文稿</vt:lpstr>
      <vt:lpstr>例</vt:lpstr>
      <vt:lpstr>§1.3 Predicates and Quantifiers （6）</vt:lpstr>
      <vt:lpstr>PowerPoint 演示文稿</vt:lpstr>
      <vt:lpstr>§1.3 Predicates and Quantifiers  （7）</vt:lpstr>
      <vt:lpstr>PowerPoint 演示文稿</vt:lpstr>
      <vt:lpstr>PowerPoint 演示文稿</vt:lpstr>
      <vt:lpstr>解释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§1.3 Predicates and Quantifiers  （10）</vt:lpstr>
      <vt:lpstr>PowerPoint 演示文稿</vt:lpstr>
      <vt:lpstr>PowerPoint 演示文稿</vt:lpstr>
      <vt:lpstr>§1.4 Nested quantifiers        （1）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luanjunfeng</dc:creator>
  <cp:lastModifiedBy>luanjunfeng</cp:lastModifiedBy>
  <cp:revision>19</cp:revision>
  <dcterms:created xsi:type="dcterms:W3CDTF">2012-02-20T12:57:51Z</dcterms:created>
  <dcterms:modified xsi:type="dcterms:W3CDTF">2013-03-05T15:07:38Z</dcterms:modified>
</cp:coreProperties>
</file>