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7"/>
  </p:notesMasterIdLst>
  <p:sldIdLst>
    <p:sldId id="264" r:id="rId2"/>
    <p:sldId id="259" r:id="rId3"/>
    <p:sldId id="260" r:id="rId4"/>
    <p:sldId id="261" r:id="rId5"/>
    <p:sldId id="267" r:id="rId6"/>
    <p:sldId id="266" r:id="rId7"/>
    <p:sldId id="268" r:id="rId8"/>
    <p:sldId id="270" r:id="rId9"/>
    <p:sldId id="271" r:id="rId10"/>
    <p:sldId id="272" r:id="rId11"/>
    <p:sldId id="274" r:id="rId12"/>
    <p:sldId id="276" r:id="rId13"/>
    <p:sldId id="278" r:id="rId14"/>
    <p:sldId id="280" r:id="rId15"/>
    <p:sldId id="283" r:id="rId16"/>
    <p:sldId id="284" r:id="rId17"/>
    <p:sldId id="285" r:id="rId18"/>
    <p:sldId id="290" r:id="rId19"/>
    <p:sldId id="291" r:id="rId20"/>
    <p:sldId id="293" r:id="rId21"/>
    <p:sldId id="294" r:id="rId22"/>
    <p:sldId id="296" r:id="rId23"/>
    <p:sldId id="298" r:id="rId24"/>
    <p:sldId id="299" r:id="rId25"/>
    <p:sldId id="300" r:id="rId26"/>
    <p:sldId id="303" r:id="rId27"/>
    <p:sldId id="304" r:id="rId28"/>
    <p:sldId id="305" r:id="rId29"/>
    <p:sldId id="309" r:id="rId30"/>
    <p:sldId id="312" r:id="rId31"/>
    <p:sldId id="314" r:id="rId32"/>
    <p:sldId id="316" r:id="rId33"/>
    <p:sldId id="318" r:id="rId34"/>
    <p:sldId id="319" r:id="rId35"/>
    <p:sldId id="324" r:id="rId36"/>
    <p:sldId id="327" r:id="rId37"/>
    <p:sldId id="328" r:id="rId38"/>
    <p:sldId id="329" r:id="rId39"/>
    <p:sldId id="331" r:id="rId40"/>
    <p:sldId id="332" r:id="rId41"/>
    <p:sldId id="333" r:id="rId42"/>
    <p:sldId id="336" r:id="rId43"/>
    <p:sldId id="338" r:id="rId44"/>
    <p:sldId id="340" r:id="rId45"/>
    <p:sldId id="342" r:id="rId46"/>
    <p:sldId id="343" r:id="rId47"/>
    <p:sldId id="346" r:id="rId48"/>
    <p:sldId id="348" r:id="rId49"/>
    <p:sldId id="420" r:id="rId50"/>
    <p:sldId id="421" r:id="rId51"/>
    <p:sldId id="422" r:id="rId52"/>
    <p:sldId id="423" r:id="rId53"/>
    <p:sldId id="430" r:id="rId54"/>
    <p:sldId id="431" r:id="rId55"/>
    <p:sldId id="433" r:id="rId56"/>
    <p:sldId id="434" r:id="rId57"/>
    <p:sldId id="435" r:id="rId58"/>
    <p:sldId id="436" r:id="rId59"/>
    <p:sldId id="437" r:id="rId60"/>
    <p:sldId id="440" r:id="rId61"/>
    <p:sldId id="442" r:id="rId62"/>
    <p:sldId id="443" r:id="rId63"/>
    <p:sldId id="444" r:id="rId64"/>
    <p:sldId id="446" r:id="rId65"/>
    <p:sldId id="448" r:id="rId66"/>
    <p:sldId id="450" r:id="rId67"/>
    <p:sldId id="451" r:id="rId68"/>
    <p:sldId id="453" r:id="rId69"/>
    <p:sldId id="455" r:id="rId70"/>
    <p:sldId id="457" r:id="rId71"/>
    <p:sldId id="458" r:id="rId72"/>
    <p:sldId id="466" r:id="rId73"/>
    <p:sldId id="467" r:id="rId74"/>
    <p:sldId id="470" r:id="rId75"/>
    <p:sldId id="471" r:id="rId76"/>
    <p:sldId id="494" r:id="rId77"/>
    <p:sldId id="496" r:id="rId78"/>
    <p:sldId id="497" r:id="rId79"/>
    <p:sldId id="500" r:id="rId80"/>
    <p:sldId id="502" r:id="rId81"/>
    <p:sldId id="503" r:id="rId82"/>
    <p:sldId id="505" r:id="rId83"/>
    <p:sldId id="539" r:id="rId84"/>
    <p:sldId id="544" r:id="rId85"/>
    <p:sldId id="545" r:id="rId86"/>
    <p:sldId id="548" r:id="rId87"/>
    <p:sldId id="552" r:id="rId88"/>
    <p:sldId id="555" r:id="rId89"/>
    <p:sldId id="556" r:id="rId90"/>
    <p:sldId id="560" r:id="rId91"/>
    <p:sldId id="561" r:id="rId92"/>
    <p:sldId id="565" r:id="rId93"/>
    <p:sldId id="573" r:id="rId94"/>
    <p:sldId id="577" r:id="rId95"/>
    <p:sldId id="580" r:id="rId96"/>
    <p:sldId id="585" r:id="rId97"/>
    <p:sldId id="586" r:id="rId98"/>
    <p:sldId id="587" r:id="rId99"/>
    <p:sldId id="592" r:id="rId100"/>
    <p:sldId id="594" r:id="rId101"/>
    <p:sldId id="595" r:id="rId102"/>
    <p:sldId id="597" r:id="rId103"/>
    <p:sldId id="600" r:id="rId104"/>
    <p:sldId id="603" r:id="rId105"/>
    <p:sldId id="605" r:id="rId106"/>
    <p:sldId id="613" r:id="rId107"/>
    <p:sldId id="614" r:id="rId108"/>
    <p:sldId id="619" r:id="rId109"/>
    <p:sldId id="620" r:id="rId110"/>
    <p:sldId id="622" r:id="rId111"/>
    <p:sldId id="625" r:id="rId112"/>
    <p:sldId id="627" r:id="rId113"/>
    <p:sldId id="629" r:id="rId114"/>
    <p:sldId id="630" r:id="rId115"/>
    <p:sldId id="633" r:id="rId116"/>
    <p:sldId id="634" r:id="rId117"/>
    <p:sldId id="638" r:id="rId118"/>
    <p:sldId id="639" r:id="rId119"/>
    <p:sldId id="641" r:id="rId120"/>
    <p:sldId id="650" r:id="rId121"/>
    <p:sldId id="651" r:id="rId122"/>
    <p:sldId id="652" r:id="rId123"/>
    <p:sldId id="655" r:id="rId124"/>
    <p:sldId id="656" r:id="rId125"/>
    <p:sldId id="657" r:id="rId126"/>
    <p:sldId id="660" r:id="rId127"/>
    <p:sldId id="662" r:id="rId128"/>
    <p:sldId id="666" r:id="rId129"/>
    <p:sldId id="669" r:id="rId130"/>
    <p:sldId id="682" r:id="rId131"/>
    <p:sldId id="684" r:id="rId132"/>
    <p:sldId id="687" r:id="rId133"/>
    <p:sldId id="691" r:id="rId134"/>
    <p:sldId id="693" r:id="rId135"/>
    <p:sldId id="694" r:id="rId136"/>
    <p:sldId id="699" r:id="rId137"/>
    <p:sldId id="701" r:id="rId138"/>
    <p:sldId id="703" r:id="rId139"/>
    <p:sldId id="704" r:id="rId140"/>
    <p:sldId id="707" r:id="rId141"/>
    <p:sldId id="710" r:id="rId142"/>
    <p:sldId id="715" r:id="rId143"/>
    <p:sldId id="717" r:id="rId144"/>
    <p:sldId id="734" r:id="rId145"/>
    <p:sldId id="735" r:id="rId146"/>
    <p:sldId id="737" r:id="rId147"/>
    <p:sldId id="738" r:id="rId148"/>
    <p:sldId id="741" r:id="rId149"/>
    <p:sldId id="746" r:id="rId150"/>
    <p:sldId id="748" r:id="rId151"/>
    <p:sldId id="749" r:id="rId152"/>
    <p:sldId id="754" r:id="rId153"/>
    <p:sldId id="755" r:id="rId154"/>
    <p:sldId id="756" r:id="rId155"/>
    <p:sldId id="759" r:id="rId156"/>
    <p:sldId id="763" r:id="rId157"/>
    <p:sldId id="765" r:id="rId158"/>
    <p:sldId id="766" r:id="rId159"/>
    <p:sldId id="768" r:id="rId160"/>
    <p:sldId id="774" r:id="rId161"/>
    <p:sldId id="776" r:id="rId162"/>
    <p:sldId id="777" r:id="rId163"/>
    <p:sldId id="783" r:id="rId164"/>
    <p:sldId id="784" r:id="rId165"/>
    <p:sldId id="789" r:id="rId166"/>
    <p:sldId id="791" r:id="rId167"/>
    <p:sldId id="792" r:id="rId168"/>
    <p:sldId id="797" r:id="rId169"/>
    <p:sldId id="798" r:id="rId170"/>
    <p:sldId id="800" r:id="rId171"/>
    <p:sldId id="804" r:id="rId172"/>
    <p:sldId id="806" r:id="rId173"/>
    <p:sldId id="807" r:id="rId174"/>
    <p:sldId id="811" r:id="rId175"/>
    <p:sldId id="813" r:id="rId176"/>
    <p:sldId id="814" r:id="rId177"/>
    <p:sldId id="416" r:id="rId178"/>
    <p:sldId id="417" r:id="rId179"/>
    <p:sldId id="818" r:id="rId180"/>
    <p:sldId id="820" r:id="rId181"/>
    <p:sldId id="821" r:id="rId182"/>
    <p:sldId id="822" r:id="rId183"/>
    <p:sldId id="823" r:id="rId184"/>
    <p:sldId id="819" r:id="rId185"/>
    <p:sldId id="824" r:id="rId18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253" y="-2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tableStyles" Target="tableStyle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viewProps" Target="view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0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4" Type="http://schemas.openxmlformats.org/officeDocument/2006/relationships/image" Target="../media/image2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wmf"/><Relationship Id="rId1" Type="http://schemas.openxmlformats.org/officeDocument/2006/relationships/image" Target="../media/image102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wmf"/><Relationship Id="rId2" Type="http://schemas.openxmlformats.org/officeDocument/2006/relationships/image" Target="../media/image112.wmf"/><Relationship Id="rId1" Type="http://schemas.openxmlformats.org/officeDocument/2006/relationships/image" Target="../media/image11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6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wmf"/><Relationship Id="rId1" Type="http://schemas.openxmlformats.org/officeDocument/2006/relationships/image" Target="../media/image121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wmf"/><Relationship Id="rId1" Type="http://schemas.openxmlformats.org/officeDocument/2006/relationships/image" Target="../media/image121.wmf"/></Relationships>
</file>

<file path=ppt/drawings/_rels/vmlDrawing1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62.wmf"/><Relationship Id="rId3" Type="http://schemas.openxmlformats.org/officeDocument/2006/relationships/image" Target="../media/image157.wmf"/><Relationship Id="rId7" Type="http://schemas.openxmlformats.org/officeDocument/2006/relationships/image" Target="../media/image161.wmf"/><Relationship Id="rId2" Type="http://schemas.openxmlformats.org/officeDocument/2006/relationships/image" Target="../media/image156.wmf"/><Relationship Id="rId1" Type="http://schemas.openxmlformats.org/officeDocument/2006/relationships/image" Target="../media/image155.wmf"/><Relationship Id="rId6" Type="http://schemas.openxmlformats.org/officeDocument/2006/relationships/image" Target="../media/image160.wmf"/><Relationship Id="rId5" Type="http://schemas.openxmlformats.org/officeDocument/2006/relationships/image" Target="../media/image159.wmf"/><Relationship Id="rId4" Type="http://schemas.openxmlformats.org/officeDocument/2006/relationships/image" Target="../media/image158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wmf"/><Relationship Id="rId2" Type="http://schemas.openxmlformats.org/officeDocument/2006/relationships/image" Target="../media/image172.wmf"/><Relationship Id="rId1" Type="http://schemas.openxmlformats.org/officeDocument/2006/relationships/image" Target="../media/image171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wmf"/><Relationship Id="rId2" Type="http://schemas.openxmlformats.org/officeDocument/2006/relationships/image" Target="../media/image175.wmf"/><Relationship Id="rId1" Type="http://schemas.openxmlformats.org/officeDocument/2006/relationships/image" Target="../media/image174.wmf"/><Relationship Id="rId4" Type="http://schemas.openxmlformats.org/officeDocument/2006/relationships/image" Target="../media/image177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7.wmf"/><Relationship Id="rId1" Type="http://schemas.openxmlformats.org/officeDocument/2006/relationships/image" Target="../media/image186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wmf"/><Relationship Id="rId2" Type="http://schemas.openxmlformats.org/officeDocument/2006/relationships/image" Target="../media/image189.wmf"/><Relationship Id="rId1" Type="http://schemas.openxmlformats.org/officeDocument/2006/relationships/image" Target="../media/image188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7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4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2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9.wmf"/><Relationship Id="rId1" Type="http://schemas.openxmlformats.org/officeDocument/2006/relationships/image" Target="../media/image258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2.wmf"/><Relationship Id="rId2" Type="http://schemas.openxmlformats.org/officeDocument/2006/relationships/image" Target="../media/image261.wmf"/><Relationship Id="rId1" Type="http://schemas.openxmlformats.org/officeDocument/2006/relationships/image" Target="../media/image260.wmf"/><Relationship Id="rId5" Type="http://schemas.openxmlformats.org/officeDocument/2006/relationships/image" Target="../media/image264.wmf"/><Relationship Id="rId4" Type="http://schemas.openxmlformats.org/officeDocument/2006/relationships/image" Target="../media/image263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7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7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1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9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3.wmf"/><Relationship Id="rId2" Type="http://schemas.openxmlformats.org/officeDocument/2006/relationships/image" Target="../media/image382.wmf"/><Relationship Id="rId1" Type="http://schemas.openxmlformats.org/officeDocument/2006/relationships/image" Target="../media/image381.wmf"/></Relationships>
</file>

<file path=ppt/drawings/_rels/vmlDrawing26.vml.rels><?xml version="1.0" encoding="UTF-8" standalone="yes"?>
<Relationships xmlns="http://schemas.openxmlformats.org/package/2006/relationships"><Relationship Id="rId8" Type="http://schemas.openxmlformats.org/officeDocument/2006/relationships/image" Target="../media/image391.wmf"/><Relationship Id="rId3" Type="http://schemas.openxmlformats.org/officeDocument/2006/relationships/image" Target="../media/image386.wmf"/><Relationship Id="rId7" Type="http://schemas.openxmlformats.org/officeDocument/2006/relationships/image" Target="../media/image390.wmf"/><Relationship Id="rId2" Type="http://schemas.openxmlformats.org/officeDocument/2006/relationships/image" Target="../media/image385.wmf"/><Relationship Id="rId1" Type="http://schemas.openxmlformats.org/officeDocument/2006/relationships/image" Target="../media/image384.wmf"/><Relationship Id="rId6" Type="http://schemas.openxmlformats.org/officeDocument/2006/relationships/image" Target="../media/image389.wmf"/><Relationship Id="rId5" Type="http://schemas.openxmlformats.org/officeDocument/2006/relationships/image" Target="../media/image388.jpeg"/><Relationship Id="rId10" Type="http://schemas.openxmlformats.org/officeDocument/2006/relationships/image" Target="../media/image393.wmf"/><Relationship Id="rId4" Type="http://schemas.openxmlformats.org/officeDocument/2006/relationships/image" Target="../media/image387.wmf"/><Relationship Id="rId9" Type="http://schemas.openxmlformats.org/officeDocument/2006/relationships/image" Target="../media/image392.w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9.wmf"/><Relationship Id="rId1" Type="http://schemas.openxmlformats.org/officeDocument/2006/relationships/image" Target="../media/image398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472701-928D-4DE6-AD44-8B875E34BE87}" type="datetimeFigureOut">
              <a:rPr lang="zh-CN" altLang="en-US" smtClean="0"/>
              <a:t>2015/5/10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1800CC-0239-4324-980C-5519CCA656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1003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677928-1C2A-4238-8B37-308825411D8D}" type="slidenum">
              <a:rPr lang="zh-CN" altLang="en-US" smtClean="0"/>
              <a:t>70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11632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理查德</a:t>
            </a:r>
            <a:r>
              <a:rPr lang="en-US" altLang="zh-CN" dirty="0" smtClean="0"/>
              <a:t>·</a:t>
            </a:r>
            <a:r>
              <a:rPr lang="zh-CN" altLang="en-US" dirty="0" smtClean="0"/>
              <a:t>费曼被认为是爱因斯坦之后最睿智的理论物理学家，也是第一位提出纳米概念的人</a:t>
            </a:r>
            <a:r>
              <a:rPr lang="en-US" altLang="zh-CN" dirty="0" smtClean="0"/>
              <a:t>http://baike.baidu.com/link?url=T-Yb0_YQoEsc5yObmHFUxpSe3m-dcNb-Fha_pvub7Pd7jDVa-BEqDbutzI_4GA5hwd4rCCF8FPaTqcxDEuQsRlqwEjNtTTH0bGvZvYBagrXN_FIHwNkx2fMt52uUAYf_dQX0tGpbAW9sH3BG_DCPoa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677928-1C2A-4238-8B37-308825411D8D}" type="slidenum">
              <a:rPr lang="zh-CN" altLang="en-US" smtClean="0"/>
              <a:t>83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05160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677928-1C2A-4238-8B37-308825411D8D}" type="slidenum">
              <a:rPr lang="zh-CN" altLang="en-US" smtClean="0"/>
              <a:t>96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05160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有一组基，就有一个相应的表示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B9AB9E-8D9D-4E20-BF4D-F948A01B8CAE}" type="slidenum">
              <a:rPr lang="zh-CN" altLang="en-US" smtClean="0"/>
              <a:t>115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0226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物理学家、天文学家和数学家走在苏格兰高原上</a:t>
            </a:r>
            <a:r>
              <a:rPr lang="en-US" altLang="zh-CN" dirty="0" smtClean="0"/>
              <a:t>,</a:t>
            </a:r>
            <a:r>
              <a:rPr lang="zh-CN" altLang="en-US" dirty="0" smtClean="0"/>
              <a:t>碰巧看到一只黑色的羊</a:t>
            </a:r>
            <a:r>
              <a:rPr lang="en-US" altLang="zh-CN" dirty="0" smtClean="0"/>
              <a:t>.” </a:t>
            </a:r>
            <a:r>
              <a:rPr lang="zh-CN" altLang="en-US" dirty="0" smtClean="0"/>
              <a:t>天文学家说道</a:t>
            </a:r>
            <a:r>
              <a:rPr lang="en-US" altLang="zh-CN" dirty="0" smtClean="0"/>
              <a:t>,“</a:t>
            </a:r>
            <a:r>
              <a:rPr lang="zh-CN" altLang="en-US" dirty="0" smtClean="0"/>
              <a:t>原来苏格兰的羊是黑色的</a:t>
            </a:r>
            <a:r>
              <a:rPr lang="en-US" altLang="zh-CN" dirty="0" smtClean="0"/>
              <a:t>.”“</a:t>
            </a:r>
            <a:r>
              <a:rPr lang="zh-CN" altLang="en-US" dirty="0" smtClean="0"/>
              <a:t>得了吧</a:t>
            </a:r>
            <a:r>
              <a:rPr lang="en-US" altLang="zh-CN" dirty="0" smtClean="0"/>
              <a:t>,</a:t>
            </a:r>
            <a:r>
              <a:rPr lang="zh-CN" altLang="en-US" dirty="0" smtClean="0"/>
              <a:t>仅凭一次观察你可不能这么说 </a:t>
            </a:r>
            <a:r>
              <a:rPr lang="en-US" altLang="zh-CN" dirty="0" smtClean="0"/>
              <a:t>.”</a:t>
            </a:r>
            <a:r>
              <a:rPr lang="zh-CN" altLang="en-US" dirty="0" smtClean="0"/>
              <a:t>物理学家道</a:t>
            </a:r>
            <a:r>
              <a:rPr lang="en-US" altLang="zh-CN" dirty="0" smtClean="0"/>
              <a:t>,“</a:t>
            </a:r>
            <a:r>
              <a:rPr lang="zh-CN" altLang="en-US" dirty="0" smtClean="0"/>
              <a:t>你只能说那只黑色的羊是在苏格兰</a:t>
            </a:r>
          </a:p>
          <a:p>
            <a:r>
              <a:rPr lang="zh-CN" altLang="en-US" dirty="0" smtClean="0"/>
              <a:t>天文学家说道</a:t>
            </a:r>
            <a:r>
              <a:rPr lang="en-US" altLang="zh-CN" dirty="0" smtClean="0"/>
              <a:t>,“</a:t>
            </a:r>
            <a:r>
              <a:rPr lang="zh-CN" altLang="en-US" dirty="0" smtClean="0"/>
              <a:t>原来苏格兰的羊是黑色的</a:t>
            </a:r>
            <a:r>
              <a:rPr lang="en-US" altLang="zh-CN" dirty="0" smtClean="0"/>
              <a:t>.”“</a:t>
            </a:r>
            <a:r>
              <a:rPr lang="zh-CN" altLang="en-US" dirty="0" smtClean="0"/>
              <a:t>得了吧</a:t>
            </a:r>
            <a:r>
              <a:rPr lang="en-US" altLang="zh-CN" dirty="0" smtClean="0"/>
              <a:t>,</a:t>
            </a:r>
            <a:r>
              <a:rPr lang="zh-CN" altLang="en-US" dirty="0" smtClean="0"/>
              <a:t>仅凭一次观察你可不能这么说 </a:t>
            </a:r>
          </a:p>
          <a:p>
            <a:r>
              <a:rPr lang="en-US" altLang="zh-CN" dirty="0" smtClean="0"/>
              <a:t>.”</a:t>
            </a:r>
            <a:r>
              <a:rPr lang="zh-CN" altLang="en-US" dirty="0" smtClean="0"/>
              <a:t>物理学家道</a:t>
            </a:r>
            <a:r>
              <a:rPr lang="en-US" altLang="zh-CN" dirty="0" smtClean="0"/>
              <a:t>,“</a:t>
            </a:r>
            <a:r>
              <a:rPr lang="zh-CN" altLang="en-US" dirty="0" smtClean="0"/>
              <a:t>你只能说那只黑色的羊是在苏格兰发现的</a:t>
            </a:r>
            <a:r>
              <a:rPr lang="en-US" altLang="zh-CN" dirty="0" smtClean="0"/>
              <a:t>.”“</a:t>
            </a:r>
            <a:r>
              <a:rPr lang="zh-CN" altLang="en-US" dirty="0" smtClean="0"/>
              <a:t>也不对</a:t>
            </a:r>
            <a:r>
              <a:rPr lang="en-US" altLang="zh-CN" dirty="0" smtClean="0"/>
              <a:t>,”</a:t>
            </a:r>
            <a:r>
              <a:rPr lang="zh-CN" altLang="en-US" dirty="0" smtClean="0"/>
              <a:t>数学家道</a:t>
            </a:r>
            <a:r>
              <a:rPr lang="en-US" altLang="zh-CN" dirty="0" smtClean="0"/>
              <a:t>,</a:t>
            </a:r>
          </a:p>
          <a:p>
            <a:r>
              <a:rPr lang="en-US" altLang="zh-CN" dirty="0" smtClean="0"/>
              <a:t>“</a:t>
            </a:r>
            <a:r>
              <a:rPr lang="zh-CN" altLang="en-US" dirty="0" smtClean="0"/>
              <a:t>由这次观察你只能说：在这一时刻</a:t>
            </a:r>
            <a:r>
              <a:rPr lang="en-US" altLang="zh-CN" dirty="0" smtClean="0"/>
              <a:t>,</a:t>
            </a:r>
            <a:r>
              <a:rPr lang="zh-CN" altLang="en-US" dirty="0" smtClean="0"/>
              <a:t>这只羊</a:t>
            </a:r>
            <a:r>
              <a:rPr lang="en-US" altLang="zh-CN" dirty="0" smtClean="0"/>
              <a:t>,</a:t>
            </a:r>
            <a:r>
              <a:rPr lang="zh-CN" altLang="en-US" dirty="0" smtClean="0"/>
              <a:t>从我们观察的角度看过去</a:t>
            </a:r>
            <a:r>
              <a:rPr lang="en-US" altLang="zh-CN" dirty="0" smtClean="0"/>
              <a:t>,</a:t>
            </a:r>
            <a:r>
              <a:rPr lang="zh-CN" altLang="en-US" dirty="0" smtClean="0"/>
              <a:t>有一侧表面上 </a:t>
            </a:r>
          </a:p>
          <a:p>
            <a:r>
              <a:rPr lang="zh-CN" altLang="en-US" dirty="0" smtClean="0"/>
              <a:t>是黑色的</a:t>
            </a:r>
            <a:r>
              <a:rPr lang="en-US" altLang="zh-CN" dirty="0" smtClean="0"/>
              <a:t>.”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B9AB9E-8D9D-4E20-BF4D-F948A01B8CAE}" type="slidenum">
              <a:rPr lang="zh-CN" altLang="en-US" smtClean="0"/>
              <a:t>120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45890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物理学家、天文学家和数学家走在苏格兰高原上</a:t>
            </a:r>
            <a:r>
              <a:rPr lang="en-US" altLang="zh-CN" dirty="0" smtClean="0"/>
              <a:t>,</a:t>
            </a:r>
            <a:r>
              <a:rPr lang="zh-CN" altLang="en-US" dirty="0" smtClean="0"/>
              <a:t>碰巧看到一只黑色的羊</a:t>
            </a:r>
            <a:r>
              <a:rPr lang="en-US" altLang="zh-CN" dirty="0" smtClean="0"/>
              <a:t>.” </a:t>
            </a:r>
            <a:r>
              <a:rPr lang="zh-CN" altLang="en-US" dirty="0" smtClean="0"/>
              <a:t>天文学家说道</a:t>
            </a:r>
            <a:r>
              <a:rPr lang="en-US" altLang="zh-CN" dirty="0" smtClean="0"/>
              <a:t>,“</a:t>
            </a:r>
            <a:r>
              <a:rPr lang="zh-CN" altLang="en-US" dirty="0" smtClean="0"/>
              <a:t>原来苏格兰的羊是黑色的”。</a:t>
            </a:r>
            <a:r>
              <a:rPr lang="en-US" altLang="zh-CN" dirty="0" smtClean="0"/>
              <a:t>“</a:t>
            </a:r>
            <a:r>
              <a:rPr lang="zh-CN" altLang="en-US" dirty="0" smtClean="0"/>
              <a:t>得了吧</a:t>
            </a:r>
            <a:r>
              <a:rPr lang="en-US" altLang="zh-CN" dirty="0" smtClean="0"/>
              <a:t>,</a:t>
            </a:r>
            <a:r>
              <a:rPr lang="zh-CN" altLang="en-US" dirty="0" smtClean="0"/>
              <a:t>仅凭一次观察你可不能这么说</a:t>
            </a:r>
            <a:r>
              <a:rPr lang="en-US" altLang="zh-CN" dirty="0" smtClean="0"/>
              <a:t>.”</a:t>
            </a:r>
            <a:r>
              <a:rPr lang="zh-CN" altLang="en-US" dirty="0" smtClean="0"/>
              <a:t>物理学家道</a:t>
            </a:r>
            <a:r>
              <a:rPr lang="en-US" altLang="zh-CN" dirty="0" smtClean="0"/>
              <a:t>,“</a:t>
            </a:r>
            <a:r>
              <a:rPr lang="zh-CN" altLang="en-US" dirty="0" smtClean="0"/>
              <a:t>你只能说那只黑色的羊是在苏格兰发现的</a:t>
            </a:r>
            <a:r>
              <a:rPr lang="en-US" altLang="zh-CN" dirty="0" smtClean="0"/>
              <a:t>.”“</a:t>
            </a:r>
            <a:r>
              <a:rPr lang="zh-CN" altLang="en-US" dirty="0" smtClean="0"/>
              <a:t>也不对</a:t>
            </a:r>
            <a:r>
              <a:rPr lang="en-US" altLang="zh-CN" dirty="0" smtClean="0"/>
              <a:t>,”</a:t>
            </a:r>
            <a:r>
              <a:rPr lang="zh-CN" altLang="en-US" dirty="0" smtClean="0"/>
              <a:t>数学家道</a:t>
            </a:r>
            <a:r>
              <a:rPr lang="en-US" altLang="zh-CN" dirty="0" smtClean="0"/>
              <a:t>,“</a:t>
            </a:r>
            <a:r>
              <a:rPr lang="zh-CN" altLang="en-US" dirty="0" smtClean="0"/>
              <a:t>由这次观察你只能说：在这一时刻</a:t>
            </a:r>
            <a:r>
              <a:rPr lang="en-US" altLang="zh-CN" dirty="0" smtClean="0"/>
              <a:t>,</a:t>
            </a:r>
            <a:r>
              <a:rPr lang="zh-CN" altLang="en-US" dirty="0" smtClean="0"/>
              <a:t>这只羊</a:t>
            </a:r>
            <a:r>
              <a:rPr lang="en-US" altLang="zh-CN" dirty="0" smtClean="0"/>
              <a:t>,</a:t>
            </a:r>
            <a:r>
              <a:rPr lang="zh-CN" altLang="en-US" dirty="0" smtClean="0"/>
              <a:t>从我们观察的角度看过去</a:t>
            </a:r>
            <a:r>
              <a:rPr lang="en-US" altLang="zh-CN" dirty="0" smtClean="0"/>
              <a:t>,</a:t>
            </a:r>
            <a:r>
              <a:rPr lang="zh-CN" altLang="en-US" dirty="0" smtClean="0"/>
              <a:t>有一侧表面上是黑色的</a:t>
            </a:r>
            <a:r>
              <a:rPr lang="en-US" altLang="zh-CN" dirty="0" smtClean="0"/>
              <a:t>.”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B9AB9E-8D9D-4E20-BF4D-F948A01B8CAE}" type="slidenum">
              <a:rPr lang="zh-CN" altLang="en-US" smtClean="0"/>
              <a:t>123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19684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677928-1C2A-4238-8B37-308825411D8D}" type="slidenum">
              <a:rPr lang="zh-CN" altLang="en-US" smtClean="0"/>
              <a:t>130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05160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可对角化矩阵的特征，如何建立合适的分解式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B9AB9E-8D9D-4E20-BF4D-F948A01B8CAE}" type="slidenum">
              <a:rPr lang="zh-CN" altLang="en-US" smtClean="0"/>
              <a:t>140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12895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为解决实际问题提供有力的几何工具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B9AB9E-8D9D-4E20-BF4D-F948A01B8CAE}" type="slidenum">
              <a:rPr lang="zh-CN" altLang="en-US" smtClean="0"/>
              <a:t>145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3139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err="1" smtClean="0"/>
              <a:t>Ci</a:t>
            </a:r>
            <a:r>
              <a:rPr lang="zh-CN" altLang="en-US" dirty="0" smtClean="0"/>
              <a:t>是</a:t>
            </a:r>
            <a:r>
              <a:rPr lang="en-US" altLang="zh-CN" dirty="0" smtClean="0"/>
              <a:t>y</a:t>
            </a:r>
            <a:r>
              <a:rPr lang="zh-CN" altLang="en-US" dirty="0" smtClean="0"/>
              <a:t>的</a:t>
            </a:r>
            <a:r>
              <a:rPr lang="en-US" altLang="zh-CN" dirty="0" smtClean="0"/>
              <a:t>u-</a:t>
            </a:r>
            <a:r>
              <a:rPr lang="zh-CN" altLang="en-US" dirty="0" smtClean="0"/>
              <a:t>基坐标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B9AB9E-8D9D-4E20-BF4D-F948A01B8CAE}" type="slidenum">
              <a:rPr lang="zh-CN" altLang="en-US" smtClean="0"/>
              <a:t>154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40185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单位矩阵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B9AB9E-8D9D-4E20-BF4D-F948A01B8CAE}" type="slidenum">
              <a:rPr lang="zh-CN" altLang="en-US" smtClean="0"/>
              <a:t>156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53774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B9AB9E-8D9D-4E20-BF4D-F948A01B8CAE}" type="slidenum">
              <a:rPr lang="zh-CN" altLang="en-US" smtClean="0"/>
              <a:t>159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23329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每一列都是</a:t>
            </a:r>
            <a:r>
              <a:rPr lang="en-US" altLang="zh-CN" dirty="0" err="1" smtClean="0"/>
              <a:t>ui</a:t>
            </a:r>
            <a:r>
              <a:rPr lang="zh-CN" altLang="en-US" dirty="0" smtClean="0"/>
              <a:t>的倍数，所以秩为</a:t>
            </a:r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B9AB9E-8D9D-4E20-BF4D-F948A01B8CAE}" type="slidenum">
              <a:rPr lang="zh-CN" altLang="en-US" smtClean="0"/>
              <a:t>167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33271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因为二次型对应图形的对称性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B9AB9E-8D9D-4E20-BF4D-F948A01B8CAE}" type="slidenum">
              <a:rPr lang="zh-CN" altLang="en-US" smtClean="0"/>
              <a:t>172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1946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 flipV="1">
            <a:off x="5410183" y="3810002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 flipV="1">
            <a:off x="5410201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 flipV="1">
            <a:off x="5410201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30" name="圆角矩形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31" name="圆角矩形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" y="3675529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457200" y="2401889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 smtClean="0"/>
              <a:t>单击此处编辑母版副标题样式</a:t>
            </a:r>
            <a:endParaRPr kumimoji="0" lang="en-US"/>
          </a:p>
        </p:txBody>
      </p:sp>
      <p:sp>
        <p:nvSpPr>
          <p:cNvPr id="28" name="日期占位符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srgbClr val="438086"/>
                </a:solidFill>
              </a:rPr>
              <a:pPr/>
              <a:t>2015/5/10</a:t>
            </a:fld>
            <a:endParaRPr lang="zh-CN" altLang="en-US">
              <a:solidFill>
                <a:srgbClr val="438086"/>
              </a:solidFill>
            </a:endParaRPr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zh-CN" altLang="en-US">
              <a:solidFill>
                <a:srgbClr val="438086"/>
              </a:solidFill>
            </a:endParaRPr>
          </a:p>
        </p:txBody>
      </p:sp>
      <p:sp>
        <p:nvSpPr>
          <p:cNvPr id="29" name="灯片编号占位符 28"/>
          <p:cNvSpPr>
            <a:spLocks noGrp="1"/>
          </p:cNvSpPr>
          <p:nvPr>
            <p:ph type="sldNum" sz="quarter" idx="12"/>
          </p:nvPr>
        </p:nvSpPr>
        <p:spPr>
          <a:xfrm>
            <a:off x="8320089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0C913308-F349-4B6D-A68A-DD1791B4A57B}" type="slidenum">
              <a:rPr lang="zh-CN" altLang="en-US" smtClean="0">
                <a:solidFill>
                  <a:prstClr val="white"/>
                </a:solidFill>
              </a:rPr>
              <a:pPr/>
              <a:t>‹#›</a:t>
            </a:fld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162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417984"/>
            <a:ext cx="8229600" cy="1066800"/>
          </a:xfrm>
        </p:spPr>
        <p:txBody>
          <a:bodyPr>
            <a:normAutofit/>
          </a:bodyPr>
          <a:lstStyle>
            <a:lvl1pPr>
              <a:defRPr sz="3600" baseline="0">
                <a:latin typeface="Times New Roman" pitchFamily="18" charset="0"/>
                <a:ea typeface="宋体" pitchFamily="2" charset="-122"/>
              </a:defRPr>
            </a:lvl1pPr>
          </a:lstStyle>
          <a:p>
            <a:r>
              <a:rPr kumimoji="0" lang="zh-CN" altLang="en-US" dirty="0" smtClean="0"/>
              <a:t>单击此处编辑母版标题样式</a:t>
            </a:r>
            <a:endParaRPr kumimoji="0"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3529" y="1340768"/>
            <a:ext cx="8496944" cy="5112568"/>
          </a:xfrm>
        </p:spPr>
        <p:txBody>
          <a:bodyPr/>
          <a:lstStyle>
            <a:lvl1pPr>
              <a:defRPr baseline="0">
                <a:latin typeface="Times New Roman" pitchFamily="18" charset="0"/>
              </a:defRPr>
            </a:lvl1pPr>
            <a:lvl2pPr>
              <a:defRPr baseline="0">
                <a:latin typeface="Times New Roman" pitchFamily="18" charset="0"/>
              </a:defRPr>
            </a:lvl2pPr>
            <a:lvl3pPr>
              <a:defRPr baseline="0">
                <a:latin typeface="Times New Roman" pitchFamily="18" charset="0"/>
              </a:defRPr>
            </a:lvl3pPr>
            <a:lvl4pPr>
              <a:defRPr baseline="0">
                <a:latin typeface="Times New Roman" pitchFamily="18" charset="0"/>
              </a:defRPr>
            </a:lvl4pPr>
            <a:lvl5pPr>
              <a:defRPr baseline="0">
                <a:latin typeface="Times New Roman" pitchFamily="18" charset="0"/>
              </a:defRPr>
            </a:lvl5pPr>
          </a:lstStyle>
          <a:p>
            <a:pPr lvl="0" eaLnBrk="1" latinLnBrk="0" hangingPunct="1"/>
            <a:r>
              <a:rPr lang="zh-CN" altLang="en-US" dirty="0" smtClean="0"/>
              <a:t>单击此处编辑母版文本样式</a:t>
            </a:r>
          </a:p>
          <a:p>
            <a:pPr lvl="1" eaLnBrk="1" latinLnBrk="0" hangingPunct="1"/>
            <a:r>
              <a:rPr lang="zh-CN" altLang="en-US" dirty="0" smtClean="0"/>
              <a:t>第二级</a:t>
            </a:r>
          </a:p>
          <a:p>
            <a:pPr lvl="2" eaLnBrk="1" latinLnBrk="0" hangingPunct="1"/>
            <a:r>
              <a:rPr lang="zh-CN" altLang="en-US" dirty="0" smtClean="0"/>
              <a:t>第三级</a:t>
            </a:r>
          </a:p>
          <a:p>
            <a:pPr lvl="3" eaLnBrk="1" latinLnBrk="0" hangingPunct="1"/>
            <a:r>
              <a:rPr lang="zh-CN" altLang="en-US" dirty="0" smtClean="0"/>
              <a:t>第四级</a:t>
            </a:r>
          </a:p>
          <a:p>
            <a:pPr lvl="4" eaLnBrk="1" latinLnBrk="0" hangingPunct="1"/>
            <a:r>
              <a:rPr lang="zh-CN" altLang="en-US" dirty="0" smtClean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srgbClr val="438086"/>
                </a:solidFill>
              </a:rPr>
              <a:pPr/>
              <a:t>2015/5/10</a:t>
            </a:fld>
            <a:endParaRPr lang="zh-CN" altLang="en-US">
              <a:solidFill>
                <a:srgbClr val="438086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438086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9085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1981202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宋体" pitchFamily="2" charset="-122"/>
              </a:defRPr>
            </a:lvl1pPr>
          </a:lstStyle>
          <a:p>
            <a:r>
              <a:rPr kumimoji="0" lang="zh-CN" altLang="en-US" dirty="0" smtClean="0"/>
              <a:t>单击此处编辑母版标题样式</a:t>
            </a:r>
            <a:endParaRPr kumimoji="0"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srgbClr val="438086"/>
                </a:solidFill>
              </a:rPr>
              <a:pPr/>
              <a:t>2015/5/10</a:t>
            </a:fld>
            <a:endParaRPr lang="zh-CN" altLang="en-US">
              <a:solidFill>
                <a:srgbClr val="438086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438086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161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dirty="0" smtClean="0"/>
              <a:t>单击此处编辑母版标题样式</a:t>
            </a:r>
            <a:endParaRPr kumimoji="0" 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2249426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2249426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srgbClr val="438086"/>
                </a:solidFill>
              </a:rPr>
              <a:pPr/>
              <a:t>2015/5/10</a:t>
            </a:fld>
            <a:endParaRPr lang="zh-CN" altLang="en-US">
              <a:solidFill>
                <a:srgbClr val="438086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438086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3327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721226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718305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26" name="日期占位符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30820CF-B880-4189-942D-D702A7CBA730}" type="datetimeFigureOut">
              <a:rPr lang="zh-CN" altLang="en-US" smtClean="0">
                <a:solidFill>
                  <a:srgbClr val="438086"/>
                </a:solidFill>
              </a:rPr>
              <a:pPr/>
              <a:t>2015/5/10</a:t>
            </a:fld>
            <a:endParaRPr lang="zh-CN" altLang="en-US">
              <a:solidFill>
                <a:srgbClr val="438086"/>
              </a:solidFill>
            </a:endParaRPr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8" name="页脚占位符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zh-CN" altLang="en-US">
              <a:solidFill>
                <a:srgbClr val="43808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320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srgbClr val="438086"/>
                </a:solidFill>
              </a:rPr>
              <a:pPr/>
              <a:t>2015/5/10</a:t>
            </a:fld>
            <a:endParaRPr lang="zh-CN" altLang="en-US">
              <a:solidFill>
                <a:srgbClr val="438086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zh-CN" altLang="en-US">
              <a:solidFill>
                <a:srgbClr val="438086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7823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srgbClr val="438086"/>
                </a:solidFill>
              </a:rPr>
              <a:pPr/>
              <a:t>2015/5/10</a:t>
            </a:fld>
            <a:endParaRPr lang="zh-CN" altLang="en-US">
              <a:solidFill>
                <a:srgbClr val="438086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438086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3685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srgbClr val="438086"/>
                </a:solidFill>
              </a:rPr>
              <a:pPr/>
              <a:t>2015/5/10</a:t>
            </a:fld>
            <a:endParaRPr lang="zh-CN" altLang="en-US">
              <a:solidFill>
                <a:srgbClr val="438086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438086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090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40435" y="1109162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CN" altLang="en-US" smtClean="0"/>
              <a:t>单击图标添加图片</a:t>
            </a:r>
            <a:endParaRPr kumimoji="0" 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88443" y="3274310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srgbClr val="438086"/>
                </a:solidFill>
              </a:rPr>
              <a:pPr/>
              <a:t>2015/5/10</a:t>
            </a:fld>
            <a:endParaRPr lang="zh-CN" altLang="en-US">
              <a:solidFill>
                <a:srgbClr val="438086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438086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7986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srgbClr val="438086"/>
                </a:solidFill>
              </a:rPr>
              <a:pPr/>
              <a:t>2015/5/10</a:t>
            </a:fld>
            <a:endParaRPr lang="zh-CN" altLang="en-US">
              <a:solidFill>
                <a:srgbClr val="438086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438086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8326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srgbClr val="438086"/>
                </a:solidFill>
              </a:rPr>
              <a:pPr/>
              <a:t>2015/5/10</a:t>
            </a:fld>
            <a:endParaRPr lang="zh-CN" altLang="en-US">
              <a:solidFill>
                <a:srgbClr val="438086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438086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369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1" y="366820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" y="308278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 flipV="1">
            <a:off x="5410183" y="360248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 flipV="1">
            <a:off x="5410201" y="440114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33" name="圆角矩形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34" name="圆角矩形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5" name="矩形 34"/>
          <p:cNvSpPr/>
          <p:nvPr/>
        </p:nvSpPr>
        <p:spPr bwMode="invGray">
          <a:xfrm>
            <a:off x="9084967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6" name="矩形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7" name="矩形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8" name="矩形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9" name="矩形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0" name="矩形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标题占位符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  <a:p>
            <a:pPr lvl="1" eaLnBrk="1" latinLnBrk="0" hangingPunct="1"/>
            <a:r>
              <a:rPr kumimoji="0" lang="zh-CN" altLang="en-US" smtClean="0"/>
              <a:t>第二级</a:t>
            </a:r>
          </a:p>
          <a:p>
            <a:pPr lvl="2" eaLnBrk="1" latinLnBrk="0" hangingPunct="1"/>
            <a:r>
              <a:rPr kumimoji="0" lang="zh-CN" altLang="en-US" smtClean="0"/>
              <a:t>第三级</a:t>
            </a:r>
          </a:p>
          <a:p>
            <a:pPr lvl="3" eaLnBrk="1" latinLnBrk="0" hangingPunct="1"/>
            <a:r>
              <a:rPr kumimoji="0" lang="zh-CN" altLang="en-US" smtClean="0"/>
              <a:t>第四级</a:t>
            </a:r>
          </a:p>
          <a:p>
            <a:pPr lvl="4" eaLnBrk="1" latinLnBrk="0" hangingPunct="1"/>
            <a:r>
              <a:rPr kumimoji="0" lang="zh-CN" altLang="en-US" smtClean="0"/>
              <a:t>第五级</a:t>
            </a:r>
            <a:endParaRPr kumimoji="0" lang="en-US"/>
          </a:p>
        </p:txBody>
      </p:sp>
      <p:sp>
        <p:nvSpPr>
          <p:cNvPr id="14" name="日期占位符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30820CF-B880-4189-942D-D702A7CBA730}" type="datetimeFigureOut">
              <a:rPr lang="zh-CN" altLang="en-US" smtClean="0">
                <a:solidFill>
                  <a:srgbClr val="438086"/>
                </a:solidFill>
              </a:rPr>
              <a:pPr/>
              <a:t>2015/5/10</a:t>
            </a:fld>
            <a:endParaRPr lang="zh-CN" altLang="en-US">
              <a:solidFill>
                <a:srgbClr val="438086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zh-CN" altLang="en-US">
              <a:solidFill>
                <a:srgbClr val="438086"/>
              </a:solidFill>
            </a:endParaRPr>
          </a:p>
        </p:txBody>
      </p:sp>
      <p:sp>
        <p:nvSpPr>
          <p:cNvPr id="23" name="灯片编号占位符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0898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&#22797;&#20064;&#39064;/2013-2014&#32447;&#24615;&#20195;&#25968;.doc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9.wmf"/><Relationship Id="rId11" Type="http://schemas.openxmlformats.org/officeDocument/2006/relationships/image" Target="../media/image22.png"/><Relationship Id="rId5" Type="http://schemas.openxmlformats.org/officeDocument/2006/relationships/oleObject" Target="../embeddings/oleObject2.bin"/><Relationship Id="rId10" Type="http://schemas.openxmlformats.org/officeDocument/2006/relationships/image" Target="../media/image21.wmf"/><Relationship Id="rId4" Type="http://schemas.openxmlformats.org/officeDocument/2006/relationships/image" Target="../media/image18.wmf"/><Relationship Id="rId9" Type="http://schemas.openxmlformats.org/officeDocument/2006/relationships/oleObject" Target="../embeddings/oleObject4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6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7" Type="http://schemas.openxmlformats.org/officeDocument/2006/relationships/image" Target="../media/image5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w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wmf"/><Relationship Id="rId3" Type="http://schemas.openxmlformats.org/officeDocument/2006/relationships/image" Target="../media/image104.png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02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05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image" Target="../media/image114.png"/><Relationship Id="rId7" Type="http://schemas.openxmlformats.org/officeDocument/2006/relationships/image" Target="../media/image11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111.wmf"/><Relationship Id="rId10" Type="http://schemas.openxmlformats.org/officeDocument/2006/relationships/image" Target="../media/image115.png"/><Relationship Id="rId4" Type="http://schemas.openxmlformats.org/officeDocument/2006/relationships/oleObject" Target="../embeddings/oleObject11.bin"/><Relationship Id="rId9" Type="http://schemas.openxmlformats.org/officeDocument/2006/relationships/image" Target="../media/image113.w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18.png"/><Relationship Id="rId5" Type="http://schemas.openxmlformats.org/officeDocument/2006/relationships/image" Target="../media/image116.wmf"/><Relationship Id="rId4" Type="http://schemas.openxmlformats.org/officeDocument/2006/relationships/oleObject" Target="../embeddings/oleObject14.bin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wmf"/><Relationship Id="rId3" Type="http://schemas.openxmlformats.org/officeDocument/2006/relationships/image" Target="../media/image123.png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21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2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7" Type="http://schemas.openxmlformats.org/officeDocument/2006/relationships/image" Target="../media/image12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121.wmf"/><Relationship Id="rId4" Type="http://schemas.openxmlformats.org/officeDocument/2006/relationships/oleObject" Target="../embeddings/oleObject17.bin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7.png"/><Relationship Id="rId4" Type="http://schemas.openxmlformats.org/officeDocument/2006/relationships/image" Target="../media/image136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0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7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3.png"/><Relationship Id="rId4" Type="http://schemas.openxmlformats.org/officeDocument/2006/relationships/image" Target="../media/image152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wmf"/><Relationship Id="rId13" Type="http://schemas.openxmlformats.org/officeDocument/2006/relationships/oleObject" Target="../embeddings/oleObject24.bin"/><Relationship Id="rId18" Type="http://schemas.openxmlformats.org/officeDocument/2006/relationships/image" Target="../media/image162.wmf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12" Type="http://schemas.openxmlformats.org/officeDocument/2006/relationships/image" Target="../media/image159.wmf"/><Relationship Id="rId17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61.wmf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56.wmf"/><Relationship Id="rId11" Type="http://schemas.openxmlformats.org/officeDocument/2006/relationships/oleObject" Target="../embeddings/oleObject23.bin"/><Relationship Id="rId5" Type="http://schemas.openxmlformats.org/officeDocument/2006/relationships/oleObject" Target="../embeddings/oleObject20.bin"/><Relationship Id="rId15" Type="http://schemas.openxmlformats.org/officeDocument/2006/relationships/oleObject" Target="../embeddings/oleObject25.bin"/><Relationship Id="rId10" Type="http://schemas.openxmlformats.org/officeDocument/2006/relationships/image" Target="../media/image158.wmf"/><Relationship Id="rId4" Type="http://schemas.openxmlformats.org/officeDocument/2006/relationships/image" Target="../media/image155.wmf"/><Relationship Id="rId9" Type="http://schemas.openxmlformats.org/officeDocument/2006/relationships/oleObject" Target="../embeddings/oleObject22.bin"/><Relationship Id="rId14" Type="http://schemas.openxmlformats.org/officeDocument/2006/relationships/image" Target="../media/image160.wmf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pn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5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0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3.wmf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72.w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171.wmf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3" Type="http://schemas.openxmlformats.org/officeDocument/2006/relationships/image" Target="../media/image178.png"/><Relationship Id="rId7" Type="http://schemas.openxmlformats.org/officeDocument/2006/relationships/image" Target="../media/image17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31.bin"/><Relationship Id="rId11" Type="http://schemas.openxmlformats.org/officeDocument/2006/relationships/image" Target="../media/image177.wmf"/><Relationship Id="rId5" Type="http://schemas.openxmlformats.org/officeDocument/2006/relationships/image" Target="../media/image174.wmf"/><Relationship Id="rId10" Type="http://schemas.openxmlformats.org/officeDocument/2006/relationships/oleObject" Target="../embeddings/oleObject33.bin"/><Relationship Id="rId4" Type="http://schemas.openxmlformats.org/officeDocument/2006/relationships/oleObject" Target="../embeddings/oleObject30.bin"/><Relationship Id="rId9" Type="http://schemas.openxmlformats.org/officeDocument/2006/relationships/image" Target="../media/image176.wmf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png"/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5.png"/><Relationship Id="rId4" Type="http://schemas.openxmlformats.org/officeDocument/2006/relationships/image" Target="../media/image184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87.w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186.wmf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image" Target="../media/image191.png"/><Relationship Id="rId7" Type="http://schemas.openxmlformats.org/officeDocument/2006/relationships/image" Target="../media/image18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37.bin"/><Relationship Id="rId5" Type="http://schemas.openxmlformats.org/officeDocument/2006/relationships/image" Target="../media/image188.wmf"/><Relationship Id="rId4" Type="http://schemas.openxmlformats.org/officeDocument/2006/relationships/oleObject" Target="../embeddings/oleObject36.bin"/><Relationship Id="rId9" Type="http://schemas.openxmlformats.org/officeDocument/2006/relationships/image" Target="../media/image190.wmf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png"/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png"/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197.wmf"/><Relationship Id="rId4" Type="http://schemas.openxmlformats.org/officeDocument/2006/relationships/oleObject" Target="../embeddings/oleObject39.bin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png"/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3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204.wmf"/><Relationship Id="rId4" Type="http://schemas.openxmlformats.org/officeDocument/2006/relationships/oleObject" Target="../embeddings/oleObject40.bin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png"/><Relationship Id="rId2" Type="http://schemas.openxmlformats.org/officeDocument/2006/relationships/image" Target="../media/image20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8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212.wmf"/><Relationship Id="rId4" Type="http://schemas.openxmlformats.org/officeDocument/2006/relationships/oleObject" Target="../embeddings/oleObject41.bin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png"/><Relationship Id="rId2" Type="http://schemas.openxmlformats.org/officeDocument/2006/relationships/image" Target="../media/image214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png"/><Relationship Id="rId7" Type="http://schemas.openxmlformats.org/officeDocument/2006/relationships/image" Target="../media/image223.png"/><Relationship Id="rId2" Type="http://schemas.openxmlformats.org/officeDocument/2006/relationships/image" Target="../media/image2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2.png"/><Relationship Id="rId5" Type="http://schemas.openxmlformats.org/officeDocument/2006/relationships/image" Target="../media/image221.png"/><Relationship Id="rId4" Type="http://schemas.openxmlformats.org/officeDocument/2006/relationships/image" Target="../media/image220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.png"/><Relationship Id="rId2" Type="http://schemas.openxmlformats.org/officeDocument/2006/relationships/image" Target="../media/image224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7.png"/><Relationship Id="rId2" Type="http://schemas.openxmlformats.org/officeDocument/2006/relationships/image" Target="../media/image226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.png"/><Relationship Id="rId2" Type="http://schemas.openxmlformats.org/officeDocument/2006/relationships/image" Target="../media/image228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6.png"/><Relationship Id="rId3" Type="http://schemas.openxmlformats.org/officeDocument/2006/relationships/image" Target="../media/image231.png"/><Relationship Id="rId7" Type="http://schemas.openxmlformats.org/officeDocument/2006/relationships/image" Target="../media/image235.png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4.png"/><Relationship Id="rId5" Type="http://schemas.openxmlformats.org/officeDocument/2006/relationships/image" Target="../media/image233.png"/><Relationship Id="rId4" Type="http://schemas.openxmlformats.org/officeDocument/2006/relationships/image" Target="../media/image232.png"/><Relationship Id="rId9" Type="http://schemas.openxmlformats.org/officeDocument/2006/relationships/image" Target="../media/image237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9.png"/><Relationship Id="rId2" Type="http://schemas.openxmlformats.org/officeDocument/2006/relationships/image" Target="../media/image238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1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2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4.png"/><Relationship Id="rId2" Type="http://schemas.openxmlformats.org/officeDocument/2006/relationships/image" Target="../media/image243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5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6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8.png"/><Relationship Id="rId2" Type="http://schemas.openxmlformats.org/officeDocument/2006/relationships/image" Target="../media/image247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249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1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3.png"/><Relationship Id="rId2" Type="http://schemas.openxmlformats.org/officeDocument/2006/relationships/image" Target="../media/image2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4.png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5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7.png"/><Relationship Id="rId2" Type="http://schemas.openxmlformats.org/officeDocument/2006/relationships/image" Target="../media/image256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259.wmf"/><Relationship Id="rId5" Type="http://schemas.openxmlformats.org/officeDocument/2006/relationships/oleObject" Target="../embeddings/oleObject43.bin"/><Relationship Id="rId4" Type="http://schemas.openxmlformats.org/officeDocument/2006/relationships/image" Target="../media/image258.wmf"/></Relationships>
</file>

<file path=ppt/slides/_rels/slide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2.wmf"/><Relationship Id="rId3" Type="http://schemas.openxmlformats.org/officeDocument/2006/relationships/oleObject" Target="../embeddings/oleObject44.bin"/><Relationship Id="rId7" Type="http://schemas.openxmlformats.org/officeDocument/2006/relationships/oleObject" Target="../embeddings/oleObject46.bin"/><Relationship Id="rId12" Type="http://schemas.openxmlformats.org/officeDocument/2006/relationships/image" Target="../media/image26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261.wmf"/><Relationship Id="rId11" Type="http://schemas.openxmlformats.org/officeDocument/2006/relationships/oleObject" Target="../embeddings/oleObject48.bin"/><Relationship Id="rId5" Type="http://schemas.openxmlformats.org/officeDocument/2006/relationships/oleObject" Target="../embeddings/oleObject45.bin"/><Relationship Id="rId10" Type="http://schemas.openxmlformats.org/officeDocument/2006/relationships/image" Target="../media/image263.wmf"/><Relationship Id="rId4" Type="http://schemas.openxmlformats.org/officeDocument/2006/relationships/image" Target="../media/image260.wmf"/><Relationship Id="rId9" Type="http://schemas.openxmlformats.org/officeDocument/2006/relationships/oleObject" Target="../embeddings/oleObject47.bin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6.pn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267.wmf"/><Relationship Id="rId4" Type="http://schemas.openxmlformats.org/officeDocument/2006/relationships/oleObject" Target="../embeddings/oleObject49.bin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270.png"/><Relationship Id="rId5" Type="http://schemas.openxmlformats.org/officeDocument/2006/relationships/image" Target="../media/image267.wmf"/><Relationship Id="rId4" Type="http://schemas.openxmlformats.org/officeDocument/2006/relationships/oleObject" Target="../embeddings/oleObject50.bin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2.png"/><Relationship Id="rId2" Type="http://schemas.openxmlformats.org/officeDocument/2006/relationships/image" Target="../media/image27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4.png"/><Relationship Id="rId4" Type="http://schemas.openxmlformats.org/officeDocument/2006/relationships/image" Target="../media/image273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7.png"/><Relationship Id="rId4" Type="http://schemas.openxmlformats.org/officeDocument/2006/relationships/image" Target="../media/image276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9.png"/><Relationship Id="rId2" Type="http://schemas.openxmlformats.org/officeDocument/2006/relationships/image" Target="../media/image278.pn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0.pn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2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4.png"/><Relationship Id="rId2" Type="http://schemas.openxmlformats.org/officeDocument/2006/relationships/image" Target="../media/image283.pn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5.pn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6.pn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8.png"/><Relationship Id="rId2" Type="http://schemas.openxmlformats.org/officeDocument/2006/relationships/image" Target="../media/image287.png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image" Target="../media/image28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2.png"/><Relationship Id="rId4" Type="http://schemas.openxmlformats.org/officeDocument/2006/relationships/image" Target="../media/image291.png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3.pn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6.png"/><Relationship Id="rId2" Type="http://schemas.openxmlformats.org/officeDocument/2006/relationships/image" Target="../media/image29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7.png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8.png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image" Target="../media/image29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1.png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3.png"/><Relationship Id="rId2" Type="http://schemas.openxmlformats.org/officeDocument/2006/relationships/image" Target="../media/image30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4.png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6.png"/><Relationship Id="rId2" Type="http://schemas.openxmlformats.org/officeDocument/2006/relationships/image" Target="../media/image30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7.png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9.png"/><Relationship Id="rId2" Type="http://schemas.openxmlformats.org/officeDocument/2006/relationships/image" Target="../media/image30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0.png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1.pn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3.png"/><Relationship Id="rId2" Type="http://schemas.openxmlformats.org/officeDocument/2006/relationships/image" Target="../media/image312.png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6.png"/><Relationship Id="rId4" Type="http://schemas.openxmlformats.org/officeDocument/2006/relationships/image" Target="../media/image315.png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8.png"/><Relationship Id="rId2" Type="http://schemas.openxmlformats.org/officeDocument/2006/relationships/image" Target="../media/image317.png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image" Target="../media/image319.png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1.png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3.png"/><Relationship Id="rId2" Type="http://schemas.openxmlformats.org/officeDocument/2006/relationships/image" Target="../media/image322.png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5.png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7.png"/><Relationship Id="rId2" Type="http://schemas.openxmlformats.org/officeDocument/2006/relationships/image" Target="../media/image326.png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9.png"/><Relationship Id="rId2" Type="http://schemas.openxmlformats.org/officeDocument/2006/relationships/image" Target="../media/image3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0.png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2.png"/><Relationship Id="rId2" Type="http://schemas.openxmlformats.org/officeDocument/2006/relationships/image" Target="../media/image3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5.png"/><Relationship Id="rId5" Type="http://schemas.openxmlformats.org/officeDocument/2006/relationships/image" Target="../media/image334.png"/><Relationship Id="rId4" Type="http://schemas.openxmlformats.org/officeDocument/2006/relationships/image" Target="../media/image333.png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7.png"/><Relationship Id="rId2" Type="http://schemas.openxmlformats.org/officeDocument/2006/relationships/image" Target="../media/image3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8.png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0.png"/><Relationship Id="rId2" Type="http://schemas.openxmlformats.org/officeDocument/2006/relationships/image" Target="../media/image339.png"/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2.png"/><Relationship Id="rId7" Type="http://schemas.openxmlformats.org/officeDocument/2006/relationships/image" Target="../media/image346.png"/><Relationship Id="rId2" Type="http://schemas.openxmlformats.org/officeDocument/2006/relationships/image" Target="../media/image3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5.png"/><Relationship Id="rId5" Type="http://schemas.openxmlformats.org/officeDocument/2006/relationships/image" Target="../media/image344.png"/><Relationship Id="rId4" Type="http://schemas.openxmlformats.org/officeDocument/2006/relationships/image" Target="../media/image343.png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8.png"/><Relationship Id="rId2" Type="http://schemas.openxmlformats.org/officeDocument/2006/relationships/image" Target="../media/image347.png"/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0.png"/><Relationship Id="rId2" Type="http://schemas.openxmlformats.org/officeDocument/2006/relationships/image" Target="../media/image349.png"/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3.png"/><Relationship Id="rId4" Type="http://schemas.openxmlformats.org/officeDocument/2006/relationships/image" Target="../media/image352.png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5.png"/><Relationship Id="rId2" Type="http://schemas.openxmlformats.org/officeDocument/2006/relationships/image" Target="../media/image354.png"/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7.png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9.png"/><Relationship Id="rId2" Type="http://schemas.openxmlformats.org/officeDocument/2006/relationships/image" Target="../media/image35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0.png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361.wmf"/><Relationship Id="rId4" Type="http://schemas.openxmlformats.org/officeDocument/2006/relationships/oleObject" Target="../embeddings/oleObject51.bin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6.png"/><Relationship Id="rId5" Type="http://schemas.openxmlformats.org/officeDocument/2006/relationships/image" Target="../media/image365.png"/><Relationship Id="rId4" Type="http://schemas.openxmlformats.org/officeDocument/2006/relationships/image" Target="../media/image364.png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8.png"/><Relationship Id="rId2" Type="http://schemas.openxmlformats.org/officeDocument/2006/relationships/image" Target="../media/image367.png"/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png"/><Relationship Id="rId2" Type="http://schemas.openxmlformats.org/officeDocument/2006/relationships/image" Target="../media/image36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1.png"/></Relationships>
</file>

<file path=ppt/slides/_rels/slide1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8.png"/><Relationship Id="rId3" Type="http://schemas.openxmlformats.org/officeDocument/2006/relationships/image" Target="../media/image373.png"/><Relationship Id="rId7" Type="http://schemas.openxmlformats.org/officeDocument/2006/relationships/image" Target="../media/image377.png"/><Relationship Id="rId2" Type="http://schemas.openxmlformats.org/officeDocument/2006/relationships/image" Target="../media/image3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6.png"/><Relationship Id="rId5" Type="http://schemas.openxmlformats.org/officeDocument/2006/relationships/image" Target="../media/image375.png"/><Relationship Id="rId4" Type="http://schemas.openxmlformats.org/officeDocument/2006/relationships/image" Target="../media/image374.png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5" Type="http://schemas.openxmlformats.org/officeDocument/2006/relationships/image" Target="../media/image379.wmf"/><Relationship Id="rId4" Type="http://schemas.openxmlformats.org/officeDocument/2006/relationships/oleObject" Target="../embeddings/oleObject52.bin"/></Relationships>
</file>

<file path=ppt/slides/_rels/slide16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5.bin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38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54.bin"/><Relationship Id="rId5" Type="http://schemas.openxmlformats.org/officeDocument/2006/relationships/image" Target="../media/image381.wmf"/><Relationship Id="rId4" Type="http://schemas.openxmlformats.org/officeDocument/2006/relationships/oleObject" Target="../embeddings/oleObject53.bin"/><Relationship Id="rId9" Type="http://schemas.openxmlformats.org/officeDocument/2006/relationships/image" Target="../media/image383.wmf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6.wmf"/><Relationship Id="rId13" Type="http://schemas.openxmlformats.org/officeDocument/2006/relationships/image" Target="../media/image388.jpeg"/><Relationship Id="rId18" Type="http://schemas.openxmlformats.org/officeDocument/2006/relationships/oleObject" Target="../embeddings/oleObject63.bin"/><Relationship Id="rId3" Type="http://schemas.openxmlformats.org/officeDocument/2006/relationships/oleObject" Target="../embeddings/oleObject56.bin"/><Relationship Id="rId21" Type="http://schemas.openxmlformats.org/officeDocument/2006/relationships/image" Target="../media/image395.png"/><Relationship Id="rId7" Type="http://schemas.openxmlformats.org/officeDocument/2006/relationships/oleObject" Target="../embeddings/oleObject58.bin"/><Relationship Id="rId12" Type="http://schemas.openxmlformats.org/officeDocument/2006/relationships/image" Target="../media/image389.wmf"/><Relationship Id="rId17" Type="http://schemas.openxmlformats.org/officeDocument/2006/relationships/image" Target="../media/image391.wmf"/><Relationship Id="rId25" Type="http://schemas.openxmlformats.org/officeDocument/2006/relationships/image" Target="../media/image393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62.bin"/><Relationship Id="rId20" Type="http://schemas.openxmlformats.org/officeDocument/2006/relationships/image" Target="../media/image394.png"/><Relationship Id="rId1" Type="http://schemas.openxmlformats.org/officeDocument/2006/relationships/vmlDrawing" Target="../drawings/vmlDrawing26.vml"/><Relationship Id="rId6" Type="http://schemas.openxmlformats.org/officeDocument/2006/relationships/image" Target="../media/image385.wmf"/><Relationship Id="rId11" Type="http://schemas.openxmlformats.org/officeDocument/2006/relationships/oleObject" Target="../embeddings/oleObject60.bin"/><Relationship Id="rId24" Type="http://schemas.openxmlformats.org/officeDocument/2006/relationships/oleObject" Target="../embeddings/oleObject64.bin"/><Relationship Id="rId5" Type="http://schemas.openxmlformats.org/officeDocument/2006/relationships/oleObject" Target="../embeddings/oleObject57.bin"/><Relationship Id="rId15" Type="http://schemas.openxmlformats.org/officeDocument/2006/relationships/image" Target="../media/image390.wmf"/><Relationship Id="rId23" Type="http://schemas.openxmlformats.org/officeDocument/2006/relationships/image" Target="../media/image397.png"/><Relationship Id="rId10" Type="http://schemas.openxmlformats.org/officeDocument/2006/relationships/image" Target="../media/image387.wmf"/><Relationship Id="rId19" Type="http://schemas.openxmlformats.org/officeDocument/2006/relationships/image" Target="../media/image392.wmf"/><Relationship Id="rId4" Type="http://schemas.openxmlformats.org/officeDocument/2006/relationships/image" Target="../media/image384.wmf"/><Relationship Id="rId9" Type="http://schemas.openxmlformats.org/officeDocument/2006/relationships/oleObject" Target="../embeddings/oleObject59.bin"/><Relationship Id="rId14" Type="http://schemas.openxmlformats.org/officeDocument/2006/relationships/oleObject" Target="../embeddings/oleObject61.bin"/><Relationship Id="rId22" Type="http://schemas.openxmlformats.org/officeDocument/2006/relationships/image" Target="../media/image396.png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399.wmf"/><Relationship Id="rId5" Type="http://schemas.openxmlformats.org/officeDocument/2006/relationships/oleObject" Target="../embeddings/oleObject66.bin"/><Relationship Id="rId4" Type="http://schemas.openxmlformats.org/officeDocument/2006/relationships/image" Target="../media/image398.wmf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1.png"/><Relationship Id="rId2" Type="http://schemas.openxmlformats.org/officeDocument/2006/relationships/image" Target="../media/image4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2.png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5" Type="http://schemas.openxmlformats.org/officeDocument/2006/relationships/image" Target="../media/image403.wmf"/><Relationship Id="rId4" Type="http://schemas.openxmlformats.org/officeDocument/2006/relationships/oleObject" Target="../embeddings/oleObject67.bin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5.png"/><Relationship Id="rId2" Type="http://schemas.openxmlformats.org/officeDocument/2006/relationships/image" Target="../media/image4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8.png"/><Relationship Id="rId5" Type="http://schemas.openxmlformats.org/officeDocument/2006/relationships/image" Target="../media/image407.png"/><Relationship Id="rId4" Type="http://schemas.openxmlformats.org/officeDocument/2006/relationships/image" Target="../media/image406.png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3.png"/><Relationship Id="rId3" Type="http://schemas.openxmlformats.org/officeDocument/2006/relationships/image" Target="../media/image409.png"/><Relationship Id="rId7" Type="http://schemas.openxmlformats.org/officeDocument/2006/relationships/image" Target="../media/image412.png"/><Relationship Id="rId2" Type="http://schemas.openxmlformats.org/officeDocument/2006/relationships/hyperlink" Target="chf2-1-q.avi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1.png"/><Relationship Id="rId5" Type="http://schemas.openxmlformats.org/officeDocument/2006/relationships/hyperlink" Target="En1_1.avi" TargetMode="External"/><Relationship Id="rId4" Type="http://schemas.openxmlformats.org/officeDocument/2006/relationships/image" Target="../media/image4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线性代数 复习大纲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CN" altLang="en-US" dirty="0" smtClean="0"/>
              <a:t>考试时间</a:t>
            </a:r>
            <a:endParaRPr lang="en-US" altLang="zh-CN" dirty="0" smtClean="0"/>
          </a:p>
          <a:p>
            <a:r>
              <a:rPr lang="en-US" altLang="zh-CN" dirty="0" smtClean="0"/>
              <a:t>5</a:t>
            </a:r>
            <a:r>
              <a:rPr lang="zh-CN" altLang="zh-CN" dirty="0"/>
              <a:t>月</a:t>
            </a:r>
            <a:r>
              <a:rPr lang="en-US" altLang="zh-CN" dirty="0"/>
              <a:t>27</a:t>
            </a:r>
            <a:r>
              <a:rPr lang="zh-CN" altLang="zh-CN" dirty="0" smtClean="0"/>
              <a:t>日</a:t>
            </a:r>
            <a:r>
              <a:rPr lang="en-US" altLang="zh-CN" dirty="0" smtClean="0"/>
              <a:t>   10</a:t>
            </a:r>
            <a:r>
              <a:rPr lang="zh-CN" altLang="zh-CN" dirty="0"/>
              <a:t>：</a:t>
            </a:r>
            <a:r>
              <a:rPr lang="en-US" altLang="zh-CN" dirty="0"/>
              <a:t>00-12</a:t>
            </a:r>
            <a:r>
              <a:rPr lang="zh-CN" altLang="zh-CN" dirty="0"/>
              <a:t>：</a:t>
            </a:r>
            <a:r>
              <a:rPr lang="en-US" altLang="zh-CN" dirty="0" smtClean="0"/>
              <a:t>00</a:t>
            </a:r>
          </a:p>
          <a:p>
            <a:endParaRPr lang="en-US" altLang="zh-CN" dirty="0"/>
          </a:p>
          <a:p>
            <a:r>
              <a:rPr lang="zh-CN" altLang="en-US" dirty="0" smtClean="0"/>
              <a:t>考试地点</a:t>
            </a:r>
            <a:endParaRPr lang="zh-CN" altLang="zh-CN" dirty="0"/>
          </a:p>
          <a:p>
            <a:r>
              <a:rPr lang="en-US" altLang="zh-CN" dirty="0"/>
              <a:t>14</a:t>
            </a:r>
            <a:r>
              <a:rPr lang="zh-CN" altLang="zh-CN" dirty="0"/>
              <a:t>级</a:t>
            </a:r>
            <a:r>
              <a:rPr lang="en-US" altLang="zh-CN" dirty="0"/>
              <a:t>1-2</a:t>
            </a:r>
            <a:r>
              <a:rPr lang="zh-CN" altLang="zh-CN" dirty="0"/>
              <a:t>班在</a:t>
            </a:r>
            <a:r>
              <a:rPr lang="en-US" altLang="zh-CN" dirty="0" smtClean="0"/>
              <a:t>1-108</a:t>
            </a:r>
          </a:p>
          <a:p>
            <a:r>
              <a:rPr lang="zh-CN" altLang="zh-CN" dirty="0" smtClean="0"/>
              <a:t>课</a:t>
            </a:r>
            <a:r>
              <a:rPr lang="zh-CN" altLang="zh-CN" dirty="0"/>
              <a:t>序号</a:t>
            </a:r>
            <a:r>
              <a:rPr lang="en-US" altLang="zh-CN" dirty="0"/>
              <a:t>“770”</a:t>
            </a:r>
            <a:r>
              <a:rPr lang="zh-CN" altLang="zh-CN" dirty="0"/>
              <a:t>补考的同学在</a:t>
            </a:r>
            <a:r>
              <a:rPr lang="en-US" altLang="zh-CN" dirty="0"/>
              <a:t>1-201</a:t>
            </a:r>
            <a:r>
              <a:rPr lang="zh-CN" altLang="zh-CN" dirty="0"/>
              <a:t>、</a:t>
            </a:r>
            <a:r>
              <a:rPr lang="en-US" altLang="zh-CN" dirty="0" smtClean="0"/>
              <a:t>1-205</a:t>
            </a:r>
          </a:p>
          <a:p>
            <a:endParaRPr lang="en-US" altLang="zh-CN" dirty="0"/>
          </a:p>
          <a:p>
            <a:r>
              <a:rPr lang="zh-CN" altLang="en-US" dirty="0" smtClean="0"/>
              <a:t>考试内容</a:t>
            </a:r>
            <a:endParaRPr lang="en-US" altLang="zh-CN" dirty="0" smtClean="0"/>
          </a:p>
          <a:p>
            <a:r>
              <a:rPr lang="en-US" altLang="zh-CN" dirty="0" smtClean="0"/>
              <a:t>Chap </a:t>
            </a:r>
            <a:r>
              <a:rPr lang="en-US" altLang="zh-CN" dirty="0" smtClean="0"/>
              <a:t>1:1-5</a:t>
            </a:r>
            <a:r>
              <a:rPr lang="en-US" altLang="zh-CN" dirty="0" smtClean="0"/>
              <a:t>, </a:t>
            </a:r>
            <a:r>
              <a:rPr lang="en-US" altLang="zh-CN" dirty="0" smtClean="0"/>
              <a:t>7</a:t>
            </a:r>
            <a:r>
              <a:rPr lang="en-US" altLang="zh-CN" dirty="0" smtClean="0"/>
              <a:t>	</a:t>
            </a:r>
            <a:r>
              <a:rPr lang="en-US" altLang="zh-CN" dirty="0"/>
              <a:t>Chap </a:t>
            </a:r>
            <a:r>
              <a:rPr lang="en-US" altLang="zh-CN" dirty="0" smtClean="0"/>
              <a:t>2:1-4		Chap 3:1-3</a:t>
            </a:r>
            <a:endParaRPr lang="en-US" altLang="zh-CN" dirty="0"/>
          </a:p>
          <a:p>
            <a:r>
              <a:rPr lang="en-US" altLang="zh-CN" dirty="0"/>
              <a:t>Chap </a:t>
            </a:r>
            <a:r>
              <a:rPr lang="en-US" altLang="zh-CN" dirty="0" smtClean="0"/>
              <a:t>4:1-6	</a:t>
            </a:r>
            <a:r>
              <a:rPr lang="en-US" altLang="zh-CN" dirty="0"/>
              <a:t>Chap </a:t>
            </a:r>
            <a:r>
              <a:rPr lang="en-US" altLang="zh-CN" dirty="0" smtClean="0"/>
              <a:t>5:1-3		</a:t>
            </a:r>
            <a:r>
              <a:rPr lang="en-US" altLang="zh-CN" dirty="0"/>
              <a:t>Chap </a:t>
            </a:r>
            <a:r>
              <a:rPr lang="en-US" altLang="zh-CN" dirty="0" smtClean="0"/>
              <a:t>6:1, 2, 4</a:t>
            </a:r>
            <a:endParaRPr lang="en-US" altLang="zh-CN" dirty="0"/>
          </a:p>
          <a:p>
            <a:r>
              <a:rPr lang="en-US" altLang="zh-CN" dirty="0" smtClean="0"/>
              <a:t>Chap 7:1-2</a:t>
            </a:r>
            <a:endParaRPr lang="en-US" altLang="zh-CN" dirty="0"/>
          </a:p>
          <a:p>
            <a:endParaRPr lang="en-US" altLang="zh-CN" dirty="0" smtClean="0"/>
          </a:p>
          <a:p>
            <a:endParaRPr lang="zh-CN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04177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平时成绩</a:t>
            </a:r>
            <a:r>
              <a:rPr lang="en-US" altLang="zh-CN" dirty="0" smtClean="0"/>
              <a:t>	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答题情况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一组 </a:t>
            </a:r>
            <a:r>
              <a:rPr lang="en-US" altLang="zh-CN" dirty="0" smtClean="0"/>
              <a:t>(45)</a:t>
            </a:r>
            <a:r>
              <a:rPr lang="zh-CN" altLang="en-US" dirty="0" smtClean="0"/>
              <a:t>         </a:t>
            </a:r>
            <a:r>
              <a:rPr lang="en-US" altLang="zh-CN" dirty="0" smtClean="0"/>
              <a:t>15’</a:t>
            </a:r>
          </a:p>
          <a:p>
            <a:pPr lvl="1"/>
            <a:r>
              <a:rPr lang="zh-CN" altLang="en-US" dirty="0" smtClean="0"/>
              <a:t>二、三  </a:t>
            </a:r>
            <a:r>
              <a:rPr lang="en-US" altLang="zh-CN" dirty="0" smtClean="0"/>
              <a:t>(42)</a:t>
            </a:r>
            <a:r>
              <a:rPr lang="zh-CN" altLang="en-US" dirty="0" smtClean="0"/>
              <a:t>    </a:t>
            </a:r>
            <a:r>
              <a:rPr lang="en-US" altLang="zh-CN" dirty="0" smtClean="0"/>
              <a:t>13’</a:t>
            </a:r>
          </a:p>
          <a:p>
            <a:pPr lvl="1"/>
            <a:r>
              <a:rPr lang="zh-CN" altLang="en-US" dirty="0" smtClean="0"/>
              <a:t>四 </a:t>
            </a:r>
            <a:r>
              <a:rPr lang="en-US" altLang="zh-CN" dirty="0" smtClean="0"/>
              <a:t>(35)</a:t>
            </a:r>
            <a:r>
              <a:rPr lang="zh-CN" altLang="en-US" dirty="0" smtClean="0"/>
              <a:t>             </a:t>
            </a:r>
            <a:r>
              <a:rPr lang="en-US" altLang="zh-CN" dirty="0" smtClean="0"/>
              <a:t>11’</a:t>
            </a:r>
          </a:p>
          <a:p>
            <a:pPr lvl="1"/>
            <a:endParaRPr lang="en-US" altLang="zh-CN" dirty="0" smtClean="0"/>
          </a:p>
          <a:p>
            <a:r>
              <a:rPr lang="zh-CN" altLang="en-US" dirty="0"/>
              <a:t>作业</a:t>
            </a:r>
            <a:r>
              <a:rPr lang="zh-CN" altLang="en-US" dirty="0" smtClean="0"/>
              <a:t>情况</a:t>
            </a:r>
            <a:endParaRPr lang="en-US" altLang="zh-CN" dirty="0" smtClean="0"/>
          </a:p>
          <a:p>
            <a:pPr lvl="1"/>
            <a:r>
              <a:rPr lang="zh-CN" altLang="en-US" dirty="0"/>
              <a:t>共</a:t>
            </a:r>
            <a:r>
              <a:rPr lang="zh-CN" altLang="en-US" dirty="0" smtClean="0"/>
              <a:t>收</a:t>
            </a:r>
            <a:r>
              <a:rPr lang="en-US" altLang="zh-CN" dirty="0" smtClean="0"/>
              <a:t>4</a:t>
            </a:r>
            <a:r>
              <a:rPr lang="zh-CN" altLang="en-US" dirty="0" smtClean="0"/>
              <a:t>次</a:t>
            </a:r>
            <a:r>
              <a:rPr lang="en-US" altLang="zh-CN" dirty="0" smtClean="0"/>
              <a:t>/</a:t>
            </a:r>
            <a:r>
              <a:rPr lang="zh-CN" altLang="en-US" dirty="0" smtClean="0"/>
              <a:t>人</a:t>
            </a:r>
            <a:endParaRPr lang="en-US" altLang="zh-CN" dirty="0" smtClean="0"/>
          </a:p>
          <a:p>
            <a:pPr lvl="1"/>
            <a:endParaRPr lang="en-US" altLang="zh-CN" dirty="0" smtClean="0"/>
          </a:p>
          <a:p>
            <a:r>
              <a:rPr lang="zh-CN" altLang="en-US" dirty="0" smtClean="0"/>
              <a:t>出勤及随堂测试</a:t>
            </a:r>
            <a:endParaRPr lang="en-US" altLang="zh-CN" dirty="0" smtClean="0"/>
          </a:p>
          <a:p>
            <a:pPr lvl="1"/>
            <a:r>
              <a:rPr lang="zh-CN" altLang="en-US" dirty="0"/>
              <a:t>随堂</a:t>
            </a:r>
            <a:r>
              <a:rPr lang="zh-CN" altLang="en-US" dirty="0" smtClean="0"/>
              <a:t>测试</a:t>
            </a:r>
            <a:r>
              <a:rPr lang="en-US" altLang="zh-CN" dirty="0" smtClean="0"/>
              <a:t>2</a:t>
            </a:r>
            <a:r>
              <a:rPr lang="zh-CN" altLang="en-US" dirty="0" smtClean="0"/>
              <a:t>次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点名</a:t>
            </a:r>
            <a:r>
              <a:rPr lang="en-US" altLang="zh-CN" dirty="0" smtClean="0"/>
              <a:t>1</a:t>
            </a:r>
            <a:r>
              <a:rPr lang="zh-CN" altLang="en-US" dirty="0" smtClean="0"/>
              <a:t>次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33095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7" t="3318" r="15518" b="5303"/>
          <a:stretch/>
        </p:blipFill>
        <p:spPr bwMode="auto">
          <a:xfrm>
            <a:off x="144017" y="226843"/>
            <a:ext cx="4211959" cy="6442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34"/>
          <a:stretch/>
        </p:blipFill>
        <p:spPr bwMode="auto">
          <a:xfrm>
            <a:off x="4499992" y="188640"/>
            <a:ext cx="4464496" cy="6472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3995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hlinkClick r:id="rId2" action="ppaction://hlinkfile"/>
              </a:rPr>
              <a:t>考试题型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dirty="0"/>
              <a:t>一、判别题</a:t>
            </a:r>
            <a:r>
              <a:rPr lang="zh-CN" altLang="zh-CN" dirty="0" smtClean="0"/>
              <a:t>（</a:t>
            </a:r>
            <a:r>
              <a:rPr lang="zh-CN" altLang="en-US" dirty="0" smtClean="0"/>
              <a:t>共</a:t>
            </a:r>
            <a:r>
              <a:rPr lang="en-US" altLang="zh-CN" dirty="0" smtClean="0"/>
              <a:t>10</a:t>
            </a:r>
            <a:r>
              <a:rPr lang="zh-CN" altLang="en-US" dirty="0" smtClean="0"/>
              <a:t>小题，每题</a:t>
            </a:r>
            <a:r>
              <a:rPr lang="en-US" altLang="zh-CN" dirty="0" smtClean="0"/>
              <a:t>1</a:t>
            </a:r>
            <a:r>
              <a:rPr lang="zh-CN" altLang="en-US" dirty="0" smtClean="0"/>
              <a:t>分，共</a:t>
            </a:r>
            <a:r>
              <a:rPr lang="en-US" altLang="zh-CN" dirty="0" smtClean="0"/>
              <a:t>10</a:t>
            </a:r>
            <a:r>
              <a:rPr lang="zh-CN" altLang="zh-CN" dirty="0" smtClean="0"/>
              <a:t>分</a:t>
            </a:r>
            <a:r>
              <a:rPr lang="zh-CN" altLang="en-US" dirty="0" smtClean="0"/>
              <a:t>，英语</a:t>
            </a:r>
            <a:r>
              <a:rPr lang="zh-CN" altLang="zh-CN" dirty="0" smtClean="0"/>
              <a:t>）</a:t>
            </a:r>
            <a:endParaRPr lang="en-US" altLang="zh-CN" dirty="0" smtClean="0"/>
          </a:p>
          <a:p>
            <a:r>
              <a:rPr lang="zh-CN" altLang="zh-CN" dirty="0" smtClean="0"/>
              <a:t>二</a:t>
            </a:r>
            <a:r>
              <a:rPr lang="zh-CN" altLang="zh-CN" dirty="0"/>
              <a:t>、填空题（共</a:t>
            </a:r>
            <a:r>
              <a:rPr lang="en-US" altLang="zh-CN" dirty="0"/>
              <a:t>5</a:t>
            </a:r>
            <a:r>
              <a:rPr lang="zh-CN" altLang="zh-CN" dirty="0"/>
              <a:t>小题，每题</a:t>
            </a:r>
            <a:r>
              <a:rPr lang="en-US" altLang="zh-CN" dirty="0"/>
              <a:t>4</a:t>
            </a:r>
            <a:r>
              <a:rPr lang="zh-CN" altLang="zh-CN" dirty="0"/>
              <a:t>分，共</a:t>
            </a:r>
            <a:r>
              <a:rPr lang="en-US" altLang="zh-CN" dirty="0"/>
              <a:t>20</a:t>
            </a:r>
            <a:r>
              <a:rPr lang="zh-CN" altLang="zh-CN" dirty="0"/>
              <a:t>分</a:t>
            </a:r>
            <a:r>
              <a:rPr lang="zh-CN" altLang="zh-CN" dirty="0" smtClean="0"/>
              <a:t>）</a:t>
            </a:r>
            <a:endParaRPr lang="en-US" altLang="zh-CN" dirty="0" smtClean="0"/>
          </a:p>
          <a:p>
            <a:r>
              <a:rPr lang="zh-CN" altLang="zh-CN" dirty="0"/>
              <a:t>三、计算题（</a:t>
            </a:r>
            <a:r>
              <a:rPr lang="en-US" altLang="zh-CN" dirty="0"/>
              <a:t>10</a:t>
            </a:r>
            <a:r>
              <a:rPr lang="zh-CN" altLang="zh-CN" dirty="0" smtClean="0"/>
              <a:t>分</a:t>
            </a:r>
            <a:r>
              <a:rPr lang="zh-CN" altLang="en-US" dirty="0"/>
              <a:t>，英语</a:t>
            </a:r>
            <a:r>
              <a:rPr lang="zh-CN" altLang="zh-CN" dirty="0" smtClean="0"/>
              <a:t>）</a:t>
            </a:r>
            <a:endParaRPr lang="en-US" altLang="zh-CN" dirty="0" smtClean="0"/>
          </a:p>
          <a:p>
            <a:r>
              <a:rPr lang="zh-CN" altLang="zh-CN" dirty="0"/>
              <a:t>四、计算题</a:t>
            </a:r>
            <a:r>
              <a:rPr lang="en-US" altLang="zh-CN" dirty="0"/>
              <a:t>  ( 20 </a:t>
            </a:r>
            <a:r>
              <a:rPr lang="zh-CN" altLang="zh-CN" dirty="0"/>
              <a:t>分</a:t>
            </a:r>
            <a:r>
              <a:rPr lang="en-US" altLang="zh-CN" dirty="0" smtClean="0"/>
              <a:t>)</a:t>
            </a:r>
          </a:p>
          <a:p>
            <a:r>
              <a:rPr lang="zh-CN" altLang="zh-CN" dirty="0"/>
              <a:t>五、计算题（</a:t>
            </a:r>
            <a:r>
              <a:rPr lang="en-US" altLang="zh-CN" dirty="0"/>
              <a:t>15</a:t>
            </a:r>
            <a:r>
              <a:rPr lang="zh-CN" altLang="zh-CN" dirty="0"/>
              <a:t>分）</a:t>
            </a:r>
          </a:p>
          <a:p>
            <a:r>
              <a:rPr lang="zh-CN" altLang="zh-CN" dirty="0"/>
              <a:t>六、综合</a:t>
            </a:r>
            <a:r>
              <a:rPr lang="zh-CN" altLang="zh-CN" dirty="0" smtClean="0"/>
              <a:t>题</a:t>
            </a:r>
            <a:r>
              <a:rPr lang="zh-CN" altLang="en-US" dirty="0"/>
              <a:t>（</a:t>
            </a:r>
            <a:r>
              <a:rPr lang="en-US" altLang="zh-CN" dirty="0" smtClean="0"/>
              <a:t>15</a:t>
            </a:r>
            <a:r>
              <a:rPr lang="zh-CN" altLang="zh-CN" dirty="0" smtClean="0"/>
              <a:t>分</a:t>
            </a:r>
            <a:r>
              <a:rPr lang="zh-CN" altLang="en-US" dirty="0" smtClean="0"/>
              <a:t>，英语）</a:t>
            </a:r>
            <a:endParaRPr lang="en-US" altLang="zh-CN" dirty="0" smtClean="0"/>
          </a:p>
          <a:p>
            <a:r>
              <a:rPr lang="zh-CN" altLang="en-US" dirty="0"/>
              <a:t>七、证明题（</a:t>
            </a:r>
            <a:r>
              <a:rPr lang="en-US" altLang="zh-CN" dirty="0"/>
              <a:t>10</a:t>
            </a:r>
            <a:r>
              <a:rPr lang="zh-CN" altLang="en-US" dirty="0"/>
              <a:t>分）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76317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第一章 线性代数中的线性方程组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360"/>
          <a:stretch/>
        </p:blipFill>
        <p:spPr bwMode="auto">
          <a:xfrm>
            <a:off x="899592" y="1340768"/>
            <a:ext cx="6691375" cy="518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7096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872" y="332656"/>
            <a:ext cx="9079890" cy="1066800"/>
          </a:xfrm>
        </p:spPr>
        <p:txBody>
          <a:bodyPr>
            <a:normAutofit/>
          </a:bodyPr>
          <a:lstStyle/>
          <a:p>
            <a:r>
              <a:rPr lang="zh-CN" altLang="en-US" sz="3200" dirty="0" smtClean="0"/>
              <a:t>矩阵行初等变换（</a:t>
            </a:r>
            <a:r>
              <a:rPr lang="en-US" altLang="zh-CN" sz="3200" dirty="0"/>
              <a:t> Elementary Row Operations </a:t>
            </a:r>
            <a:r>
              <a:rPr lang="zh-CN" altLang="en-US" sz="3200" dirty="0" smtClean="0"/>
              <a:t>）</a:t>
            </a:r>
            <a:endParaRPr lang="zh-CN" altLang="en-US" sz="32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3528" y="1268760"/>
            <a:ext cx="8496944" cy="5112568"/>
          </a:xfrm>
        </p:spPr>
        <p:txBody>
          <a:bodyPr/>
          <a:lstStyle/>
          <a:p>
            <a:endParaRPr lang="zh-CN" alt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259" y="1196752"/>
            <a:ext cx="9133067" cy="2268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51" y="3429000"/>
            <a:ext cx="9097011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259" y="4941168"/>
            <a:ext cx="8857648" cy="659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72" y="5600288"/>
            <a:ext cx="8968326" cy="1069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5952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阶梯型</a:t>
            </a:r>
            <a:r>
              <a:rPr lang="zh-CN" altLang="en-US" dirty="0"/>
              <a:t>矩阵</a:t>
            </a:r>
            <a:r>
              <a:rPr lang="en-US" altLang="zh-CN" dirty="0" smtClean="0"/>
              <a:t> </a:t>
            </a:r>
            <a:r>
              <a:rPr lang="en-US" altLang="zh-CN" b="1" dirty="0" smtClean="0"/>
              <a:t>echelon </a:t>
            </a:r>
            <a:r>
              <a:rPr lang="en-US" altLang="zh-CN" b="1" dirty="0"/>
              <a:t>form </a:t>
            </a:r>
            <a:r>
              <a:rPr lang="en-US" altLang="zh-CN" b="1" dirty="0" smtClean="0"/>
              <a:t>of matrix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8" y="1340768"/>
            <a:ext cx="8696325" cy="87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2217068"/>
            <a:ext cx="8057607" cy="4655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/>
          <p:nvPr/>
        </p:nvSpPr>
        <p:spPr>
          <a:xfrm>
            <a:off x="2627784" y="6516052"/>
            <a:ext cx="28536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reduced</a:t>
            </a:r>
            <a:r>
              <a:rPr lang="en-US" altLang="zh-CN" dirty="0"/>
              <a:t> row echelon form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04377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75" y="857250"/>
            <a:ext cx="9110937" cy="5668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直接连接符 4"/>
          <p:cNvCxnSpPr/>
          <p:nvPr/>
        </p:nvCxnSpPr>
        <p:spPr>
          <a:xfrm>
            <a:off x="3995936" y="4149080"/>
            <a:ext cx="504056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69575" y="4509120"/>
            <a:ext cx="234218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6140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简化阶梯型矩阵的唯一性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 </a:t>
            </a:r>
            <a:endParaRPr lang="zh-CN" altLang="en-US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68760"/>
            <a:ext cx="8661832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8" y="2862263"/>
            <a:ext cx="8833530" cy="1151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18" y="4049602"/>
            <a:ext cx="8818250" cy="2690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4888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主元</a:t>
            </a:r>
            <a:r>
              <a:rPr lang="zh-CN" altLang="en-US" dirty="0" smtClean="0"/>
              <a:t>位置（</a:t>
            </a:r>
            <a:r>
              <a:rPr lang="en-US" altLang="zh-CN" dirty="0"/>
              <a:t>pivot position </a:t>
            </a:r>
            <a:r>
              <a:rPr lang="zh-CN" altLang="en-US" dirty="0" smtClean="0"/>
              <a:t>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18260"/>
            <a:ext cx="8910637" cy="2073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568" y="3573016"/>
            <a:ext cx="5793268" cy="2779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1274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行化简算法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202427" y="1340768"/>
            <a:ext cx="8803181" cy="4003327"/>
            <a:chOff x="202427" y="1340768"/>
            <a:chExt cx="8803181" cy="4003327"/>
          </a:xfrm>
        </p:grpSpPr>
        <p:pic>
          <p:nvPicPr>
            <p:cNvPr id="2355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427" y="1340768"/>
              <a:ext cx="8803181" cy="4003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5" name="直接连接符 4"/>
            <p:cNvCxnSpPr/>
            <p:nvPr/>
          </p:nvCxnSpPr>
          <p:spPr>
            <a:xfrm>
              <a:off x="2051720" y="1844824"/>
              <a:ext cx="1656184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2051720" y="5013176"/>
              <a:ext cx="1656184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2411760" y="3861048"/>
              <a:ext cx="4968552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89208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266700" y="1752600"/>
          <a:ext cx="4270375" cy="164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1" name="Equation" r:id="rId3" imgW="1854200" imgH="711200" progId="Equation.DSMT4">
                  <p:embed/>
                </p:oleObj>
              </mc:Choice>
              <mc:Fallback>
                <p:oleObj name="Equation" r:id="rId3" imgW="1854200" imgH="71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" y="1752600"/>
                        <a:ext cx="4270375" cy="1646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1834272"/>
              </p:ext>
            </p:extLst>
          </p:nvPr>
        </p:nvGraphicFramePr>
        <p:xfrm>
          <a:off x="4788024" y="4005064"/>
          <a:ext cx="4094163" cy="164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2" name="Equation" r:id="rId5" imgW="1778000" imgH="711200" progId="Equation.DSMT4">
                  <p:embed/>
                </p:oleObj>
              </mc:Choice>
              <mc:Fallback>
                <p:oleObj name="Equation" r:id="rId5" imgW="1778000" imgH="71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8024" y="4005064"/>
                        <a:ext cx="4094163" cy="1646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4724400" y="1828800"/>
          <a:ext cx="4270375" cy="164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3" name="Equation" r:id="rId7" imgW="1854200" imgH="711200" progId="Equation.DSMT4">
                  <p:embed/>
                </p:oleObj>
              </mc:Choice>
              <mc:Fallback>
                <p:oleObj name="Equation" r:id="rId7" imgW="1854200" imgH="71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1828800"/>
                        <a:ext cx="4270375" cy="1646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152400" y="3886200"/>
          <a:ext cx="4270375" cy="164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4" name="Equation" r:id="rId9" imgW="1854200" imgH="711200" progId="Equation.DSMT4">
                  <p:embed/>
                </p:oleObj>
              </mc:Choice>
              <mc:Fallback>
                <p:oleObj name="Equation" r:id="rId9" imgW="1854200" imgH="71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3886200"/>
                        <a:ext cx="4270375" cy="1646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50032"/>
            <a:ext cx="3960440" cy="1292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5208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线性方程组的解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96752"/>
            <a:ext cx="8974115" cy="209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83481"/>
            <a:ext cx="7025520" cy="3651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1163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解集的参数表示</a:t>
            </a:r>
            <a:endParaRPr lang="zh-CN" altLang="en-US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9106" y="1484784"/>
            <a:ext cx="8458032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320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8229600" cy="1066800"/>
          </a:xfrm>
        </p:spPr>
        <p:txBody>
          <a:bodyPr/>
          <a:lstStyle/>
          <a:p>
            <a:r>
              <a:rPr lang="zh-CN" altLang="en-US" dirty="0" smtClean="0"/>
              <a:t>解的存在性与唯一性问题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99" y="4077072"/>
            <a:ext cx="9051801" cy="2633251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92199" y="1124744"/>
            <a:ext cx="9088313" cy="3179988"/>
            <a:chOff x="92199" y="1124744"/>
            <a:chExt cx="9088313" cy="3179988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199" y="1124744"/>
              <a:ext cx="9088313" cy="3179988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3131840" y="1196752"/>
              <a:ext cx="1080120" cy="43204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8" name="对象 7"/>
          <p:cNvGraphicFramePr>
            <a:graphicFrameLocks noChangeAspect="1"/>
          </p:cNvGraphicFramePr>
          <p:nvPr>
            <p:extLst/>
          </p:nvPr>
        </p:nvGraphicFramePr>
        <p:xfrm>
          <a:off x="6159422" y="4565381"/>
          <a:ext cx="2655912" cy="10238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9" name="Equation" r:id="rId5" imgW="1854200" imgH="711200" progId="Equation.DSMT4">
                  <p:embed/>
                </p:oleObj>
              </mc:Choice>
              <mc:Fallback>
                <p:oleObj name="Equation" r:id="rId5" imgW="1854200" imgH="71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9422" y="4565381"/>
                        <a:ext cx="2655912" cy="102385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7452320" y="5589240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无穷多解</a:t>
            </a:r>
            <a:endParaRPr lang="zh-CN" altLang="en-US" dirty="0"/>
          </a:p>
        </p:txBody>
      </p:sp>
      <p:cxnSp>
        <p:nvCxnSpPr>
          <p:cNvPr id="12" name="直接连接符 11"/>
          <p:cNvCxnSpPr/>
          <p:nvPr/>
        </p:nvCxnSpPr>
        <p:spPr>
          <a:xfrm>
            <a:off x="4572000" y="5393697"/>
            <a:ext cx="0" cy="38020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499992" y="5724545"/>
            <a:ext cx="144016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/>
              <a:t>-</a:t>
            </a:r>
            <a:endParaRPr lang="zh-CN" altLang="en-US" sz="3200" b="1" dirty="0"/>
          </a:p>
        </p:txBody>
      </p:sp>
      <p:cxnSp>
        <p:nvCxnSpPr>
          <p:cNvPr id="15" name="直接连接符 14"/>
          <p:cNvCxnSpPr/>
          <p:nvPr/>
        </p:nvCxnSpPr>
        <p:spPr>
          <a:xfrm>
            <a:off x="899592" y="2636912"/>
            <a:ext cx="576064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1288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解的存在与唯一性定理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0768"/>
            <a:ext cx="8944297" cy="357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140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28" y="1738312"/>
            <a:ext cx="9165084" cy="3296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14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816" y="1340768"/>
            <a:ext cx="8397549" cy="526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867496"/>
            <a:ext cx="8798269" cy="1345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3212976"/>
            <a:ext cx="5734050" cy="235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5733256"/>
            <a:ext cx="8605449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7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389313"/>
            <a:ext cx="16192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703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2"/>
            <a:ext cx="3024336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直接连接符 4"/>
          <p:cNvCxnSpPr/>
          <p:nvPr/>
        </p:nvCxnSpPr>
        <p:spPr>
          <a:xfrm>
            <a:off x="2267744" y="6597352"/>
            <a:ext cx="115212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2051720" y="5445224"/>
            <a:ext cx="936104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1367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向量加法与标量乘法</a:t>
            </a:r>
            <a:endParaRPr lang="zh-CN" altLang="en-US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340" y="1340768"/>
            <a:ext cx="8595778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340" y="3558314"/>
            <a:ext cx="8672183" cy="3111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内容占位符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632699"/>
              </p:ext>
            </p:extLst>
          </p:nvPr>
        </p:nvGraphicFramePr>
        <p:xfrm>
          <a:off x="3779912" y="3501008"/>
          <a:ext cx="432048" cy="7345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3" name="Equation" r:id="rId5" imgW="126720" imgH="215640" progId="Equation.DSMT4">
                  <p:embed/>
                </p:oleObj>
              </mc:Choice>
              <mc:Fallback>
                <p:oleObj name="Equation" r:id="rId5" imgW="126720" imgH="215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779912" y="3501008"/>
                        <a:ext cx="432048" cy="7345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直接连接符 5"/>
          <p:cNvCxnSpPr/>
          <p:nvPr/>
        </p:nvCxnSpPr>
        <p:spPr>
          <a:xfrm>
            <a:off x="2123728" y="3068960"/>
            <a:ext cx="792088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4736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向量的几何表示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4775" y="1712321"/>
            <a:ext cx="8496944" cy="5112568"/>
          </a:xfrm>
        </p:spPr>
        <p:txBody>
          <a:bodyPr/>
          <a:lstStyle/>
          <a:p>
            <a:endParaRPr lang="zh-CN" altLang="en-US"/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" y="1340768"/>
            <a:ext cx="9141505" cy="1804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289251"/>
            <a:ext cx="2914650" cy="252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6" y="3140968"/>
            <a:ext cx="7775266" cy="1392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885940"/>
            <a:ext cx="3096344" cy="2917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1446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向量加法的几何意义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61522"/>
            <a:ext cx="8948893" cy="5091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043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向量的标量乘的几何意义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一个固定的非零向量的所有标量乘的集合构成一条过原点的直线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结合向量的长度进行理解</a:t>
            </a:r>
            <a:endParaRPr lang="zh-CN" altLang="en-US" dirty="0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420888"/>
            <a:ext cx="8928992" cy="2749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5498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 </a:t>
            </a:r>
            <a:r>
              <a:rPr lang="en-US" altLang="zh-CN" dirty="0" smtClean="0"/>
              <a:t>      </a:t>
            </a:r>
            <a:r>
              <a:rPr lang="zh-CN" altLang="en-US" dirty="0" smtClean="0"/>
              <a:t>中</a:t>
            </a:r>
            <a:r>
              <a:rPr lang="zh-CN" altLang="en-US" dirty="0"/>
              <a:t>的向量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graphicFrame>
        <p:nvGraphicFramePr>
          <p:cNvPr id="4" name="对象 3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170443887"/>
              </p:ext>
            </p:extLst>
          </p:nvPr>
        </p:nvGraphicFramePr>
        <p:xfrm>
          <a:off x="512763" y="549275"/>
          <a:ext cx="898525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1" name="Equation" r:id="rId3" imgW="215640" imgH="190440" progId="Equation.DSMT4">
                  <p:embed/>
                </p:oleObj>
              </mc:Choice>
              <mc:Fallback>
                <p:oleObj name="Equation" r:id="rId3" imgW="215640" imgH="190440" progId="Equation.DSMT4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763" y="549275"/>
                        <a:ext cx="898525" cy="790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268760"/>
            <a:ext cx="7801812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1520" y="1628800"/>
            <a:ext cx="151103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/>
              <a:t>矩阵</a:t>
            </a:r>
            <a:endParaRPr lang="en-US" altLang="zh-CN" sz="2400" dirty="0" smtClean="0"/>
          </a:p>
          <a:p>
            <a:endParaRPr lang="en-US" altLang="zh-CN" sz="2400" dirty="0" smtClean="0"/>
          </a:p>
          <a:p>
            <a:r>
              <a:rPr lang="zh-CN" altLang="en-US" sz="2400" dirty="0" smtClean="0"/>
              <a:t>加法</a:t>
            </a:r>
            <a:endParaRPr lang="en-US" altLang="zh-CN" sz="2400" dirty="0" smtClean="0"/>
          </a:p>
          <a:p>
            <a:endParaRPr lang="en-US" altLang="zh-CN" sz="2400" dirty="0" smtClean="0"/>
          </a:p>
          <a:p>
            <a:r>
              <a:rPr lang="zh-CN" altLang="en-US" sz="2400" dirty="0"/>
              <a:t>标量</a:t>
            </a:r>
            <a:r>
              <a:rPr lang="zh-CN" altLang="en-US" sz="2400" dirty="0" smtClean="0"/>
              <a:t>乘</a:t>
            </a:r>
            <a:endParaRPr lang="en-US" altLang="zh-CN" sz="2400" dirty="0" smtClean="0"/>
          </a:p>
          <a:p>
            <a:endParaRPr lang="en-US" altLang="zh-CN" sz="2400" dirty="0" smtClean="0"/>
          </a:p>
          <a:p>
            <a:r>
              <a:rPr lang="zh-CN" altLang="en-US" sz="2400" dirty="0"/>
              <a:t>几何意义</a:t>
            </a:r>
            <a:endParaRPr lang="en-US" altLang="zh-CN" sz="2400" dirty="0" smtClean="0"/>
          </a:p>
        </p:txBody>
      </p:sp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289186"/>
            <a:ext cx="9002238" cy="2380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4261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      </a:t>
            </a:r>
            <a:r>
              <a:rPr lang="zh-CN" altLang="en-US" dirty="0" smtClean="0"/>
              <a:t>中向量运算的</a:t>
            </a:r>
            <a:r>
              <a:rPr lang="zh-CN" altLang="en-US" dirty="0"/>
              <a:t>代数</a:t>
            </a:r>
            <a:r>
              <a:rPr lang="zh-CN" altLang="en-US" dirty="0" smtClean="0"/>
              <a:t>性质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graphicFrame>
        <p:nvGraphicFramePr>
          <p:cNvPr id="4" name="对象 3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058126027"/>
              </p:ext>
            </p:extLst>
          </p:nvPr>
        </p:nvGraphicFramePr>
        <p:xfrm>
          <a:off x="512763" y="549275"/>
          <a:ext cx="898525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5" name="Equation" r:id="rId3" imgW="215640" imgH="190440" progId="Equation.DSMT4">
                  <p:embed/>
                </p:oleObj>
              </mc:Choice>
              <mc:Fallback>
                <p:oleObj name="Equation" r:id="rId3" imgW="215640" imgH="190440" progId="Equation.DSMT4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763" y="549275"/>
                        <a:ext cx="898525" cy="790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486" y="1340768"/>
            <a:ext cx="8735002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1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486" y="5013176"/>
            <a:ext cx="4536643" cy="1844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1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421791"/>
            <a:ext cx="2520280" cy="2391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7730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线性组合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1974850"/>
            <a:ext cx="8712200" cy="290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3253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线性组合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 </a:t>
            </a:r>
            <a:endParaRPr lang="zh-CN" altLang="en-US" dirty="0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5" y="1484784"/>
            <a:ext cx="8769350" cy="380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直接连接符 4"/>
          <p:cNvCxnSpPr/>
          <p:nvPr/>
        </p:nvCxnSpPr>
        <p:spPr>
          <a:xfrm>
            <a:off x="5508104" y="4725144"/>
            <a:ext cx="1224136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681" y="5445224"/>
            <a:ext cx="8743950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6011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066800"/>
          </a:xfrm>
        </p:spPr>
        <p:txBody>
          <a:bodyPr/>
          <a:lstStyle/>
          <a:p>
            <a:r>
              <a:rPr lang="zh-CN" altLang="en-US" dirty="0" smtClean="0"/>
              <a:t>线性组合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1037456"/>
            <a:ext cx="873125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22" y="3861048"/>
            <a:ext cx="8737600" cy="202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22" y="5805264"/>
            <a:ext cx="8686800" cy="93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1027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836712"/>
            <a:ext cx="8606670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几何意义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645024"/>
            <a:ext cx="8401050" cy="315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7193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i="1" dirty="0" smtClean="0"/>
              <a:t>Ax</a:t>
            </a:r>
            <a:r>
              <a:rPr lang="zh-CN" altLang="en-US" dirty="0" smtClean="0"/>
              <a:t>定义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39626"/>
            <a:ext cx="8248100" cy="5429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直接连接符 4"/>
          <p:cNvCxnSpPr/>
          <p:nvPr/>
        </p:nvCxnSpPr>
        <p:spPr>
          <a:xfrm>
            <a:off x="6012160" y="3212976"/>
            <a:ext cx="1656184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7205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矩阵方程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40768"/>
            <a:ext cx="8996736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012160" y="768601"/>
            <a:ext cx="2088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atin typeface="幼圆" pitchFamily="49" charset="-122"/>
                <a:ea typeface="幼圆" pitchFamily="49" charset="-122"/>
              </a:rPr>
              <a:t>三种方法</a:t>
            </a:r>
            <a:endParaRPr lang="zh-CN" altLang="en-US" sz="3200" dirty="0">
              <a:latin typeface="幼圆" pitchFamily="49" charset="-122"/>
              <a:ea typeface="幼圆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45971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solidFill>
                  <a:srgbClr val="FF0000"/>
                </a:solidFill>
              </a:rPr>
              <a:t>矩阵方程解的存在性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68760"/>
            <a:ext cx="8424936" cy="3575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941168"/>
            <a:ext cx="8506970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直接连接符 4"/>
          <p:cNvCxnSpPr/>
          <p:nvPr/>
        </p:nvCxnSpPr>
        <p:spPr>
          <a:xfrm>
            <a:off x="3779912" y="5445224"/>
            <a:ext cx="108012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3832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i="1" dirty="0"/>
              <a:t>Ax</a:t>
            </a:r>
            <a:r>
              <a:rPr lang="zh-CN" altLang="en-US" dirty="0"/>
              <a:t>的计算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12776"/>
            <a:ext cx="8760437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255" y="4198228"/>
            <a:ext cx="6034917" cy="1280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256" y="2924944"/>
            <a:ext cx="2962275" cy="125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2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3531" y="2924944"/>
            <a:ext cx="299085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2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681" y="5476215"/>
            <a:ext cx="5831496" cy="1148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805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单位矩阵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204864"/>
            <a:ext cx="9009014" cy="1815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0295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066800"/>
          </a:xfrm>
        </p:spPr>
        <p:txBody>
          <a:bodyPr/>
          <a:lstStyle/>
          <a:p>
            <a:r>
              <a:rPr lang="zh-CN" altLang="en-US" dirty="0" smtClean="0"/>
              <a:t>矩阵</a:t>
            </a:r>
            <a:r>
              <a:rPr lang="en-US" altLang="zh-CN" dirty="0" smtClean="0"/>
              <a:t>-</a:t>
            </a:r>
            <a:r>
              <a:rPr lang="zh-CN" altLang="en-US" dirty="0" smtClean="0"/>
              <a:t>向量积</a:t>
            </a:r>
            <a:r>
              <a:rPr lang="en-US" altLang="zh-CN" i="1" dirty="0" smtClean="0"/>
              <a:t>Ax</a:t>
            </a:r>
            <a:r>
              <a:rPr lang="zh-CN" altLang="en-US" dirty="0" smtClean="0"/>
              <a:t>的性质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24744"/>
            <a:ext cx="8614824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7594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齐次线性方程组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40768"/>
            <a:ext cx="8568952" cy="2925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365104"/>
            <a:ext cx="8926530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2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50" y="5589240"/>
            <a:ext cx="8623300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03848" y="3068960"/>
            <a:ext cx="1008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trivial</a:t>
            </a:r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843808" y="6075015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解不唯一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69575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2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齐次方程</a:t>
            </a:r>
            <a:r>
              <a:rPr lang="en-US" altLang="zh-CN" b="1" i="1" dirty="0"/>
              <a:t>Ax </a:t>
            </a:r>
            <a:r>
              <a:rPr lang="en-US" altLang="zh-CN" dirty="0"/>
              <a:t>= </a:t>
            </a:r>
            <a:r>
              <a:rPr lang="en-US" altLang="zh-CN" dirty="0" smtClean="0"/>
              <a:t>0</a:t>
            </a:r>
            <a:r>
              <a:rPr lang="zh-CN" altLang="en-US" dirty="0" smtClean="0"/>
              <a:t>的解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齐</a:t>
            </a:r>
            <a:r>
              <a:rPr lang="zh-CN" altLang="en-US" dirty="0" smtClean="0"/>
              <a:t>次方程</a:t>
            </a:r>
            <a:r>
              <a:rPr lang="en-US" altLang="zh-CN" b="1" i="1" dirty="0" smtClean="0"/>
              <a:t>Ax </a:t>
            </a:r>
            <a:r>
              <a:rPr lang="en-US" altLang="zh-CN" dirty="0" smtClean="0"/>
              <a:t>= 0</a:t>
            </a:r>
            <a:r>
              <a:rPr lang="zh-CN" altLang="en-US" dirty="0" smtClean="0"/>
              <a:t>总可表示为</a:t>
            </a:r>
            <a:r>
              <a:rPr lang="en-US" altLang="zh-CN" dirty="0" smtClean="0"/>
              <a:t>Span{</a:t>
            </a:r>
            <a:r>
              <a:rPr lang="en-US" altLang="zh-CN" b="1" i="1" dirty="0" smtClean="0"/>
              <a:t>v</a:t>
            </a:r>
            <a:r>
              <a:rPr lang="en-US" altLang="zh-CN" b="1" baseline="-25000" dirty="0" smtClean="0"/>
              <a:t>1</a:t>
            </a:r>
            <a:r>
              <a:rPr lang="en-US" altLang="zh-CN" dirty="0" smtClean="0"/>
              <a:t>,</a:t>
            </a:r>
            <a:r>
              <a:rPr lang="en-US" altLang="zh-CN" b="1" i="1" dirty="0"/>
              <a:t> </a:t>
            </a:r>
            <a:r>
              <a:rPr lang="en-US" altLang="zh-CN" b="1" i="1" dirty="0" smtClean="0"/>
              <a:t>v</a:t>
            </a:r>
            <a:r>
              <a:rPr lang="en-US" altLang="zh-CN" b="1" baseline="-25000" dirty="0" smtClean="0"/>
              <a:t>2</a:t>
            </a:r>
            <a:r>
              <a:rPr lang="en-US" altLang="zh-CN" dirty="0" smtClean="0"/>
              <a:t>,</a:t>
            </a:r>
            <a:r>
              <a:rPr lang="en-US" altLang="zh-CN" b="1" i="1" dirty="0" smtClean="0"/>
              <a:t> …, </a:t>
            </a:r>
            <a:r>
              <a:rPr lang="en-US" altLang="zh-CN" b="1" i="1" dirty="0" err="1" smtClean="0"/>
              <a:t>v</a:t>
            </a:r>
            <a:r>
              <a:rPr lang="en-US" altLang="zh-CN" b="1" baseline="-25000" dirty="0" err="1" smtClean="0"/>
              <a:t>p</a:t>
            </a:r>
            <a:r>
              <a:rPr lang="en-US" altLang="zh-CN" dirty="0" smtClean="0"/>
              <a:t>}</a:t>
            </a:r>
            <a:r>
              <a:rPr lang="zh-CN" altLang="en-US" dirty="0" smtClean="0"/>
              <a:t>，其中，</a:t>
            </a:r>
            <a:r>
              <a:rPr lang="en-US" altLang="zh-CN" dirty="0"/>
              <a:t> </a:t>
            </a:r>
            <a:r>
              <a:rPr lang="en-US" altLang="zh-CN" b="1" i="1" dirty="0" smtClean="0"/>
              <a:t>v</a:t>
            </a:r>
            <a:r>
              <a:rPr lang="en-US" altLang="zh-CN" b="1" baseline="-25000" dirty="0" smtClean="0"/>
              <a:t>1</a:t>
            </a:r>
            <a:r>
              <a:rPr lang="en-US" altLang="zh-CN" dirty="0"/>
              <a:t>,</a:t>
            </a:r>
            <a:r>
              <a:rPr lang="en-US" altLang="zh-CN" b="1" i="1" dirty="0"/>
              <a:t> v</a:t>
            </a:r>
            <a:r>
              <a:rPr lang="en-US" altLang="zh-CN" b="1" baseline="-25000" dirty="0"/>
              <a:t>2</a:t>
            </a:r>
            <a:r>
              <a:rPr lang="en-US" altLang="zh-CN" dirty="0"/>
              <a:t>,</a:t>
            </a:r>
            <a:r>
              <a:rPr lang="en-US" altLang="zh-CN" b="1" i="1" dirty="0"/>
              <a:t> …, </a:t>
            </a:r>
            <a:r>
              <a:rPr lang="en-US" altLang="zh-CN" b="1" i="1" dirty="0" err="1"/>
              <a:t>v</a:t>
            </a:r>
            <a:r>
              <a:rPr lang="en-US" altLang="zh-CN" b="1" baseline="-25000" dirty="0" err="1"/>
              <a:t>p</a:t>
            </a:r>
            <a:r>
              <a:rPr lang="en-US" altLang="zh-CN" b="1" baseline="-25000" dirty="0"/>
              <a:t> </a:t>
            </a:r>
            <a:r>
              <a:rPr lang="zh-CN" altLang="en-US" dirty="0" smtClean="0"/>
              <a:t>是适当地解向量。</a:t>
            </a:r>
            <a:endParaRPr lang="en-US" altLang="zh-CN" dirty="0" smtClean="0"/>
          </a:p>
          <a:p>
            <a:r>
              <a:rPr lang="zh-CN" altLang="en-US" dirty="0" smtClean="0"/>
              <a:t>若唯一解是零向量，则解集就是</a:t>
            </a:r>
            <a:r>
              <a:rPr lang="en-US" altLang="zh-CN" dirty="0" smtClean="0"/>
              <a:t>Span{0}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 smtClean="0"/>
              <a:t>若方程仅有一个自由变量，则解集是通过原点的一条直线。</a:t>
            </a:r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80492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参数向量形式</a:t>
            </a:r>
            <a:r>
              <a:rPr lang="en-US" altLang="zh-CN" dirty="0" smtClean="0"/>
              <a:t>Parametric Vector Form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396" y="1238076"/>
            <a:ext cx="8674100" cy="557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340768"/>
            <a:ext cx="2505075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323199" y="2986239"/>
            <a:ext cx="2016224" cy="591119"/>
            <a:chOff x="2771800" y="2909889"/>
            <a:chExt cx="2304257" cy="686110"/>
          </a:xfrm>
        </p:grpSpPr>
        <p:pic>
          <p:nvPicPr>
            <p:cNvPr id="53251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5139" y="2909889"/>
              <a:ext cx="2070918" cy="686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3252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1800" y="3140968"/>
              <a:ext cx="178308" cy="2005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58069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非齐次线性方程组的解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04216"/>
            <a:ext cx="8248650" cy="66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3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964617"/>
            <a:ext cx="6624736" cy="1394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3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40694"/>
            <a:ext cx="8195568" cy="3453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7040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非齐次线性方程组的解集</a:t>
            </a:r>
            <a:r>
              <a:rPr lang="zh-CN" altLang="en-US" dirty="0"/>
              <a:t>的几何意义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25" y="1278692"/>
            <a:ext cx="8693150" cy="562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429000"/>
            <a:ext cx="5819775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861048"/>
            <a:ext cx="5486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300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解集的几何意义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849" y="1340768"/>
            <a:ext cx="8337599" cy="5207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3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64" y="5661248"/>
            <a:ext cx="8712200" cy="96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372200" y="4365104"/>
            <a:ext cx="234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当</a:t>
            </a:r>
            <a:r>
              <a:rPr lang="zh-CN" altLang="en-US" dirty="0" smtClean="0"/>
              <a:t>有两个自由变量时</a:t>
            </a:r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923928" y="2780928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代入，易证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60869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相容</a:t>
            </a:r>
            <a:r>
              <a:rPr lang="zh-CN" altLang="en-US" dirty="0" smtClean="0"/>
              <a:t>方程组的解集表示成参数向量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24" y="1784350"/>
            <a:ext cx="8895779" cy="3356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515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线性无关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3528" y="1196752"/>
            <a:ext cx="8496944" cy="5112568"/>
          </a:xfrm>
        </p:spPr>
        <p:txBody>
          <a:bodyPr/>
          <a:lstStyle/>
          <a:p>
            <a:endParaRPr lang="zh-CN" altLang="en-US"/>
          </a:p>
        </p:txBody>
      </p:sp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16" y="1196752"/>
            <a:ext cx="8694856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55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16" y="4941168"/>
            <a:ext cx="8046784" cy="565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55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506790"/>
            <a:ext cx="6624736" cy="1386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9168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5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矩阵各列的线性无关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1" y="1340768"/>
            <a:ext cx="9150081" cy="2440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5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781624"/>
            <a:ext cx="8683762" cy="727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1339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7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一个或两个向量的集合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一个向量形成的集合的线性无关，零向量？</a:t>
            </a:r>
            <a:endParaRPr lang="zh-CN" altLang="en-US" dirty="0"/>
          </a:p>
        </p:txBody>
      </p:sp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47292"/>
            <a:ext cx="8724900" cy="140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5929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9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一个或两个向量的集合</a:t>
            </a:r>
            <a:r>
              <a:rPr lang="en-US" altLang="zh-CN" dirty="0" smtClean="0"/>
              <a:t>	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3528" y="1340768"/>
            <a:ext cx="5112568" cy="5112568"/>
          </a:xfrm>
        </p:spPr>
        <p:txBody>
          <a:bodyPr/>
          <a:lstStyle/>
          <a:p>
            <a:r>
              <a:rPr lang="zh-CN" altLang="en-US" dirty="0" smtClean="0"/>
              <a:t>两个向量的集合</a:t>
            </a:r>
            <a:r>
              <a:rPr lang="en-US" altLang="zh-CN" dirty="0"/>
              <a:t>Span{</a:t>
            </a:r>
            <a:r>
              <a:rPr lang="en-US" altLang="zh-CN" b="1" i="1" dirty="0"/>
              <a:t>v</a:t>
            </a:r>
            <a:r>
              <a:rPr lang="en-US" altLang="zh-CN" b="1" baseline="-25000" dirty="0"/>
              <a:t>1</a:t>
            </a:r>
            <a:r>
              <a:rPr lang="en-US" altLang="zh-CN" dirty="0"/>
              <a:t>,</a:t>
            </a:r>
            <a:r>
              <a:rPr lang="en-US" altLang="zh-CN" b="1" i="1" dirty="0"/>
              <a:t> </a:t>
            </a:r>
            <a:r>
              <a:rPr lang="en-US" altLang="zh-CN" b="1" i="1" dirty="0" smtClean="0"/>
              <a:t>v</a:t>
            </a:r>
            <a:r>
              <a:rPr lang="en-US" altLang="zh-CN" b="1" baseline="-25000" dirty="0" smtClean="0"/>
              <a:t>2</a:t>
            </a:r>
            <a:r>
              <a:rPr lang="en-US" altLang="zh-CN" dirty="0"/>
              <a:t>}</a:t>
            </a:r>
            <a:r>
              <a:rPr lang="zh-CN" altLang="en-US" dirty="0" smtClean="0"/>
              <a:t>线性相关，当且仅当其中一个向量是另一个的</a:t>
            </a:r>
            <a:r>
              <a:rPr lang="zh-CN" altLang="en-US" dirty="0" smtClean="0">
                <a:solidFill>
                  <a:srgbClr val="FF0000"/>
                </a:solidFill>
              </a:rPr>
              <a:t>倍数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endParaRPr lang="en-US" altLang="zh-CN" dirty="0" smtClean="0"/>
          </a:p>
          <a:p>
            <a:r>
              <a:rPr lang="zh-CN" altLang="en-US" dirty="0" smtClean="0"/>
              <a:t>反之，这个集合线性无关，当且仅当其中任何一个向量都不是另一个向量的倍数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几何意义：两个向量线性相关，当且仅当它们落在通过原点的同一条直线上</a:t>
            </a:r>
            <a:endParaRPr lang="zh-CN" altLang="en-US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304106"/>
            <a:ext cx="3473700" cy="4861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1335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两个或更多个向量的集合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97152"/>
            <a:ext cx="8712968" cy="1388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组合 4"/>
          <p:cNvGrpSpPr/>
          <p:nvPr/>
        </p:nvGrpSpPr>
        <p:grpSpPr>
          <a:xfrm>
            <a:off x="107504" y="1772816"/>
            <a:ext cx="9001497" cy="2592288"/>
            <a:chOff x="107504" y="1772816"/>
            <a:chExt cx="9001497" cy="2592288"/>
          </a:xfrm>
        </p:grpSpPr>
        <p:pic>
          <p:nvPicPr>
            <p:cNvPr id="71683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04" y="1772816"/>
              <a:ext cx="9001497" cy="2592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矩形 3"/>
            <p:cNvSpPr/>
            <p:nvPr/>
          </p:nvSpPr>
          <p:spPr>
            <a:xfrm>
              <a:off x="2699792" y="3337560"/>
              <a:ext cx="576064" cy="50405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4937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310" y="1124744"/>
            <a:ext cx="8727170" cy="2054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/>
          <p:nvPr/>
        </p:nvSpPr>
        <p:spPr>
          <a:xfrm>
            <a:off x="307006" y="1268760"/>
            <a:ext cx="1298464" cy="432047"/>
          </a:xfrm>
          <a:prstGeom prst="rect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两个或更多个向量的</a:t>
            </a:r>
            <a:r>
              <a:rPr lang="zh-CN" altLang="en-US" dirty="0" smtClean="0"/>
              <a:t>集合线性相关的条件</a:t>
            </a:r>
            <a:endParaRPr lang="zh-CN" altLang="en-US" dirty="0"/>
          </a:p>
        </p:txBody>
      </p:sp>
      <p:pic>
        <p:nvPicPr>
          <p:cNvPr id="7373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208" y="5844009"/>
            <a:ext cx="8793096" cy="1113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7864" y="2663704"/>
            <a:ext cx="5192702" cy="3180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600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3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两个或更多个向量的集合线性相关的条件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720" y="1390977"/>
            <a:ext cx="9393832" cy="1389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57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" y="3119438"/>
            <a:ext cx="8343900" cy="61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5331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第二章 矩阵代数</a:t>
            </a:r>
            <a:r>
              <a:rPr lang="en-US" altLang="zh-CN" dirty="0"/>
              <a:t>Matrix Algebra 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/>
          <a:srcRect l="11694" b="52738"/>
          <a:stretch/>
        </p:blipFill>
        <p:spPr>
          <a:xfrm>
            <a:off x="832757" y="1428445"/>
            <a:ext cx="6187515" cy="4592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974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符号说明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7" y="1227365"/>
            <a:ext cx="8560235" cy="355146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2778" y="4344000"/>
            <a:ext cx="2980985" cy="2444339"/>
          </a:xfrm>
          <a:prstGeom prst="rect">
            <a:avLst/>
          </a:prstGeom>
        </p:spPr>
      </p:pic>
      <p:cxnSp>
        <p:nvCxnSpPr>
          <p:cNvPr id="7" name="直接连接符 6"/>
          <p:cNvCxnSpPr/>
          <p:nvPr/>
        </p:nvCxnSpPr>
        <p:spPr>
          <a:xfrm>
            <a:off x="1159328" y="2492829"/>
            <a:ext cx="481694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V="1">
            <a:off x="3396343" y="1598188"/>
            <a:ext cx="898072" cy="10886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6580415" y="3396343"/>
            <a:ext cx="955221" cy="10886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693965" y="3877164"/>
            <a:ext cx="947057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3935185" y="4343999"/>
            <a:ext cx="63681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89348" y="522775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 smtClean="0"/>
              <a:t>diagonal entries 	</a:t>
            </a:r>
            <a:r>
              <a:rPr lang="zh-CN" altLang="en-US" dirty="0" smtClean="0"/>
              <a:t>对角线元素</a:t>
            </a:r>
            <a:endParaRPr lang="en-US" altLang="zh-CN" dirty="0" smtClean="0"/>
          </a:p>
          <a:p>
            <a:r>
              <a:rPr lang="en-US" altLang="zh-CN" dirty="0" smtClean="0"/>
              <a:t>Main diagonal </a:t>
            </a:r>
            <a:r>
              <a:rPr lang="zh-CN" altLang="en-US" dirty="0" smtClean="0"/>
              <a:t>主对角线</a:t>
            </a:r>
            <a:endParaRPr lang="en-US" altLang="zh-CN" dirty="0" smtClean="0"/>
          </a:p>
          <a:p>
            <a:r>
              <a:rPr lang="en-US" altLang="zh-CN" dirty="0" smtClean="0"/>
              <a:t>diagonal matrix </a:t>
            </a:r>
            <a:r>
              <a:rPr lang="zh-CN" altLang="en-US" dirty="0" smtClean="0"/>
              <a:t>对角矩阵</a:t>
            </a:r>
            <a:endParaRPr lang="en-US" altLang="zh-CN" dirty="0" smtClean="0"/>
          </a:p>
          <a:p>
            <a:r>
              <a:rPr lang="en-US" altLang="zh-CN" dirty="0" smtClean="0"/>
              <a:t>Zero matrix </a:t>
            </a:r>
            <a:r>
              <a:rPr lang="zh-CN" altLang="en-US" dirty="0" smtClean="0"/>
              <a:t>零矩阵</a:t>
            </a:r>
            <a:endParaRPr lang="en-US" altLang="zh-CN" dirty="0" smtClean="0"/>
          </a:p>
        </p:txBody>
      </p:sp>
      <p:graphicFrame>
        <p:nvGraphicFramePr>
          <p:cNvPr id="1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8181988"/>
              </p:ext>
            </p:extLst>
          </p:nvPr>
        </p:nvGraphicFramePr>
        <p:xfrm>
          <a:off x="2345528" y="4832394"/>
          <a:ext cx="1769269" cy="17569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4" name="Equation" r:id="rId5" imgW="1269449" imgH="939392" progId="Equation.DSMT4">
                  <p:embed/>
                </p:oleObj>
              </mc:Choice>
              <mc:Fallback>
                <p:oleObj name="Equation" r:id="rId5" imgW="1269449" imgH="93939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5528" y="4832394"/>
                        <a:ext cx="1769269" cy="17569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0959323"/>
              </p:ext>
            </p:extLst>
          </p:nvPr>
        </p:nvGraphicFramePr>
        <p:xfrm>
          <a:off x="4198568" y="4720599"/>
          <a:ext cx="2077641" cy="190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5" name="Equation" r:id="rId7" imgW="1358900" imgH="927100" progId="Equation.DSMT4">
                  <p:embed/>
                </p:oleObj>
              </mc:Choice>
              <mc:Fallback>
                <p:oleObj name="Equation" r:id="rId7" imgW="1358900" imgH="927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8568" y="4720599"/>
                        <a:ext cx="2077641" cy="1900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46143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矩阵和</a:t>
            </a:r>
            <a:r>
              <a:rPr lang="en-US" altLang="zh-CN" dirty="0"/>
              <a:t>sums</a:t>
            </a:r>
            <a:r>
              <a:rPr lang="zh-CN" altLang="en-US" dirty="0" smtClean="0"/>
              <a:t>、标量乘法</a:t>
            </a:r>
            <a:r>
              <a:rPr lang="en-US" altLang="zh-CN" dirty="0" smtClean="0"/>
              <a:t> scalar multiples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59680"/>
            <a:ext cx="7479505" cy="5585696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>
            <a:off x="3028950" y="2351314"/>
            <a:ext cx="40821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V="1">
            <a:off x="1885951" y="5257800"/>
            <a:ext cx="432707" cy="10886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0010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矩阵和</a:t>
            </a:r>
            <a:r>
              <a:rPr lang="en-US" altLang="zh-CN" dirty="0"/>
              <a:t>sums</a:t>
            </a:r>
            <a:r>
              <a:rPr lang="zh-CN" altLang="en-US" dirty="0"/>
              <a:t>、标量乘法</a:t>
            </a:r>
            <a:r>
              <a:rPr lang="en-US" altLang="zh-CN" dirty="0"/>
              <a:t> scalar multiples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通常的代数法则对矩阵的和与标量乘法仍适用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48" y="1810263"/>
            <a:ext cx="7940807" cy="500895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61907" y="5921829"/>
            <a:ext cx="25390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证明：相同维数，对应各列相等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29807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矩阵乘法</a:t>
            </a:r>
            <a:r>
              <a:rPr lang="en-US" altLang="zh-CN" dirty="0"/>
              <a:t>Matrix Multiplication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852" y="1340768"/>
            <a:ext cx="7736681" cy="12763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237" y="2526168"/>
            <a:ext cx="7715250" cy="19145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1881" y="4744351"/>
            <a:ext cx="2600325" cy="123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953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矩阵乘法</a:t>
            </a:r>
            <a:r>
              <a:rPr lang="en-US" altLang="zh-CN" dirty="0"/>
              <a:t>Matrix Multiplication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340768"/>
            <a:ext cx="7779544" cy="2266950"/>
          </a:xfrm>
          <a:prstGeom prst="rect">
            <a:avLst/>
          </a:prstGeom>
        </p:spPr>
      </p:pic>
      <p:graphicFrame>
        <p:nvGraphicFramePr>
          <p:cNvPr id="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6982820"/>
              </p:ext>
            </p:extLst>
          </p:nvPr>
        </p:nvGraphicFramePr>
        <p:xfrm>
          <a:off x="413148" y="4539349"/>
          <a:ext cx="6159103" cy="197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1" name="Equation" r:id="rId4" imgW="4940300" imgH="1181100" progId="Equation.DSMT4">
                  <p:embed/>
                </p:oleObj>
              </mc:Choice>
              <mc:Fallback>
                <p:oleObj name="Equation" r:id="rId4" imgW="4940300" imgH="1181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148" y="4539349"/>
                        <a:ext cx="6159103" cy="1974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3731078"/>
              </p:ext>
            </p:extLst>
          </p:nvPr>
        </p:nvGraphicFramePr>
        <p:xfrm>
          <a:off x="628651" y="3668489"/>
          <a:ext cx="3946922" cy="950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2" name="Equation" r:id="rId6" imgW="2667000" imgH="482600" progId="Equation.DSMT4">
                  <p:embed/>
                </p:oleObj>
              </mc:Choice>
              <mc:Fallback>
                <p:oleObj name="Equation" r:id="rId6" imgW="2667000" imgH="482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651" y="3668489"/>
                        <a:ext cx="3946922" cy="950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56388"/>
              </p:ext>
            </p:extLst>
          </p:nvPr>
        </p:nvGraphicFramePr>
        <p:xfrm>
          <a:off x="4686300" y="3668489"/>
          <a:ext cx="1522810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3" name="Equation" r:id="rId8" imgW="1028700" imgH="457200" progId="Equation.DSMT4">
                  <p:embed/>
                </p:oleObj>
              </mc:Choice>
              <mc:Fallback>
                <p:oleObj name="Equation" r:id="rId8" imgW="102870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6300" y="3668489"/>
                        <a:ext cx="1522810" cy="900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481013" y="5377549"/>
            <a:ext cx="1543050" cy="304800"/>
          </a:xfrm>
          <a:prstGeom prst="rect">
            <a:avLst/>
          </a:prstGeom>
          <a:noFill/>
          <a:ln w="19050">
            <a:solidFill>
              <a:srgbClr val="0000FF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 rot="5400000">
            <a:off x="2343150" y="5396599"/>
            <a:ext cx="1714500" cy="228600"/>
          </a:xfrm>
          <a:prstGeom prst="rect">
            <a:avLst/>
          </a:prstGeom>
          <a:noFill/>
          <a:ln w="19050">
            <a:solidFill>
              <a:srgbClr val="0000FF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 rot="5400000">
            <a:off x="5238750" y="5453749"/>
            <a:ext cx="381000" cy="228600"/>
          </a:xfrm>
          <a:prstGeom prst="rect">
            <a:avLst/>
          </a:prstGeom>
          <a:noFill/>
          <a:ln w="19050">
            <a:solidFill>
              <a:srgbClr val="0000FF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24063" y="3025085"/>
            <a:ext cx="441552" cy="528661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1934936" y="2928258"/>
            <a:ext cx="4212772" cy="679461"/>
          </a:xfrm>
          <a:prstGeom prst="rect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2425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矩阵</a:t>
            </a:r>
            <a:r>
              <a:rPr lang="zh-CN" altLang="en-US" dirty="0" smtClean="0"/>
              <a:t>乘法的性质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340769"/>
            <a:ext cx="7765256" cy="1228725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3361313"/>
              </p:ext>
            </p:extLst>
          </p:nvPr>
        </p:nvGraphicFramePr>
        <p:xfrm>
          <a:off x="7792300" y="581945"/>
          <a:ext cx="1351700" cy="122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1" name="Equation" r:id="rId4" imgW="1371600" imgH="927100" progId="Equation.DSMT4">
                  <p:embed/>
                </p:oleObj>
              </mc:Choice>
              <mc:Fallback>
                <p:oleObj name="Equation" r:id="rId4" imgW="1371600" imgH="927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2300" y="581945"/>
                        <a:ext cx="1351700" cy="1225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102" y="2642691"/>
            <a:ext cx="7964314" cy="4171950"/>
          </a:xfrm>
          <a:prstGeom prst="rect">
            <a:avLst/>
          </a:prstGeom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978819" y="2738673"/>
            <a:ext cx="693600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FF0066"/>
                </a:solidFill>
              </a:rPr>
              <a:t>Warning: </a:t>
            </a:r>
            <a:r>
              <a:rPr lang="en-US" altLang="zh-CN" sz="2400" dirty="0">
                <a:solidFill>
                  <a:srgbClr val="FF0066"/>
                </a:solidFill>
                <a:latin typeface="Times New Roman" panose="02020603050405020304" pitchFamily="18" charset="0"/>
              </a:rPr>
              <a:t>AB=AC </a:t>
            </a:r>
            <a:r>
              <a:rPr lang="en-US" altLang="zh-CN" sz="2400" dirty="0">
                <a:solidFill>
                  <a:srgbClr val="FF0066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altLang="zh-CN" sz="2400" dirty="0">
                <a:solidFill>
                  <a:srgbClr val="FF0066"/>
                </a:solidFill>
                <a:latin typeface="Times New Roman" panose="02020603050405020304" pitchFamily="18" charset="0"/>
              </a:rPr>
              <a:t> B=C ?</a:t>
            </a:r>
            <a:r>
              <a:rPr lang="en-US" altLang="zh-CN" sz="2400" dirty="0">
                <a:solidFill>
                  <a:srgbClr val="FF0066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  AB=0 </a:t>
            </a:r>
            <a:r>
              <a:rPr lang="en-US" altLang="zh-CN" sz="2400" dirty="0">
                <a:solidFill>
                  <a:srgbClr val="FF0066"/>
                </a:solidFill>
                <a:latin typeface="Times New Roman" panose="02020603050405020304" pitchFamily="18" charset="0"/>
              </a:rPr>
              <a:t> A=0 or B=0</a:t>
            </a:r>
            <a:r>
              <a:rPr lang="en-US" altLang="zh-CN" sz="2400" dirty="0">
                <a:solidFill>
                  <a:srgbClr val="FF0066"/>
                </a:solidFill>
              </a:rPr>
              <a:t> ?</a:t>
            </a:r>
            <a:r>
              <a:rPr lang="en-US" altLang="zh-CN" sz="2400" dirty="0">
                <a:solidFill>
                  <a:srgbClr val="FF0066"/>
                </a:solidFill>
                <a:sym typeface="Wingdings" panose="05000000000000000000" pitchFamily="2" charset="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19525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矩阵乘法的性质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57200" y="4229436"/>
            <a:ext cx="923105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latin typeface="Times New Roman" panose="02020603050405020304" pitchFamily="18" charset="0"/>
              </a:rPr>
              <a:t>If </a:t>
            </a:r>
            <a:r>
              <a:rPr lang="en-US" altLang="zh-CN" sz="2400" i="1" dirty="0">
                <a:latin typeface="Times New Roman" panose="02020603050405020304" pitchFamily="18" charset="0"/>
              </a:rPr>
              <a:t>AB</a:t>
            </a:r>
            <a:r>
              <a:rPr lang="en-US" altLang="zh-CN" sz="2400" dirty="0">
                <a:latin typeface="Times New Roman" panose="02020603050405020304" pitchFamily="18" charset="0"/>
              </a:rPr>
              <a:t> = </a:t>
            </a:r>
            <a:r>
              <a:rPr lang="en-US" altLang="zh-CN" sz="2400" i="1" dirty="0">
                <a:latin typeface="Times New Roman" panose="02020603050405020304" pitchFamily="18" charset="0"/>
              </a:rPr>
              <a:t>BA</a:t>
            </a:r>
            <a:r>
              <a:rPr lang="en-US" altLang="zh-CN" sz="2400" dirty="0">
                <a:latin typeface="Times New Roman" panose="02020603050405020304" pitchFamily="18" charset="0"/>
              </a:rPr>
              <a:t>, then we say that </a:t>
            </a:r>
            <a:r>
              <a:rPr lang="en-US" altLang="zh-CN" sz="2400" i="1" dirty="0">
                <a:latin typeface="Times New Roman" panose="02020603050405020304" pitchFamily="18" charset="0"/>
              </a:rPr>
              <a:t>A</a:t>
            </a:r>
            <a:r>
              <a:rPr lang="en-US" altLang="zh-CN" sz="2400" dirty="0">
                <a:latin typeface="Times New Roman" panose="02020603050405020304" pitchFamily="18" charset="0"/>
              </a:rPr>
              <a:t> and </a:t>
            </a:r>
            <a:r>
              <a:rPr lang="en-US" altLang="zh-CN" sz="2400" i="1" dirty="0">
                <a:latin typeface="Times New Roman" panose="02020603050405020304" pitchFamily="18" charset="0"/>
              </a:rPr>
              <a:t>B</a:t>
            </a:r>
            <a:r>
              <a:rPr lang="en-US" altLang="zh-CN" sz="2400" dirty="0">
                <a:latin typeface="Times New Roman" panose="02020603050405020304" pitchFamily="18" charset="0"/>
              </a:rPr>
              <a:t> </a:t>
            </a:r>
            <a:r>
              <a:rPr lang="en-US" altLang="zh-CN" sz="2400" b="1" dirty="0">
                <a:solidFill>
                  <a:srgbClr val="FF0066"/>
                </a:solidFill>
                <a:latin typeface="Times New Roman" panose="02020603050405020304" pitchFamily="18" charset="0"/>
              </a:rPr>
              <a:t>commute</a:t>
            </a:r>
            <a:r>
              <a:rPr lang="en-US" altLang="zh-CN" sz="2400" dirty="0">
                <a:latin typeface="Times New Roman" panose="02020603050405020304" pitchFamily="18" charset="0"/>
              </a:rPr>
              <a:t> with one another. </a:t>
            </a:r>
            <a:r>
              <a:rPr lang="zh-CN" altLang="en-US" sz="2400" dirty="0" smtClean="0">
                <a:latin typeface="Times New Roman" panose="02020603050405020304" pitchFamily="18" charset="0"/>
              </a:rPr>
              <a:t>可交换</a:t>
            </a:r>
            <a:endParaRPr lang="en-US" altLang="zh-CN" sz="2400" dirty="0">
              <a:latin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331752"/>
            <a:ext cx="6501815" cy="280164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722" y="4691100"/>
            <a:ext cx="6884552" cy="207086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808265" y="1883229"/>
            <a:ext cx="2547257" cy="424542"/>
          </a:xfrm>
          <a:prstGeom prst="rect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98072" y="2407568"/>
            <a:ext cx="2579914" cy="325006"/>
          </a:xfrm>
          <a:prstGeom prst="rect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5575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矩阵的乘幂 </a:t>
            </a:r>
            <a:r>
              <a:rPr lang="en-US" altLang="zh-CN" dirty="0" smtClean="0"/>
              <a:t>Powers of a Matrix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046" y="1340769"/>
            <a:ext cx="7736681" cy="26574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046" y="4097115"/>
            <a:ext cx="6936581" cy="1647825"/>
          </a:xfrm>
          <a:prstGeom prst="rect">
            <a:avLst/>
          </a:prstGeom>
        </p:spPr>
      </p:pic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3776393"/>
              </p:ext>
            </p:extLst>
          </p:nvPr>
        </p:nvGraphicFramePr>
        <p:xfrm>
          <a:off x="524046" y="5843811"/>
          <a:ext cx="1841897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4" name="Equation" r:id="rId5" imgW="1244600" imgH="457200" progId="Equation.DSMT4">
                  <p:embed/>
                </p:oleObj>
              </mc:Choice>
              <mc:Fallback>
                <p:oleObj name="Equation" r:id="rId5" imgW="124460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4046" y="5843811"/>
                        <a:ext cx="1841897" cy="900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8301823"/>
              </p:ext>
            </p:extLst>
          </p:nvPr>
        </p:nvGraphicFramePr>
        <p:xfrm>
          <a:off x="2194493" y="5843810"/>
          <a:ext cx="3415903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5" name="Equation" r:id="rId7" imgW="2540000" imgH="457200" progId="Equation.DSMT4">
                  <p:embed/>
                </p:oleObj>
              </mc:Choice>
              <mc:Fallback>
                <p:oleObj name="Equation" r:id="rId7" imgW="254000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4493" y="5843810"/>
                        <a:ext cx="3415903" cy="81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6104250" y="5981606"/>
            <a:ext cx="217559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i="1" dirty="0">
                <a:solidFill>
                  <a:srgbClr val="FF0066"/>
                </a:solidFill>
                <a:latin typeface="Times New Roman" panose="02020603050405020304" pitchFamily="18" charset="0"/>
              </a:rPr>
              <a:t>I </a:t>
            </a:r>
            <a:r>
              <a:rPr lang="en-US" altLang="zh-CN" sz="2800" i="1" baseline="30000" dirty="0">
                <a:solidFill>
                  <a:srgbClr val="FF0066"/>
                </a:solidFill>
                <a:latin typeface="Times New Roman" panose="02020603050405020304" pitchFamily="18" charset="0"/>
              </a:rPr>
              <a:t>n </a:t>
            </a:r>
            <a:r>
              <a:rPr lang="en-US" altLang="zh-CN" sz="2800" dirty="0">
                <a:solidFill>
                  <a:srgbClr val="FF0066"/>
                </a:solidFill>
                <a:latin typeface="Times New Roman" panose="02020603050405020304" pitchFamily="18" charset="0"/>
              </a:rPr>
              <a:t>= </a:t>
            </a:r>
            <a:r>
              <a:rPr lang="en-US" altLang="zh-CN" sz="2800" i="1" dirty="0">
                <a:solidFill>
                  <a:srgbClr val="FF0066"/>
                </a:solidFill>
                <a:latin typeface="Times New Roman" panose="02020603050405020304" pitchFamily="18" charset="0"/>
              </a:rPr>
              <a:t>I</a:t>
            </a:r>
            <a:r>
              <a:rPr lang="en-US" altLang="zh-CN" sz="2800" dirty="0">
                <a:solidFill>
                  <a:srgbClr val="FF0066"/>
                </a:solidFill>
                <a:latin typeface="Times New Roman" panose="02020603050405020304" pitchFamily="18" charset="0"/>
              </a:rPr>
              <a:t>,  </a:t>
            </a:r>
            <a:r>
              <a:rPr lang="en-US" altLang="zh-CN" sz="2800" b="1" i="1" dirty="0">
                <a:solidFill>
                  <a:srgbClr val="FF0066"/>
                </a:solidFill>
                <a:latin typeface="Times New Roman" panose="02020603050405020304" pitchFamily="18" charset="0"/>
              </a:rPr>
              <a:t>0 </a:t>
            </a:r>
            <a:r>
              <a:rPr lang="en-US" altLang="zh-CN" sz="2800" i="1" baseline="30000" dirty="0">
                <a:solidFill>
                  <a:srgbClr val="FF0066"/>
                </a:solidFill>
                <a:latin typeface="Times New Roman" panose="02020603050405020304" pitchFamily="18" charset="0"/>
              </a:rPr>
              <a:t>n </a:t>
            </a:r>
            <a:r>
              <a:rPr lang="en-US" altLang="zh-CN" sz="2800" dirty="0">
                <a:solidFill>
                  <a:srgbClr val="FF0066"/>
                </a:solidFill>
                <a:latin typeface="Times New Roman" panose="02020603050405020304" pitchFamily="18" charset="0"/>
              </a:rPr>
              <a:t>= </a:t>
            </a:r>
            <a:r>
              <a:rPr lang="en-US" altLang="zh-CN" sz="2800" b="1" i="1" dirty="0">
                <a:solidFill>
                  <a:srgbClr val="FF0066"/>
                </a:solidFill>
                <a:latin typeface="Times New Roman" panose="02020603050405020304" pitchFamily="18" charset="0"/>
              </a:rPr>
              <a:t>0</a:t>
            </a:r>
            <a:endParaRPr lang="en-US" altLang="zh-CN" sz="2800" b="1" i="1" dirty="0">
              <a:solidFill>
                <a:srgbClr val="FF0066"/>
              </a:solidFill>
              <a:latin typeface="Times New Roman" panose="02020603050405020304" pitchFamily="18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017239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矩阵的转置 </a:t>
            </a:r>
            <a:r>
              <a:rPr lang="en-US" altLang="zh-CN" dirty="0" smtClean="0"/>
              <a:t>Transpose of a Matrix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40769"/>
            <a:ext cx="7715250" cy="1685925"/>
          </a:xfrm>
          <a:prstGeom prst="rect">
            <a:avLst/>
          </a:prstGeom>
        </p:spPr>
      </p:pic>
      <p:graphicFrame>
        <p:nvGraphicFramePr>
          <p:cNvPr id="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855904"/>
              </p:ext>
            </p:extLst>
          </p:nvPr>
        </p:nvGraphicFramePr>
        <p:xfrm>
          <a:off x="669472" y="3265716"/>
          <a:ext cx="1841897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8" name="Equation" r:id="rId4" imgW="1244600" imgH="457200" progId="Equation.DSMT4">
                  <p:embed/>
                </p:oleObj>
              </mc:Choice>
              <mc:Fallback>
                <p:oleObj name="Equation" r:id="rId4" imgW="124460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9472" y="3265716"/>
                        <a:ext cx="1841897" cy="900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5687056"/>
              </p:ext>
            </p:extLst>
          </p:nvPr>
        </p:nvGraphicFramePr>
        <p:xfrm>
          <a:off x="2504225" y="3265716"/>
          <a:ext cx="1879997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9" name="Equation" r:id="rId6" imgW="1270000" imgH="457200" progId="Equation.DSMT4">
                  <p:embed/>
                </p:oleObj>
              </mc:Choice>
              <mc:Fallback>
                <p:oleObj name="Equation" r:id="rId6" imgW="127000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4225" y="3265716"/>
                        <a:ext cx="1879997" cy="900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61180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矩阵的转置 </a:t>
            </a:r>
            <a:r>
              <a:rPr lang="en-US" altLang="zh-CN" dirty="0"/>
              <a:t>Transpose of a Matrix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339" y="1340768"/>
            <a:ext cx="7722394" cy="36385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08" y="5262712"/>
            <a:ext cx="7765256" cy="119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276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可逆矩阵</a:t>
            </a:r>
            <a:r>
              <a:rPr lang="en-US" altLang="zh-CN" b="1" dirty="0">
                <a:solidFill>
                  <a:srgbClr val="FF0066"/>
                </a:solidFill>
              </a:rPr>
              <a:t>invertible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倒数</a:t>
            </a:r>
            <a:r>
              <a:rPr lang="en-US" altLang="zh-CN" dirty="0" smtClean="0"/>
              <a:t>5,1/5</a:t>
            </a:r>
          </a:p>
          <a:p>
            <a:endParaRPr lang="zh-CN" alt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246" y="1966914"/>
            <a:ext cx="8688509" cy="3314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220" y="5305096"/>
            <a:ext cx="2525193" cy="528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5054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逆阵的唯一性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i="1" dirty="0">
                <a:solidFill>
                  <a:srgbClr val="FF0066"/>
                </a:solidFill>
              </a:rPr>
              <a:t>C</a:t>
            </a:r>
            <a:r>
              <a:rPr lang="en-US" altLang="zh-CN" dirty="0">
                <a:solidFill>
                  <a:srgbClr val="FF0066"/>
                </a:solidFill>
              </a:rPr>
              <a:t> = </a:t>
            </a:r>
            <a:r>
              <a:rPr lang="en-US" altLang="zh-CN" i="1" dirty="0">
                <a:solidFill>
                  <a:srgbClr val="FF0066"/>
                </a:solidFill>
              </a:rPr>
              <a:t>A</a:t>
            </a:r>
            <a:r>
              <a:rPr lang="en-US" altLang="zh-CN" baseline="30000" dirty="0">
                <a:solidFill>
                  <a:srgbClr val="FF0066"/>
                </a:solidFill>
              </a:rPr>
              <a:t>-1</a:t>
            </a:r>
            <a:r>
              <a:rPr lang="en-US" altLang="zh-CN" dirty="0">
                <a:solidFill>
                  <a:srgbClr val="FF0066"/>
                </a:solidFill>
              </a:rPr>
              <a:t>, C is uniquely determined by </a:t>
            </a:r>
            <a:r>
              <a:rPr lang="en-US" altLang="zh-CN" dirty="0" smtClean="0">
                <a:solidFill>
                  <a:srgbClr val="FF0066"/>
                </a:solidFill>
              </a:rPr>
              <a:t>A</a:t>
            </a:r>
            <a:r>
              <a:rPr lang="zh-CN" altLang="en-US" dirty="0" smtClean="0">
                <a:solidFill>
                  <a:srgbClr val="FF0066"/>
                </a:solidFill>
              </a:rPr>
              <a:t>？</a:t>
            </a:r>
            <a:endParaRPr lang="zh-CN" altLang="en-US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32" y="2312601"/>
            <a:ext cx="8763156" cy="3189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2395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奇异矩阵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92" y="1365525"/>
            <a:ext cx="8699817" cy="1992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7980" y="698775"/>
            <a:ext cx="2019524" cy="483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6294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矩阵可逆的检验方法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60" y="1267975"/>
            <a:ext cx="8999702" cy="97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91" y="2238703"/>
            <a:ext cx="8423722" cy="359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91" y="5796128"/>
            <a:ext cx="7708106" cy="103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8239" y="5973982"/>
            <a:ext cx="1193006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8698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矩阵的逆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01" y="1218543"/>
            <a:ext cx="8687318" cy="2123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组合 7"/>
          <p:cNvGrpSpPr/>
          <p:nvPr/>
        </p:nvGrpSpPr>
        <p:grpSpPr>
          <a:xfrm>
            <a:off x="159454" y="3436885"/>
            <a:ext cx="8916794" cy="2207173"/>
            <a:chOff x="212605" y="3436884"/>
            <a:chExt cx="11889058" cy="2207173"/>
          </a:xfrm>
        </p:grpSpPr>
        <p:pic>
          <p:nvPicPr>
            <p:cNvPr id="24579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605" y="3436884"/>
              <a:ext cx="11889058" cy="2207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5" name="直接连接符 4"/>
            <p:cNvCxnSpPr/>
            <p:nvPr/>
          </p:nvCxnSpPr>
          <p:spPr>
            <a:xfrm flipV="1">
              <a:off x="6984124" y="4256690"/>
              <a:ext cx="2538248" cy="31531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1686907" y="4713896"/>
              <a:ext cx="961697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01" y="4807697"/>
            <a:ext cx="8528282" cy="185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8817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可逆矩阵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307674" y="1283575"/>
            <a:ext cx="8885921" cy="4660025"/>
            <a:chOff x="410232" y="1283574"/>
            <a:chExt cx="11847894" cy="4660025"/>
          </a:xfrm>
        </p:grpSpPr>
        <p:pic>
          <p:nvPicPr>
            <p:cNvPr id="266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0232" y="1283574"/>
              <a:ext cx="11847894" cy="4660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矩形 3"/>
            <p:cNvSpPr/>
            <p:nvPr/>
          </p:nvSpPr>
          <p:spPr>
            <a:xfrm>
              <a:off x="5388429" y="5181600"/>
              <a:ext cx="6193971" cy="76199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5906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可逆矩阵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52" y="1483601"/>
            <a:ext cx="7938424" cy="1385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596" y="3200400"/>
            <a:ext cx="7857380" cy="1713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707" y="5151220"/>
            <a:ext cx="7758113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8252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初等矩阵</a:t>
            </a:r>
            <a:r>
              <a:rPr lang="en-US" altLang="zh-CN" dirty="0">
                <a:solidFill>
                  <a:srgbClr val="FF0066"/>
                </a:solidFill>
              </a:rPr>
              <a:t>elementary matrix 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662" y="1279143"/>
            <a:ext cx="8783979" cy="1375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080" y="2812764"/>
            <a:ext cx="7708106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079" y="3545051"/>
            <a:ext cx="6490096" cy="3109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234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初等矩阵的逆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行初等变换可逆，所以初等矩阵可逆</a:t>
            </a:r>
            <a:endParaRPr lang="zh-CN" altLang="en-US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196" y="2018314"/>
            <a:ext cx="8529938" cy="1386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34"/>
          <a:stretch/>
        </p:blipFill>
        <p:spPr bwMode="auto">
          <a:xfrm>
            <a:off x="732355" y="3711136"/>
            <a:ext cx="1540692" cy="572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/>
          <p:nvPr/>
        </p:nvSpPr>
        <p:spPr>
          <a:xfrm>
            <a:off x="2681873" y="3711136"/>
            <a:ext cx="93881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i="1" dirty="0" smtClean="0"/>
              <a:t>EF</a:t>
            </a:r>
            <a:r>
              <a:rPr lang="zh-CN" altLang="en-US" sz="2800" dirty="0" smtClean="0"/>
              <a:t> </a:t>
            </a:r>
            <a:r>
              <a:rPr lang="en-US" altLang="zh-CN" sz="2800" dirty="0" smtClean="0"/>
              <a:t>=</a:t>
            </a:r>
            <a:r>
              <a:rPr lang="zh-CN" altLang="en-US" sz="2800" i="1" dirty="0" smtClean="0"/>
              <a:t>I</a:t>
            </a:r>
            <a:endParaRPr lang="zh-CN" alt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697741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矩阵可逆的判定定理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071" y="1495426"/>
            <a:ext cx="8540699" cy="2146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5064" y="5483836"/>
            <a:ext cx="4100513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5065" y="3952055"/>
            <a:ext cx="5965031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5064" y="4761835"/>
            <a:ext cx="2145728" cy="474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457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矩阵的逆阵求解算法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808" y="1297371"/>
            <a:ext cx="7679531" cy="186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7532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灯片编号占位符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fld id="{2E2EF869-FE4A-4B5E-B8A7-D4683622E193}" type="slidenum">
              <a:rPr lang="en-US" altLang="zh-CN" sz="1400" smtClean="0"/>
              <a:pPr/>
              <a:t>71</a:t>
            </a:fld>
            <a:endParaRPr lang="en-US" altLang="zh-CN" sz="1400" smtClean="0"/>
          </a:p>
        </p:txBody>
      </p:sp>
      <p:graphicFrame>
        <p:nvGraphicFramePr>
          <p:cNvPr id="27651" name="Object 2"/>
          <p:cNvGraphicFramePr>
            <a:graphicFrameLocks noChangeAspect="1"/>
          </p:cNvGraphicFramePr>
          <p:nvPr/>
        </p:nvGraphicFramePr>
        <p:xfrm>
          <a:off x="762000" y="533400"/>
          <a:ext cx="2351088" cy="119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26" name="Equation" r:id="rId3" imgW="901700" imgH="457200" progId="Equation.DSMT4">
                  <p:embed/>
                </p:oleObj>
              </mc:Choice>
              <mc:Fallback>
                <p:oleObj name="Equation" r:id="rId3" imgW="90170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533400"/>
                        <a:ext cx="2351088" cy="1193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2" name="Object 3"/>
          <p:cNvGraphicFramePr>
            <a:graphicFrameLocks noChangeAspect="1"/>
          </p:cNvGraphicFramePr>
          <p:nvPr/>
        </p:nvGraphicFramePr>
        <p:xfrm>
          <a:off x="3962401" y="838202"/>
          <a:ext cx="1223963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27" name="Equation" r:id="rId5" imgW="469696" imgH="203112" progId="Equation.DSMT4">
                  <p:embed/>
                </p:oleObj>
              </mc:Choice>
              <mc:Fallback>
                <p:oleObj name="Equation" r:id="rId5" imgW="469696" imgH="20311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1" y="838202"/>
                        <a:ext cx="1223963" cy="53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4" name="Object 4"/>
          <p:cNvGraphicFramePr>
            <a:graphicFrameLocks noChangeAspect="1"/>
          </p:cNvGraphicFramePr>
          <p:nvPr/>
        </p:nvGraphicFramePr>
        <p:xfrm>
          <a:off x="533400" y="1981200"/>
          <a:ext cx="4038600" cy="119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28" name="Equation" r:id="rId7" imgW="1549400" imgH="457200" progId="Equation.DSMT4">
                  <p:embed/>
                </p:oleObj>
              </mc:Choice>
              <mc:Fallback>
                <p:oleObj name="Equation" r:id="rId7" imgW="154940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981200"/>
                        <a:ext cx="4038600" cy="1193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5" name="Object 5"/>
          <p:cNvGraphicFramePr>
            <a:graphicFrameLocks noChangeAspect="1"/>
          </p:cNvGraphicFramePr>
          <p:nvPr/>
        </p:nvGraphicFramePr>
        <p:xfrm>
          <a:off x="1752600" y="3581402"/>
          <a:ext cx="2971800" cy="1230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29" name="Equation" r:id="rId9" imgW="1104900" imgH="457200" progId="Equation.DSMT4">
                  <p:embed/>
                </p:oleObj>
              </mc:Choice>
              <mc:Fallback>
                <p:oleObj name="Equation" r:id="rId9" imgW="110490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3581402"/>
                        <a:ext cx="2971800" cy="1230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6" name="Object 6"/>
          <p:cNvGraphicFramePr>
            <a:graphicFrameLocks noChangeAspect="1"/>
          </p:cNvGraphicFramePr>
          <p:nvPr/>
        </p:nvGraphicFramePr>
        <p:xfrm>
          <a:off x="4652964" y="3570288"/>
          <a:ext cx="3348037" cy="1230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30" name="Equation" r:id="rId11" imgW="1244600" imgH="457200" progId="Equation.DSMT4">
                  <p:embed/>
                </p:oleObj>
              </mc:Choice>
              <mc:Fallback>
                <p:oleObj name="Equation" r:id="rId11" imgW="124460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2964" y="3570288"/>
                        <a:ext cx="3348037" cy="1230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7" name="Object 7"/>
          <p:cNvGraphicFramePr>
            <a:graphicFrameLocks noChangeAspect="1"/>
          </p:cNvGraphicFramePr>
          <p:nvPr/>
        </p:nvGraphicFramePr>
        <p:xfrm>
          <a:off x="1808164" y="5018090"/>
          <a:ext cx="3068637" cy="1163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31" name="Equation" r:id="rId13" imgW="1206500" imgH="457200" progId="Equation.DSMT4">
                  <p:embed/>
                </p:oleObj>
              </mc:Choice>
              <mc:Fallback>
                <p:oleObj name="Equation" r:id="rId13" imgW="120650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8164" y="5018090"/>
                        <a:ext cx="3068637" cy="1163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8" name="Object 8"/>
          <p:cNvGraphicFramePr>
            <a:graphicFrameLocks noChangeAspect="1"/>
          </p:cNvGraphicFramePr>
          <p:nvPr/>
        </p:nvGraphicFramePr>
        <p:xfrm>
          <a:off x="4876801" y="5257800"/>
          <a:ext cx="1614488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32" name="Equation" r:id="rId15" imgW="634725" imgH="279279" progId="Equation.DSMT4">
                  <p:embed/>
                </p:oleObj>
              </mc:Choice>
              <mc:Fallback>
                <p:oleObj name="Equation" r:id="rId15" imgW="634725" imgH="27927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1" y="5257800"/>
                        <a:ext cx="1614488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9" name="Object 9"/>
          <p:cNvGraphicFramePr>
            <a:graphicFrameLocks noChangeAspect="1"/>
          </p:cNvGraphicFramePr>
          <p:nvPr/>
        </p:nvGraphicFramePr>
        <p:xfrm>
          <a:off x="4724400" y="1981202"/>
          <a:ext cx="3276600" cy="1216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33" name="Equation" r:id="rId17" imgW="1231900" imgH="457200" progId="Equation.DSMT4">
                  <p:embed/>
                </p:oleObj>
              </mc:Choice>
              <mc:Fallback>
                <p:oleObj name="Equation" r:id="rId17" imgW="123190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1981202"/>
                        <a:ext cx="3276600" cy="1216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67245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1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51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51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134196"/>
            <a:ext cx="8229600" cy="1066800"/>
          </a:xfrm>
        </p:spPr>
        <p:txBody>
          <a:bodyPr/>
          <a:lstStyle/>
          <a:p>
            <a:r>
              <a:rPr lang="zh-CN" altLang="en-US" dirty="0" smtClean="0"/>
              <a:t>可逆矩阵定理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90" y="963665"/>
            <a:ext cx="6436519" cy="588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94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348" y="1323976"/>
            <a:ext cx="1464469" cy="164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94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879" y="3639373"/>
            <a:ext cx="1785938" cy="300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564116" y="4288223"/>
            <a:ext cx="1489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且</a:t>
            </a:r>
            <a:r>
              <a:rPr lang="zh-CN" altLang="en-US" dirty="0" smtClean="0"/>
              <a:t>是唯一解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3671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一个事实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2776"/>
            <a:ext cx="8392842" cy="1239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0814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可逆线性变换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93" y="1793493"/>
            <a:ext cx="9187232" cy="3440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5648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可逆线性变换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346" y="1330544"/>
            <a:ext cx="8811527" cy="2642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346" y="4083268"/>
            <a:ext cx="8849006" cy="1986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6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2640" y="3525235"/>
            <a:ext cx="2628900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381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分块矩阵</a:t>
            </a:r>
            <a:r>
              <a:rPr lang="en-US" altLang="zh-CN" dirty="0"/>
              <a:t>Partitioned (or block) matrix 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矩阵的其他分块</a:t>
            </a:r>
            <a:endParaRPr lang="en-US" altLang="zh-CN" dirty="0" smtClean="0"/>
          </a:p>
          <a:p>
            <a:r>
              <a:rPr lang="zh-CN" altLang="en-US" dirty="0" smtClean="0"/>
              <a:t>简化讨论，显露矩阵计算的本质结构，复习已学章节</a:t>
            </a:r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3886200" y="4191001"/>
          <a:ext cx="2286000" cy="1260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3" name="Equation" r:id="rId3" imgW="1167893" imgH="482391" progId="Equation.DSMT4">
                  <p:embed/>
                </p:oleObj>
              </mc:Choice>
              <mc:Fallback>
                <p:oleObj name="Equation" r:id="rId3" imgW="1167893" imgH="48239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4191001"/>
                        <a:ext cx="2286000" cy="1260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742950" y="4038601"/>
          <a:ext cx="3086100" cy="166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4" name="Equation" r:id="rId5" imgW="1879600" imgH="762000" progId="Equation.DSMT4">
                  <p:embed/>
                </p:oleObj>
              </mc:Choice>
              <mc:Fallback>
                <p:oleObj name="Equation" r:id="rId5" imgW="1879600" imgH="762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2950" y="4038601"/>
                        <a:ext cx="3086100" cy="1668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514350" y="2438400"/>
          <a:ext cx="3314700" cy="155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5" name="Equation" r:id="rId7" imgW="2019300" imgH="711200" progId="Equation.DSMT4">
                  <p:embed/>
                </p:oleObj>
              </mc:Choice>
              <mc:Fallback>
                <p:oleObj name="Equation" r:id="rId7" imgW="2019300" imgH="71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350" y="2438400"/>
                        <a:ext cx="3314700" cy="1555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869824" y="4382815"/>
            <a:ext cx="16435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分块</a:t>
            </a:r>
            <a:r>
              <a:rPr lang="en-US" altLang="zh-CN" dirty="0" smtClean="0"/>
              <a:t>block</a:t>
            </a:r>
          </a:p>
          <a:p>
            <a:r>
              <a:rPr lang="zh-CN" altLang="en-US" dirty="0" smtClean="0"/>
              <a:t>子矩阵</a:t>
            </a:r>
            <a:r>
              <a:rPr lang="en-US" altLang="zh-CN" dirty="0" err="1" smtClean="0"/>
              <a:t>submatrix</a:t>
            </a:r>
            <a:r>
              <a:rPr lang="en-US" altLang="zh-CN" dirty="0" smtClean="0"/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66376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分块矩阵的加法与标量乘法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381" y="1323975"/>
            <a:ext cx="8825639" cy="2428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7628184"/>
              </p:ext>
            </p:extLst>
          </p:nvPr>
        </p:nvGraphicFramePr>
        <p:xfrm>
          <a:off x="376402" y="3752194"/>
          <a:ext cx="3852863" cy="1260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6" name="Equation" r:id="rId4" imgW="1968500" imgH="482600" progId="Equation.DSMT4">
                  <p:embed/>
                </p:oleObj>
              </mc:Choice>
              <mc:Fallback>
                <p:oleObj name="Equation" r:id="rId4" imgW="1968500" imgH="482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6402" y="3752194"/>
                        <a:ext cx="3852863" cy="1260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6563212"/>
              </p:ext>
            </p:extLst>
          </p:nvPr>
        </p:nvGraphicFramePr>
        <p:xfrm>
          <a:off x="433552" y="5352393"/>
          <a:ext cx="3429000" cy="118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7" name="Equation" r:id="rId6" imgW="1866900" imgH="482600" progId="Equation.DSMT4">
                  <p:embed/>
                </p:oleObj>
              </mc:Choice>
              <mc:Fallback>
                <p:oleObj name="Equation" r:id="rId6" imgW="1866900" imgH="482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552" y="5352393"/>
                        <a:ext cx="3429000" cy="1181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5756067"/>
              </p:ext>
            </p:extLst>
          </p:nvPr>
        </p:nvGraphicFramePr>
        <p:xfrm>
          <a:off x="5129706" y="3883573"/>
          <a:ext cx="2559844" cy="1260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8" name="Equation" r:id="rId8" imgW="1307532" imgH="482391" progId="Equation.DSMT4">
                  <p:embed/>
                </p:oleObj>
              </mc:Choice>
              <mc:Fallback>
                <p:oleObj name="Equation" r:id="rId8" imgW="1307532" imgH="48239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9706" y="3883573"/>
                        <a:ext cx="2559844" cy="1260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3036937"/>
              </p:ext>
            </p:extLst>
          </p:nvPr>
        </p:nvGraphicFramePr>
        <p:xfrm>
          <a:off x="5106057" y="5302470"/>
          <a:ext cx="2982516" cy="1260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9" name="Equation" r:id="rId10" imgW="1524000" imgH="482600" progId="Equation.DSMT4">
                  <p:embed/>
                </p:oleObj>
              </mc:Choice>
              <mc:Fallback>
                <p:oleObj name="Equation" r:id="rId10" imgW="1524000" imgH="482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6057" y="5302470"/>
                        <a:ext cx="2982516" cy="1260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65744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分块矩阵的乘法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586" y="1405266"/>
            <a:ext cx="8702033" cy="1369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065" y="3238336"/>
            <a:ext cx="8115335" cy="2642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9603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分块矩阵的乘法</a:t>
            </a:r>
            <a:r>
              <a:rPr lang="en-US" altLang="zh-CN" dirty="0" smtClean="0"/>
              <a:t>-</a:t>
            </a:r>
            <a:r>
              <a:rPr lang="en-US" altLang="zh-CN" dirty="0">
                <a:solidFill>
                  <a:srgbClr val="FF0066"/>
                </a:solidFill>
              </a:rPr>
              <a:t>Column-Row Expansion</a:t>
            </a:r>
            <a:r>
              <a:rPr lang="en-US" altLang="zh-CN" dirty="0"/>
              <a:t> of </a:t>
            </a:r>
            <a:r>
              <a:rPr lang="en-US" altLang="zh-CN" i="1" dirty="0" smtClean="0"/>
              <a:t>AB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77" y="1297042"/>
            <a:ext cx="8582303" cy="425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00655" y="2175639"/>
            <a:ext cx="532087" cy="7386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400" dirty="0"/>
              <a:t>列</a:t>
            </a:r>
            <a:r>
              <a:rPr lang="zh-CN" altLang="en-US" sz="2400" dirty="0" smtClean="0"/>
              <a:t>行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11331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分块矩阵的逆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09" y="1364703"/>
            <a:ext cx="8652038" cy="2324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307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73" y="3689131"/>
            <a:ext cx="4293394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308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211" y="4755931"/>
            <a:ext cx="2038679" cy="1663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309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1166" y="3768252"/>
            <a:ext cx="4703420" cy="3026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1244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5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5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灯片编号占位符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fld id="{E6EF3969-0545-4F7C-A81E-5037C2D3FD83}" type="slidenum">
              <a:rPr lang="en-US" altLang="zh-CN"/>
              <a:pPr eaLnBrk="1" hangingPunct="1"/>
              <a:t>81</a:t>
            </a:fld>
            <a:endParaRPr lang="en-US" altLang="zh-CN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solidFill>
                  <a:srgbClr val="0000FF"/>
                </a:solidFill>
              </a:rPr>
              <a:t>Inverse of Partitioned </a:t>
            </a:r>
            <a:r>
              <a:rPr lang="en-US" altLang="zh-CN" dirty="0" smtClean="0">
                <a:solidFill>
                  <a:srgbClr val="0000FF"/>
                </a:solidFill>
              </a:rPr>
              <a:t>Matrices</a:t>
            </a:r>
            <a:endParaRPr lang="zh-CN" altLang="zh-CN" dirty="0" smtClean="0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zh-CN" dirty="0" smtClean="0"/>
              <a:t>	</a:t>
            </a:r>
            <a:r>
              <a:rPr lang="en-US" altLang="zh-CN" dirty="0" smtClean="0">
                <a:latin typeface="Times New Roman" pitchFamily="18" charset="0"/>
              </a:rPr>
              <a:t>A matrix of the form        </a:t>
            </a:r>
          </a:p>
          <a:p>
            <a:pPr eaLnBrk="1" hangingPunct="1">
              <a:buFontTx/>
              <a:buNone/>
            </a:pPr>
            <a:r>
              <a:rPr lang="en-US" altLang="zh-CN" dirty="0" smtClean="0">
                <a:latin typeface="Times New Roman" pitchFamily="18" charset="0"/>
              </a:rPr>
              <a:t>	</a:t>
            </a:r>
          </a:p>
          <a:p>
            <a:pPr eaLnBrk="1" hangingPunct="1">
              <a:buFontTx/>
              <a:buNone/>
            </a:pPr>
            <a:r>
              <a:rPr lang="en-US" altLang="zh-CN" dirty="0" smtClean="0">
                <a:latin typeface="Times New Roman" pitchFamily="18" charset="0"/>
              </a:rPr>
              <a:t>	is said to be </a:t>
            </a:r>
            <a:r>
              <a:rPr lang="en-US" altLang="zh-CN" b="1" i="1" dirty="0" smtClean="0">
                <a:solidFill>
                  <a:srgbClr val="FF0066"/>
                </a:solidFill>
                <a:latin typeface="Times New Roman" pitchFamily="18" charset="0"/>
              </a:rPr>
              <a:t>block upper triangular</a:t>
            </a:r>
            <a:r>
              <a:rPr lang="en-US" altLang="zh-CN" dirty="0" smtClean="0">
                <a:latin typeface="Times New Roman" pitchFamily="18" charset="0"/>
              </a:rPr>
              <a:t>.</a:t>
            </a:r>
            <a:r>
              <a:rPr lang="zh-CN" altLang="en-US" dirty="0" smtClean="0">
                <a:latin typeface="Times New Roman" pitchFamily="18" charset="0"/>
              </a:rPr>
              <a:t>上三角块</a:t>
            </a:r>
          </a:p>
          <a:p>
            <a:pPr eaLnBrk="1" hangingPunct="1">
              <a:buFontTx/>
              <a:buNone/>
            </a:pPr>
            <a:r>
              <a:rPr lang="zh-CN" altLang="en-US" dirty="0" smtClean="0">
                <a:latin typeface="Times New Roman" pitchFamily="18" charset="0"/>
              </a:rPr>
              <a:t>	</a:t>
            </a:r>
            <a:r>
              <a:rPr lang="en-US" altLang="zh-CN" dirty="0" smtClean="0">
                <a:latin typeface="Times New Roman" pitchFamily="18" charset="0"/>
              </a:rPr>
              <a:t>Assume that </a:t>
            </a:r>
            <a:r>
              <a:rPr lang="en-US" altLang="zh-CN" i="1" dirty="0" smtClean="0">
                <a:latin typeface="Times New Roman" pitchFamily="18" charset="0"/>
              </a:rPr>
              <a:t>A</a:t>
            </a:r>
            <a:r>
              <a:rPr lang="en-US" altLang="zh-CN" baseline="-25000" dirty="0" smtClean="0">
                <a:latin typeface="Times New Roman" pitchFamily="18" charset="0"/>
              </a:rPr>
              <a:t>11</a:t>
            </a:r>
            <a:r>
              <a:rPr lang="en-US" altLang="zh-CN" dirty="0" smtClean="0">
                <a:latin typeface="Times New Roman" pitchFamily="18" charset="0"/>
              </a:rPr>
              <a:t> is </a:t>
            </a:r>
            <a:r>
              <a:rPr lang="en-US" altLang="zh-CN" i="1" dirty="0" err="1" smtClean="0">
                <a:latin typeface="Times New Roman" pitchFamily="18" charset="0"/>
              </a:rPr>
              <a:t>p</a:t>
            </a:r>
            <a:r>
              <a:rPr lang="en-US" altLang="zh-CN" dirty="0" err="1" smtClean="0">
                <a:latin typeface="Times New Roman" pitchFamily="18" charset="0"/>
              </a:rPr>
              <a:t>×</a:t>
            </a:r>
            <a:r>
              <a:rPr lang="en-US" altLang="zh-CN" i="1" dirty="0" err="1" smtClean="0">
                <a:latin typeface="Times New Roman" pitchFamily="18" charset="0"/>
              </a:rPr>
              <a:t>p</a:t>
            </a:r>
            <a:r>
              <a:rPr lang="en-US" altLang="zh-CN" dirty="0" smtClean="0">
                <a:latin typeface="Times New Roman" pitchFamily="18" charset="0"/>
              </a:rPr>
              <a:t>, </a:t>
            </a:r>
            <a:r>
              <a:rPr lang="en-US" altLang="zh-CN" i="1" dirty="0" smtClean="0">
                <a:latin typeface="Times New Roman" pitchFamily="18" charset="0"/>
              </a:rPr>
              <a:t>A</a:t>
            </a:r>
            <a:r>
              <a:rPr lang="en-US" altLang="zh-CN" baseline="-25000" dirty="0" smtClean="0">
                <a:latin typeface="Times New Roman" pitchFamily="18" charset="0"/>
              </a:rPr>
              <a:t>22</a:t>
            </a:r>
            <a:r>
              <a:rPr lang="en-US" altLang="zh-CN" dirty="0" smtClean="0">
                <a:latin typeface="Times New Roman" pitchFamily="18" charset="0"/>
              </a:rPr>
              <a:t> is </a:t>
            </a:r>
            <a:r>
              <a:rPr lang="en-US" altLang="zh-CN" i="1" dirty="0" err="1" smtClean="0">
                <a:latin typeface="Times New Roman" pitchFamily="18" charset="0"/>
              </a:rPr>
              <a:t>q</a:t>
            </a:r>
            <a:r>
              <a:rPr lang="en-US" altLang="zh-CN" dirty="0" err="1" smtClean="0">
                <a:latin typeface="Times New Roman" pitchFamily="18" charset="0"/>
              </a:rPr>
              <a:t>×</a:t>
            </a:r>
            <a:r>
              <a:rPr lang="en-US" altLang="zh-CN" i="1" dirty="0" err="1" smtClean="0">
                <a:latin typeface="Times New Roman" pitchFamily="18" charset="0"/>
              </a:rPr>
              <a:t>q</a:t>
            </a:r>
            <a:r>
              <a:rPr lang="en-US" altLang="zh-CN" dirty="0" smtClean="0">
                <a:latin typeface="Times New Roman" pitchFamily="18" charset="0"/>
              </a:rPr>
              <a:t>, and </a:t>
            </a:r>
            <a:r>
              <a:rPr lang="en-US" altLang="zh-CN" i="1" dirty="0" smtClean="0">
                <a:solidFill>
                  <a:srgbClr val="FF0066"/>
                </a:solidFill>
                <a:latin typeface="Times New Roman" pitchFamily="18" charset="0"/>
              </a:rPr>
              <a:t>A</a:t>
            </a:r>
            <a:r>
              <a:rPr lang="en-US" altLang="zh-CN" dirty="0" smtClean="0">
                <a:solidFill>
                  <a:srgbClr val="FF0066"/>
                </a:solidFill>
                <a:latin typeface="Times New Roman" pitchFamily="18" charset="0"/>
              </a:rPr>
              <a:t> is invertible</a:t>
            </a:r>
            <a:r>
              <a:rPr lang="en-US" altLang="zh-CN" dirty="0" smtClean="0">
                <a:latin typeface="Times New Roman" pitchFamily="18" charset="0"/>
              </a:rPr>
              <a:t>, then</a:t>
            </a:r>
          </a:p>
          <a:p>
            <a:pPr eaLnBrk="1" hangingPunct="1">
              <a:buFontTx/>
              <a:buNone/>
            </a:pPr>
            <a:r>
              <a:rPr lang="en-US" altLang="zh-CN" dirty="0" smtClean="0">
                <a:latin typeface="Times New Roman" pitchFamily="18" charset="0"/>
              </a:rPr>
              <a:t>	 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1" y="300144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1639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6593416"/>
              </p:ext>
            </p:extLst>
          </p:nvPr>
        </p:nvGraphicFramePr>
        <p:xfrm>
          <a:off x="3923928" y="1196752"/>
          <a:ext cx="2286000" cy="1154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0" name="Equation" r:id="rId3" imgW="965200" imgH="482600" progId="Equation.DSMT4">
                  <p:embed/>
                </p:oleObj>
              </mc:Choice>
              <mc:Fallback>
                <p:oleObj name="Equation" r:id="rId3" imgW="965200" imgH="482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3928" y="1196752"/>
                        <a:ext cx="2286000" cy="1154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1" y="300144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5939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8158975"/>
              </p:ext>
            </p:extLst>
          </p:nvPr>
        </p:nvGraphicFramePr>
        <p:xfrm>
          <a:off x="1932590" y="3736430"/>
          <a:ext cx="4038600" cy="1247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1" name="Equation" r:id="rId5" imgW="1574800" imgH="482600" progId="Equation.DSMT4">
                  <p:embed/>
                </p:oleObj>
              </mc:Choice>
              <mc:Fallback>
                <p:oleObj name="Equation" r:id="rId5" imgW="1574800" imgH="482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2590" y="3736430"/>
                        <a:ext cx="4038600" cy="1247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2674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分块对角矩阵</a:t>
            </a:r>
            <a:r>
              <a:rPr lang="en-US" altLang="zh-CN" b="1" dirty="0">
                <a:solidFill>
                  <a:srgbClr val="FF0066"/>
                </a:solidFill>
              </a:rPr>
              <a:t>block diagonal matrix</a:t>
            </a:r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939" y="1417747"/>
            <a:ext cx="8523299" cy="2397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1626978"/>
              </p:ext>
            </p:extLst>
          </p:nvPr>
        </p:nvGraphicFramePr>
        <p:xfrm>
          <a:off x="986212" y="3720629"/>
          <a:ext cx="1736165" cy="13955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7" name="Equation" r:id="rId4" imgW="1574800" imgH="939800" progId="Equation.DSMT4">
                  <p:embed/>
                </p:oleObj>
              </mc:Choice>
              <mc:Fallback>
                <p:oleObj name="Equation" r:id="rId4" imgW="1574800" imgH="939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6212" y="3720629"/>
                        <a:ext cx="1736165" cy="139557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8785688"/>
              </p:ext>
            </p:extLst>
          </p:nvPr>
        </p:nvGraphicFramePr>
        <p:xfrm>
          <a:off x="3384023" y="3796829"/>
          <a:ext cx="1904150" cy="13955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8" name="Equation" r:id="rId6" imgW="1727200" imgH="939800" progId="Equation.DSMT4">
                  <p:embed/>
                </p:oleObj>
              </mc:Choice>
              <mc:Fallback>
                <p:oleObj name="Equation" r:id="rId6" imgW="1727200" imgH="939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4023" y="3796829"/>
                        <a:ext cx="1904150" cy="139557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0203743"/>
              </p:ext>
            </p:extLst>
          </p:nvPr>
        </p:nvGraphicFramePr>
        <p:xfrm>
          <a:off x="936077" y="5260427"/>
          <a:ext cx="4526675" cy="14509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9" name="Equation" r:id="rId8" imgW="3949700" imgH="939800" progId="Equation.DSMT4">
                  <p:embed/>
                </p:oleObj>
              </mc:Choice>
              <mc:Fallback>
                <p:oleObj name="Equation" r:id="rId8" imgW="3949700" imgH="939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6077" y="5260427"/>
                        <a:ext cx="4526675" cy="14509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17570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862" y="1340769"/>
            <a:ext cx="6552418" cy="4051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第三章 行列式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4797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余因子展开式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" y="1320990"/>
            <a:ext cx="9010107" cy="3917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5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2920" y="4957279"/>
            <a:ext cx="2128838" cy="168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9888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余因子展开式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616" y="1242530"/>
            <a:ext cx="8596610" cy="4119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直接连接符 4"/>
          <p:cNvCxnSpPr/>
          <p:nvPr/>
        </p:nvCxnSpPr>
        <p:spPr>
          <a:xfrm flipV="1">
            <a:off x="3115160" y="2944679"/>
            <a:ext cx="1313481" cy="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V="1">
            <a:off x="7613542" y="2944679"/>
            <a:ext cx="371960" cy="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731131" y="4437112"/>
            <a:ext cx="592811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686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85" y="5362414"/>
            <a:ext cx="7608094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2570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三角阵的行列式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73377"/>
            <a:ext cx="8662275" cy="1493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8664591"/>
              </p:ext>
            </p:extLst>
          </p:nvPr>
        </p:nvGraphicFramePr>
        <p:xfrm>
          <a:off x="1662194" y="3624022"/>
          <a:ext cx="4144566" cy="2119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6" name="Equation" r:id="rId4" imgW="2349500" imgH="914400" progId="Equation.DSMT4">
                  <p:embed/>
                </p:oleObj>
              </mc:Choice>
              <mc:Fallback>
                <p:oleObj name="Equation" r:id="rId4" imgW="2349500" imgH="914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2194" y="3624022"/>
                        <a:ext cx="4144566" cy="2119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39529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行变换定理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78071"/>
            <a:ext cx="9144000" cy="3248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7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679" y="4715359"/>
            <a:ext cx="5679281" cy="59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0881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行列式的计算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2" y="1325912"/>
            <a:ext cx="7989359" cy="4005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70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735" y="5331416"/>
            <a:ext cx="7322344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8492" y="2035629"/>
            <a:ext cx="1595509" cy="2533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235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7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行列式的计算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zh-CN" altLang="en-US" dirty="0" smtClean="0"/>
              <a:t>方阵</a:t>
            </a:r>
            <a:r>
              <a:rPr lang="en-US" altLang="zh-CN" dirty="0" smtClean="0"/>
              <a:t>A</a:t>
            </a:r>
            <a:r>
              <a:rPr lang="zh-CN" altLang="en-US" dirty="0" smtClean="0"/>
              <a:t>的行或列线性相关则</a:t>
            </a:r>
            <a:r>
              <a:rPr lang="en-US" altLang="zh-CN" dirty="0" err="1" smtClean="0"/>
              <a:t>det</a:t>
            </a:r>
            <a:r>
              <a:rPr lang="en-US" altLang="zh-CN" dirty="0" smtClean="0"/>
              <a:t> A=0</a:t>
            </a:r>
          </a:p>
          <a:p>
            <a:r>
              <a:rPr lang="zh-CN" altLang="en-US" dirty="0" smtClean="0"/>
              <a:t>方阵</a:t>
            </a:r>
            <a:r>
              <a:rPr lang="en-US" altLang="zh-CN" dirty="0" smtClean="0"/>
              <a:t>A</a:t>
            </a:r>
            <a:r>
              <a:rPr lang="zh-CN" altLang="en-US" dirty="0" smtClean="0"/>
              <a:t>的两行或两列相同，或者有零行或零列，则</a:t>
            </a:r>
            <a:r>
              <a:rPr lang="en-US" altLang="zh-CN" dirty="0" err="1"/>
              <a:t>det</a:t>
            </a:r>
            <a:r>
              <a:rPr lang="en-US" altLang="zh-CN" dirty="0"/>
              <a:t> A=0</a:t>
            </a:r>
          </a:p>
          <a:p>
            <a:endParaRPr lang="en-US" altLang="zh-CN" dirty="0"/>
          </a:p>
        </p:txBody>
      </p:sp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108" y="1378219"/>
            <a:ext cx="8623208" cy="1659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6824292"/>
              </p:ext>
            </p:extLst>
          </p:nvPr>
        </p:nvGraphicFramePr>
        <p:xfrm>
          <a:off x="644978" y="4861719"/>
          <a:ext cx="5217179" cy="17969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9" name="Equation" r:id="rId4" imgW="2616200" imgH="914400" progId="Equation.DSMT4">
                  <p:embed/>
                </p:oleObj>
              </mc:Choice>
              <mc:Fallback>
                <p:oleObj name="Equation" r:id="rId4" imgW="2616200" imgH="914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978" y="4861719"/>
                        <a:ext cx="5217179" cy="17969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52702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列变换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zh-CN" altLang="en-US" dirty="0" smtClean="0"/>
              <a:t>证明：数学归纳法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753" y="1340769"/>
            <a:ext cx="4315757" cy="46626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752" y="2014537"/>
            <a:ext cx="6928157" cy="12185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752" y="4395107"/>
            <a:ext cx="5672138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037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行列式与矩阵乘积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dirty="0"/>
              <a:t>Proof: </a:t>
            </a:r>
          </a:p>
          <a:p>
            <a:pPr>
              <a:buNone/>
            </a:pPr>
            <a:r>
              <a:rPr lang="en-US" altLang="zh-CN" dirty="0"/>
              <a:t>	1) if </a:t>
            </a:r>
            <a:r>
              <a:rPr lang="en-US" altLang="zh-CN" i="1" dirty="0"/>
              <a:t>A</a:t>
            </a:r>
            <a:r>
              <a:rPr lang="en-US" altLang="zh-CN" dirty="0"/>
              <a:t> is not invertible, then so is not </a:t>
            </a:r>
            <a:r>
              <a:rPr lang="en-US" altLang="zh-CN" i="1" dirty="0"/>
              <a:t>AB</a:t>
            </a:r>
            <a:r>
              <a:rPr lang="en-US" altLang="zh-CN" dirty="0"/>
              <a:t>, …</a:t>
            </a:r>
          </a:p>
          <a:p>
            <a:pPr>
              <a:buNone/>
            </a:pPr>
            <a:r>
              <a:rPr lang="en-US" altLang="zh-CN" dirty="0"/>
              <a:t>	2) if </a:t>
            </a:r>
            <a:r>
              <a:rPr lang="en-US" altLang="zh-CN" i="1" dirty="0"/>
              <a:t>A</a:t>
            </a:r>
            <a:r>
              <a:rPr lang="en-US" altLang="zh-CN" dirty="0"/>
              <a:t> is invertible, then </a:t>
            </a:r>
            <a:r>
              <a:rPr lang="en-US" altLang="zh-CN" dirty="0" smtClean="0"/>
              <a:t>A=</a:t>
            </a:r>
            <a:r>
              <a:rPr lang="en-US" altLang="zh-CN" i="1" dirty="0" err="1" smtClean="0"/>
              <a:t>E</a:t>
            </a:r>
            <a:r>
              <a:rPr lang="en-US" altLang="zh-CN" i="1" baseline="-25000" dirty="0" err="1" smtClean="0"/>
              <a:t>p</a:t>
            </a:r>
            <a:r>
              <a:rPr lang="en-US" altLang="zh-CN" i="1" dirty="0" smtClean="0"/>
              <a:t>…E</a:t>
            </a:r>
            <a:r>
              <a:rPr lang="en-US" altLang="zh-CN" baseline="-25000" dirty="0" smtClean="0"/>
              <a:t>1</a:t>
            </a:r>
            <a:r>
              <a:rPr lang="en-US" altLang="zh-CN" i="1" dirty="0" smtClean="0"/>
              <a:t>I</a:t>
            </a:r>
            <a:r>
              <a:rPr lang="en-US" altLang="zh-CN" i="1" baseline="-25000" dirty="0" smtClean="0"/>
              <a:t>n</a:t>
            </a:r>
            <a:r>
              <a:rPr lang="en-US" altLang="zh-CN" baseline="-25000" dirty="0" smtClean="0"/>
              <a:t>, </a:t>
            </a:r>
            <a:endParaRPr lang="en-US" altLang="zh-CN" baseline="-25000" dirty="0"/>
          </a:p>
          <a:p>
            <a:pPr>
              <a:buNone/>
            </a:pPr>
            <a:r>
              <a:rPr lang="en-US" altLang="zh-CN" dirty="0"/>
              <a:t>	</a:t>
            </a:r>
            <a:r>
              <a:rPr lang="en-US" altLang="zh-CN" dirty="0" err="1"/>
              <a:t>det</a:t>
            </a:r>
            <a:r>
              <a:rPr lang="en-US" altLang="zh-CN" dirty="0"/>
              <a:t>(</a:t>
            </a:r>
            <a:r>
              <a:rPr lang="en-US" altLang="zh-CN" i="1" dirty="0"/>
              <a:t>AB</a:t>
            </a:r>
            <a:r>
              <a:rPr lang="en-US" altLang="zh-CN" dirty="0"/>
              <a:t>) = </a:t>
            </a:r>
            <a:r>
              <a:rPr lang="en-US" altLang="zh-CN" dirty="0" err="1"/>
              <a:t>det</a:t>
            </a:r>
            <a:r>
              <a:rPr lang="en-US" altLang="zh-CN" dirty="0"/>
              <a:t> (</a:t>
            </a:r>
            <a:r>
              <a:rPr lang="en-US" altLang="zh-CN" i="1" dirty="0" err="1"/>
              <a:t>E</a:t>
            </a:r>
            <a:r>
              <a:rPr lang="en-US" altLang="zh-CN" i="1" baseline="-25000" dirty="0" err="1"/>
              <a:t>p</a:t>
            </a:r>
            <a:r>
              <a:rPr lang="en-US" altLang="zh-CN" i="1" dirty="0"/>
              <a:t>…E</a:t>
            </a:r>
            <a:r>
              <a:rPr lang="en-US" altLang="zh-CN" baseline="-25000" dirty="0"/>
              <a:t>1</a:t>
            </a:r>
            <a:r>
              <a:rPr lang="en-US" altLang="zh-CN" dirty="0"/>
              <a:t>)</a:t>
            </a:r>
            <a:r>
              <a:rPr lang="en-US" altLang="zh-CN" i="1" dirty="0"/>
              <a:t>B</a:t>
            </a:r>
          </a:p>
          <a:p>
            <a:pPr>
              <a:buNone/>
            </a:pPr>
            <a:r>
              <a:rPr lang="en-US" altLang="zh-CN" i="1" dirty="0"/>
              <a:t>	=</a:t>
            </a:r>
            <a:r>
              <a:rPr lang="en-US" altLang="zh-CN" dirty="0" err="1"/>
              <a:t>det</a:t>
            </a:r>
            <a:r>
              <a:rPr lang="en-US" altLang="zh-CN" dirty="0"/>
              <a:t> </a:t>
            </a:r>
            <a:r>
              <a:rPr lang="en-US" altLang="zh-CN" i="1" dirty="0" err="1"/>
              <a:t>E</a:t>
            </a:r>
            <a:r>
              <a:rPr lang="en-US" altLang="zh-CN" i="1" baseline="-25000" dirty="0" err="1"/>
              <a:t>p</a:t>
            </a:r>
            <a:r>
              <a:rPr lang="en-US" altLang="zh-CN" dirty="0"/>
              <a:t>(</a:t>
            </a:r>
            <a:r>
              <a:rPr lang="en-US" altLang="zh-CN" i="1" dirty="0"/>
              <a:t>E</a:t>
            </a:r>
            <a:r>
              <a:rPr lang="en-US" altLang="zh-CN" i="1" baseline="-25000" dirty="0"/>
              <a:t>p-1</a:t>
            </a:r>
            <a:r>
              <a:rPr lang="en-US" altLang="zh-CN" dirty="0"/>
              <a:t> </a:t>
            </a:r>
            <a:r>
              <a:rPr lang="en-US" altLang="zh-CN" i="1" dirty="0"/>
              <a:t>…E</a:t>
            </a:r>
            <a:r>
              <a:rPr lang="en-US" altLang="zh-CN" baseline="-25000" dirty="0"/>
              <a:t>1</a:t>
            </a:r>
            <a:r>
              <a:rPr lang="en-US" altLang="zh-CN" dirty="0"/>
              <a:t>)</a:t>
            </a:r>
            <a:r>
              <a:rPr lang="en-US" altLang="zh-CN" i="1" dirty="0"/>
              <a:t>B = </a:t>
            </a:r>
            <a:r>
              <a:rPr lang="en-US" altLang="zh-CN" dirty="0" err="1"/>
              <a:t>det</a:t>
            </a:r>
            <a:r>
              <a:rPr lang="en-US" altLang="zh-CN" dirty="0"/>
              <a:t> </a:t>
            </a:r>
            <a:r>
              <a:rPr lang="en-US" altLang="zh-CN" i="1" dirty="0" err="1"/>
              <a:t>E</a:t>
            </a:r>
            <a:r>
              <a:rPr lang="en-US" altLang="zh-CN" i="1" baseline="-25000" dirty="0" err="1"/>
              <a:t>p</a:t>
            </a:r>
            <a:r>
              <a:rPr lang="en-US" altLang="zh-CN" i="1" dirty="0" err="1">
                <a:cs typeface="Times New Roman" pitchFamily="18" charset="0"/>
              </a:rPr>
              <a:t>•</a:t>
            </a:r>
            <a:r>
              <a:rPr lang="en-US" altLang="zh-CN" dirty="0" err="1"/>
              <a:t>det</a:t>
            </a:r>
            <a:r>
              <a:rPr lang="en-US" altLang="zh-CN" dirty="0"/>
              <a:t>(</a:t>
            </a:r>
            <a:r>
              <a:rPr lang="en-US" altLang="zh-CN" i="1" dirty="0"/>
              <a:t>E</a:t>
            </a:r>
            <a:r>
              <a:rPr lang="en-US" altLang="zh-CN" i="1" baseline="-25000" dirty="0"/>
              <a:t>p-1</a:t>
            </a:r>
            <a:r>
              <a:rPr lang="en-US" altLang="zh-CN" dirty="0"/>
              <a:t> </a:t>
            </a:r>
            <a:r>
              <a:rPr lang="en-US" altLang="zh-CN" i="1" dirty="0"/>
              <a:t>…E</a:t>
            </a:r>
            <a:r>
              <a:rPr lang="en-US" altLang="zh-CN" baseline="-25000" dirty="0"/>
              <a:t>1</a:t>
            </a:r>
            <a:r>
              <a:rPr lang="en-US" altLang="zh-CN" dirty="0"/>
              <a:t>) </a:t>
            </a:r>
            <a:r>
              <a:rPr lang="en-US" altLang="zh-CN" i="1" dirty="0"/>
              <a:t>B </a:t>
            </a:r>
            <a:r>
              <a:rPr lang="en-US" altLang="zh-CN" dirty="0"/>
              <a:t>=…</a:t>
            </a:r>
          </a:p>
          <a:p>
            <a:pPr>
              <a:buNone/>
            </a:pPr>
            <a:r>
              <a:rPr lang="en-US" altLang="zh-CN" dirty="0"/>
              <a:t>	=</a:t>
            </a:r>
            <a:r>
              <a:rPr lang="en-US" altLang="zh-CN" dirty="0" err="1"/>
              <a:t>det</a:t>
            </a:r>
            <a:r>
              <a:rPr lang="en-US" altLang="zh-CN" dirty="0"/>
              <a:t> </a:t>
            </a:r>
            <a:r>
              <a:rPr lang="en-US" altLang="zh-CN" i="1" dirty="0"/>
              <a:t>E</a:t>
            </a:r>
            <a:r>
              <a:rPr lang="en-US" altLang="zh-CN" i="1" baseline="-25000" dirty="0"/>
              <a:t>p</a:t>
            </a:r>
            <a:r>
              <a:rPr lang="en-US" altLang="zh-CN" i="1" dirty="0">
                <a:cs typeface="Times New Roman" pitchFamily="18" charset="0"/>
              </a:rPr>
              <a:t>•</a:t>
            </a:r>
            <a:r>
              <a:rPr lang="en-US" altLang="zh-CN" dirty="0"/>
              <a:t>det</a:t>
            </a:r>
            <a:r>
              <a:rPr lang="en-US" altLang="zh-CN" i="1" dirty="0"/>
              <a:t>E</a:t>
            </a:r>
            <a:r>
              <a:rPr lang="en-US" altLang="zh-CN" i="1" baseline="-25000" dirty="0"/>
              <a:t>p-1</a:t>
            </a:r>
            <a:r>
              <a:rPr lang="en-US" altLang="zh-CN" i="1" dirty="0">
                <a:cs typeface="Times New Roman" pitchFamily="18" charset="0"/>
              </a:rPr>
              <a:t>•</a:t>
            </a:r>
            <a:r>
              <a:rPr lang="en-US" altLang="zh-CN" dirty="0"/>
              <a:t> </a:t>
            </a:r>
            <a:r>
              <a:rPr lang="en-US" altLang="zh-CN" i="1" dirty="0"/>
              <a:t>…</a:t>
            </a:r>
            <a:r>
              <a:rPr lang="en-US" altLang="zh-CN" i="1" dirty="0">
                <a:cs typeface="Times New Roman" pitchFamily="18" charset="0"/>
              </a:rPr>
              <a:t>•</a:t>
            </a:r>
            <a:r>
              <a:rPr lang="en-US" altLang="zh-CN" dirty="0"/>
              <a:t>det</a:t>
            </a:r>
            <a:r>
              <a:rPr lang="en-US" altLang="zh-CN" i="1" dirty="0"/>
              <a:t>E</a:t>
            </a:r>
            <a:r>
              <a:rPr lang="en-US" altLang="zh-CN" baseline="-25000" dirty="0"/>
              <a:t>1</a:t>
            </a:r>
            <a:r>
              <a:rPr lang="en-US" altLang="zh-CN" i="1" dirty="0">
                <a:cs typeface="Times New Roman" pitchFamily="18" charset="0"/>
              </a:rPr>
              <a:t>•</a:t>
            </a:r>
            <a:r>
              <a:rPr lang="en-US" altLang="zh-CN" dirty="0"/>
              <a:t>det</a:t>
            </a:r>
            <a:r>
              <a:rPr lang="en-US" altLang="zh-CN" i="1" dirty="0"/>
              <a:t>B</a:t>
            </a:r>
          </a:p>
          <a:p>
            <a:pPr>
              <a:buNone/>
            </a:pPr>
            <a:r>
              <a:rPr lang="en-US" altLang="zh-CN" i="1" dirty="0"/>
              <a:t>	= </a:t>
            </a:r>
            <a:r>
              <a:rPr lang="en-US" altLang="zh-CN" dirty="0" err="1"/>
              <a:t>det</a:t>
            </a:r>
            <a:r>
              <a:rPr lang="en-US" altLang="zh-CN" dirty="0"/>
              <a:t> (</a:t>
            </a:r>
            <a:r>
              <a:rPr lang="en-US" altLang="zh-CN" i="1" dirty="0" err="1"/>
              <a:t>E</a:t>
            </a:r>
            <a:r>
              <a:rPr lang="en-US" altLang="zh-CN" i="1" baseline="-25000" dirty="0" err="1"/>
              <a:t>p</a:t>
            </a:r>
            <a:r>
              <a:rPr lang="en-US" altLang="zh-CN" i="1" dirty="0"/>
              <a:t>…E</a:t>
            </a:r>
            <a:r>
              <a:rPr lang="en-US" altLang="zh-CN" baseline="-25000" dirty="0"/>
              <a:t>1</a:t>
            </a:r>
            <a:r>
              <a:rPr lang="en-US" altLang="zh-CN" dirty="0"/>
              <a:t>) </a:t>
            </a:r>
            <a:r>
              <a:rPr lang="en-US" altLang="zh-CN" i="1" dirty="0">
                <a:cs typeface="Times New Roman" pitchFamily="18" charset="0"/>
              </a:rPr>
              <a:t>•</a:t>
            </a:r>
            <a:r>
              <a:rPr lang="en-US" altLang="zh-CN" dirty="0" err="1"/>
              <a:t>det</a:t>
            </a:r>
            <a:r>
              <a:rPr lang="en-US" altLang="zh-CN" i="1" dirty="0" err="1"/>
              <a:t>B</a:t>
            </a:r>
            <a:r>
              <a:rPr lang="en-US" altLang="zh-CN" dirty="0"/>
              <a:t>	=     </a:t>
            </a:r>
            <a:r>
              <a:rPr lang="en-US" altLang="zh-CN" dirty="0" err="1"/>
              <a:t>det</a:t>
            </a:r>
            <a:r>
              <a:rPr lang="en-US" altLang="zh-CN" i="1" dirty="0" err="1"/>
              <a:t>A</a:t>
            </a:r>
            <a:r>
              <a:rPr lang="en-US" altLang="zh-CN" i="1" dirty="0" err="1">
                <a:cs typeface="Times New Roman" pitchFamily="18" charset="0"/>
              </a:rPr>
              <a:t>•</a:t>
            </a:r>
            <a:r>
              <a:rPr lang="en-US" altLang="zh-CN" dirty="0" err="1"/>
              <a:t>det</a:t>
            </a:r>
            <a:r>
              <a:rPr lang="en-US" altLang="zh-CN" i="1" dirty="0" err="1"/>
              <a:t>B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7" y="1340768"/>
            <a:ext cx="7212893" cy="140651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6105522"/>
            <a:ext cx="5743575" cy="60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802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克拉默法则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用于研究方程的解由于</a:t>
            </a:r>
            <a:r>
              <a:rPr lang="en-US" altLang="zh-CN" i="1" dirty="0" smtClean="0"/>
              <a:t>b</a:t>
            </a:r>
            <a:r>
              <a:rPr lang="zh-CN" altLang="en-US" dirty="0" smtClean="0"/>
              <a:t>中数值的变化而受到的影响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467" y="1883210"/>
            <a:ext cx="7227950" cy="296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954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逆矩阵公式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40768"/>
            <a:ext cx="8008144" cy="163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3438352"/>
              </p:ext>
            </p:extLst>
          </p:nvPr>
        </p:nvGraphicFramePr>
        <p:xfrm>
          <a:off x="414338" y="3230563"/>
          <a:ext cx="4400550" cy="211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881" name="Equation" r:id="rId4" imgW="1955520" imgH="939600" progId="Equation.DSMT4">
                  <p:embed/>
                </p:oleObj>
              </mc:Choice>
              <mc:Fallback>
                <p:oleObj name="Equation" r:id="rId4" imgW="1955520" imgH="9396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338" y="3230563"/>
                        <a:ext cx="4400550" cy="211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14850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行列式的几何解释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3529" y="1340768"/>
            <a:ext cx="6115715" cy="5112568"/>
          </a:xfrm>
        </p:spPr>
        <p:txBody>
          <a:bodyPr/>
          <a:lstStyle/>
          <a:p>
            <a:r>
              <a:rPr lang="zh-CN" altLang="en-US" dirty="0" smtClean="0"/>
              <a:t>用行列式表示面积或体积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zh-CN" altLang="en-US" dirty="0" smtClean="0"/>
              <a:t>对角矩阵</a:t>
            </a:r>
            <a:endParaRPr lang="en-US" altLang="zh-CN" dirty="0" smtClean="0"/>
          </a:p>
          <a:p>
            <a:r>
              <a:rPr lang="zh-CN" altLang="en-US" dirty="0"/>
              <a:t>一般</a:t>
            </a:r>
            <a:r>
              <a:rPr lang="zh-CN" altLang="en-US" dirty="0" smtClean="0"/>
              <a:t>矩阵可通过行倍加变换或行交换变为对角矩阵，且相应行列式的绝对值不变</a:t>
            </a:r>
            <a:endParaRPr lang="zh-CN" altLang="en-US" dirty="0"/>
          </a:p>
        </p:txBody>
      </p:sp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59" y="1871246"/>
            <a:ext cx="8494601" cy="2654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52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9244" y="4191000"/>
            <a:ext cx="1821656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436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线性变换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3529" y="1216784"/>
            <a:ext cx="8496944" cy="5112568"/>
          </a:xfrm>
        </p:spPr>
        <p:txBody>
          <a:bodyPr/>
          <a:lstStyle/>
          <a:p>
            <a:r>
              <a:rPr lang="zh-CN" altLang="en-US" dirty="0" smtClean="0"/>
              <a:t>用行列式刻画线性变换对面积和体积的影响</a:t>
            </a:r>
            <a:endParaRPr lang="zh-CN" altLang="en-US" dirty="0"/>
          </a:p>
        </p:txBody>
      </p:sp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828" y="1701658"/>
            <a:ext cx="8159858" cy="51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1739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310952"/>
            <a:ext cx="8229600" cy="1143000"/>
          </a:xfrm>
        </p:spPr>
        <p:txBody>
          <a:bodyPr/>
          <a:lstStyle/>
          <a:p>
            <a:r>
              <a:rPr lang="zh-CN" altLang="en-US" dirty="0" smtClean="0"/>
              <a:t>第四章 向量空间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04"/>
          <a:stretch/>
        </p:blipFill>
        <p:spPr bwMode="auto">
          <a:xfrm>
            <a:off x="441541" y="1331394"/>
            <a:ext cx="6434716" cy="5084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0541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向量空间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268760"/>
            <a:ext cx="8354519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196922"/>
            <a:ext cx="8327399" cy="794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6" y="3991490"/>
            <a:ext cx="8376119" cy="345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4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50" y="4343399"/>
            <a:ext cx="8362661" cy="772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5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32" y="5115696"/>
            <a:ext cx="8383014" cy="1248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708919"/>
            <a:ext cx="8396434" cy="479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0551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向量空间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1352550"/>
            <a:ext cx="8597797" cy="1716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4" y="3429000"/>
            <a:ext cx="8421055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045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620688"/>
            <a:ext cx="8482119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4941168"/>
            <a:ext cx="8318405" cy="1207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7781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子空间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340768"/>
            <a:ext cx="8796491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2481" y="4725145"/>
            <a:ext cx="3307653" cy="2055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8191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子空间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1021" y="1065271"/>
            <a:ext cx="8496944" cy="5112568"/>
          </a:xfrm>
        </p:spPr>
        <p:txBody>
          <a:bodyPr>
            <a:noAutofit/>
          </a:bodyPr>
          <a:lstStyle/>
          <a:p>
            <a:r>
              <a:rPr lang="en-US" altLang="zh-CN" dirty="0" smtClean="0"/>
              <a:t> </a:t>
            </a:r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en-US" altLang="zh-CN" dirty="0" smtClean="0"/>
              <a:t> </a:t>
            </a:r>
          </a:p>
          <a:p>
            <a:endParaRPr lang="en-US" altLang="zh-CN" dirty="0"/>
          </a:p>
          <a:p>
            <a:r>
              <a:rPr lang="en-US" altLang="zh-CN" dirty="0" smtClean="0"/>
              <a:t>   </a:t>
            </a:r>
          </a:p>
          <a:p>
            <a:r>
              <a:rPr lang="en-US" altLang="zh-CN" dirty="0" smtClean="0"/>
              <a:t> </a:t>
            </a:r>
          </a:p>
          <a:p>
            <a:r>
              <a:rPr lang="en-US" altLang="zh-CN" dirty="0" smtClean="0"/>
              <a:t>  </a:t>
            </a:r>
          </a:p>
          <a:p>
            <a:endParaRPr lang="en-US" altLang="zh-CN" dirty="0"/>
          </a:p>
          <a:p>
            <a:r>
              <a:rPr lang="en-US" altLang="zh-CN" dirty="0" smtClean="0"/>
              <a:t>  </a:t>
            </a:r>
          </a:p>
          <a:p>
            <a:pPr marL="109728" indent="0">
              <a:buNone/>
            </a:pPr>
            <a:r>
              <a:rPr lang="en-US" altLang="zh-CN" dirty="0" smtClean="0"/>
              <a:t>    </a:t>
            </a:r>
            <a:endParaRPr lang="zh-CN" altLang="en-US" dirty="0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12776"/>
            <a:ext cx="585787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132856"/>
            <a:ext cx="2847975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2829818"/>
            <a:ext cx="8280920" cy="791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231" y="3789040"/>
            <a:ext cx="4838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844231" y="4246240"/>
            <a:ext cx="4240883" cy="485775"/>
            <a:chOff x="844231" y="4246240"/>
            <a:chExt cx="4240883" cy="485775"/>
          </a:xfrm>
        </p:grpSpPr>
        <p:pic>
          <p:nvPicPr>
            <p:cNvPr id="18439" name="Picture 7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4231" y="4246240"/>
              <a:ext cx="1895475" cy="485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440" name="Picture 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8058" y="4293865"/>
              <a:ext cx="1885950" cy="438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441" name="Picture 9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539" y="4344144"/>
              <a:ext cx="409575" cy="381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8442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783" y="4733027"/>
            <a:ext cx="26955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矩形 4"/>
          <p:cNvSpPr/>
          <p:nvPr/>
        </p:nvSpPr>
        <p:spPr>
          <a:xfrm>
            <a:off x="5124503" y="4305870"/>
            <a:ext cx="88765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</a:t>
            </a:r>
            <a:endParaRPr lang="zh-CN" alt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42936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描述子空间的一种方法（回顾</a:t>
            </a:r>
            <a:r>
              <a:rPr lang="en-US" altLang="zh-CN" dirty="0" smtClean="0"/>
              <a:t>chap2.8</a:t>
            </a:r>
            <a:r>
              <a:rPr lang="zh-CN" altLang="en-US" dirty="0" smtClean="0"/>
              <a:t>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40768"/>
            <a:ext cx="8621420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140968"/>
            <a:ext cx="8704602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5442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此法构造的子空间的特例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矩阵的列空间</a:t>
            </a:r>
            <a:endParaRPr lang="zh-CN" altLang="en-US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16832"/>
            <a:ext cx="8513682" cy="1936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组合 5"/>
          <p:cNvGrpSpPr/>
          <p:nvPr/>
        </p:nvGrpSpPr>
        <p:grpSpPr>
          <a:xfrm>
            <a:off x="539552" y="3843110"/>
            <a:ext cx="8384174" cy="1170065"/>
            <a:chOff x="539552" y="3843110"/>
            <a:chExt cx="8384174" cy="1170065"/>
          </a:xfrm>
        </p:grpSpPr>
        <p:pic>
          <p:nvPicPr>
            <p:cNvPr id="2355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3843110"/>
              <a:ext cx="8384174" cy="11700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矩形 3"/>
            <p:cNvSpPr/>
            <p:nvPr/>
          </p:nvSpPr>
          <p:spPr>
            <a:xfrm>
              <a:off x="539552" y="4581128"/>
              <a:ext cx="432048" cy="432047"/>
            </a:xfrm>
            <a:prstGeom prst="rect">
              <a:avLst/>
            </a:prstGeom>
            <a:noFill/>
            <a:ln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3923928" y="4509120"/>
              <a:ext cx="288032" cy="216023"/>
            </a:xfrm>
            <a:prstGeom prst="rect">
              <a:avLst/>
            </a:prstGeom>
            <a:noFill/>
            <a:ln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504" y="5157192"/>
            <a:ext cx="8544949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椭圆 6"/>
          <p:cNvSpPr/>
          <p:nvPr/>
        </p:nvSpPr>
        <p:spPr>
          <a:xfrm>
            <a:off x="5004048" y="4428142"/>
            <a:ext cx="360040" cy="585033"/>
          </a:xfrm>
          <a:prstGeom prst="ellipse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1609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另一种产生子空间的方式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齐次线性方程组的解集</a:t>
            </a:r>
            <a:endParaRPr lang="zh-CN" altLang="en-US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44824"/>
            <a:ext cx="8525747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143197"/>
            <a:ext cx="6667500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3839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零空间是子空间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i="1" dirty="0"/>
              <a:t>m</a:t>
            </a:r>
            <a:r>
              <a:rPr lang="zh-CN" altLang="en-US" dirty="0"/>
              <a:t>个方程，</a:t>
            </a:r>
            <a:r>
              <a:rPr lang="en-US" altLang="zh-CN" i="1" dirty="0"/>
              <a:t>n</a:t>
            </a:r>
            <a:r>
              <a:rPr lang="zh-CN" altLang="en-US" dirty="0"/>
              <a:t>个未知数的非齐次线性方程组的全体解的集合构成</a:t>
            </a:r>
            <a:r>
              <a:rPr lang="en-US" altLang="zh-CN" dirty="0" err="1"/>
              <a:t>R</a:t>
            </a:r>
            <a:r>
              <a:rPr lang="en-US" altLang="zh-CN" i="1" baseline="30000" dirty="0" err="1"/>
              <a:t>n</a:t>
            </a:r>
            <a:r>
              <a:rPr lang="zh-CN" altLang="en-US" dirty="0"/>
              <a:t>一个子空间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38353"/>
            <a:ext cx="8776163" cy="2002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/>
          <p:nvPr/>
        </p:nvSpPr>
        <p:spPr>
          <a:xfrm>
            <a:off x="827584" y="2420888"/>
            <a:ext cx="288032" cy="218470"/>
          </a:xfrm>
          <a:prstGeom prst="rect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635896" y="2420888"/>
            <a:ext cx="288032" cy="218470"/>
          </a:xfrm>
          <a:prstGeom prst="rect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020272" y="4581128"/>
            <a:ext cx="6495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F</a:t>
            </a:r>
            <a:endParaRPr lang="zh-CN" alt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5141803"/>
            <a:ext cx="56886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零向量不是非齐次线性方程组的解</a:t>
            </a:r>
          </a:p>
          <a:p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67477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6" grpId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零空间与列空间的对比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68760"/>
            <a:ext cx="6984776" cy="5475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2776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线性变换的核与值域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466" y="1196752"/>
            <a:ext cx="8772525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55" y="3789040"/>
            <a:ext cx="7867650" cy="294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909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线性无关集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1196752"/>
            <a:ext cx="8877300" cy="372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97152"/>
            <a:ext cx="8801100" cy="200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136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线性无关集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证明类似</a:t>
            </a:r>
            <a:r>
              <a:rPr lang="en-US" altLang="zh-CN" dirty="0" smtClean="0"/>
              <a:t>chap1.6</a:t>
            </a:r>
            <a:r>
              <a:rPr lang="zh-CN" altLang="en-US" dirty="0" smtClean="0"/>
              <a:t>，</a:t>
            </a:r>
            <a:r>
              <a:rPr lang="en-US" altLang="zh-CN" dirty="0" smtClean="0"/>
              <a:t>Th7</a:t>
            </a:r>
            <a:endParaRPr lang="zh-CN" altLang="en-US" dirty="0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083" y="1772816"/>
            <a:ext cx="8772525" cy="209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6411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基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/>
              <a:t>一</a:t>
            </a:r>
            <a:r>
              <a:rPr lang="zh-CN" altLang="en-US" dirty="0" smtClean="0"/>
              <a:t>种判定基的方法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1268760"/>
            <a:ext cx="8772525" cy="265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919439"/>
            <a:ext cx="7200900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6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424264"/>
            <a:ext cx="31623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直接连接符 4"/>
          <p:cNvCxnSpPr/>
          <p:nvPr/>
        </p:nvCxnSpPr>
        <p:spPr>
          <a:xfrm>
            <a:off x="1763688" y="3212976"/>
            <a:ext cx="1728192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1475656" y="3717032"/>
            <a:ext cx="573038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4355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生成集定理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2085975"/>
            <a:ext cx="8772525" cy="268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4645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Col</a:t>
            </a:r>
            <a:r>
              <a:rPr lang="en-US" altLang="zh-CN" i="1" dirty="0" err="1" smtClean="0"/>
              <a:t>A</a:t>
            </a:r>
            <a:r>
              <a:rPr lang="zh-CN" altLang="en-US" dirty="0" smtClean="0"/>
              <a:t>和</a:t>
            </a:r>
            <a:r>
              <a:rPr lang="en-US" altLang="zh-CN" dirty="0" err="1" smtClean="0"/>
              <a:t>Nul</a:t>
            </a:r>
            <a:r>
              <a:rPr lang="en-US" altLang="zh-CN" i="1" dirty="0" err="1" smtClean="0"/>
              <a:t>A</a:t>
            </a:r>
            <a:r>
              <a:rPr lang="zh-CN" altLang="en-US" dirty="0" smtClean="0"/>
              <a:t>的基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106" y="1514475"/>
            <a:ext cx="877252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2" y="3216975"/>
            <a:ext cx="9015412" cy="8499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5758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灯片编号占位符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fld id="{24DCDCF8-C85E-4448-9582-CF8C3C81DE07}" type="slidenum">
              <a:rPr lang="en-US" altLang="zh-CN" sz="1400" smtClean="0"/>
              <a:pPr/>
              <a:t>113</a:t>
            </a:fld>
            <a:endParaRPr lang="en-US" altLang="zh-CN" sz="1400" smtClean="0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graphicFrame>
        <p:nvGraphicFramePr>
          <p:cNvPr id="20484" name="Object 4"/>
          <p:cNvGraphicFramePr>
            <a:graphicFrameLocks noChangeAspect="1"/>
          </p:cNvGraphicFramePr>
          <p:nvPr/>
        </p:nvGraphicFramePr>
        <p:xfrm>
          <a:off x="609600" y="1801813"/>
          <a:ext cx="7032625" cy="1627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72" name="Equation" r:id="rId3" imgW="3962160" imgH="914400" progId="Equation.DSMT4">
                  <p:embed/>
                </p:oleObj>
              </mc:Choice>
              <mc:Fallback>
                <p:oleObj name="Equation" r:id="rId3" imgW="3962160" imgH="914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801813"/>
                        <a:ext cx="7032625" cy="1627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1861" name="Object 5"/>
          <p:cNvGraphicFramePr>
            <a:graphicFrameLocks noChangeAspect="1"/>
          </p:cNvGraphicFramePr>
          <p:nvPr/>
        </p:nvGraphicFramePr>
        <p:xfrm>
          <a:off x="481013" y="4038600"/>
          <a:ext cx="2614612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73" name="Equation" r:id="rId5" imgW="1473200" imgH="228600" progId="Equation.DSMT4">
                  <p:embed/>
                </p:oleObj>
              </mc:Choice>
              <mc:Fallback>
                <p:oleObj name="Equation" r:id="rId5" imgW="14732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1013" y="4038600"/>
                        <a:ext cx="2614612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/>
          <p:cNvSpPr/>
          <p:nvPr/>
        </p:nvSpPr>
        <p:spPr>
          <a:xfrm>
            <a:off x="2051720" y="4077072"/>
            <a:ext cx="864096" cy="432048"/>
          </a:xfrm>
          <a:prstGeom prst="rect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2041064" y="4633972"/>
            <a:ext cx="4320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</a:rPr>
              <a:t>Not b1,b3,b5 !!!</a:t>
            </a:r>
          </a:p>
        </p:txBody>
      </p:sp>
    </p:spTree>
    <p:extLst>
      <p:ext uri="{BB962C8B-B14F-4D97-AF65-F5344CB8AC3E}">
        <p14:creationId xmlns:p14="http://schemas.microsoft.com/office/powerpoint/2010/main" val="1161398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1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92" name="Rectangle 8"/>
          <p:cNvSpPr>
            <a:spLocks noGrp="1" noChangeArrowheads="1"/>
          </p:cNvSpPr>
          <p:nvPr>
            <p:ph idx="1"/>
          </p:nvPr>
        </p:nvSpPr>
        <p:spPr>
          <a:xfrm>
            <a:off x="4211960" y="5809381"/>
            <a:ext cx="4474840" cy="715963"/>
          </a:xfrm>
          <a:noFill/>
        </p:spPr>
        <p:txBody>
          <a:bodyPr>
            <a:noAutofit/>
          </a:bodyPr>
          <a:lstStyle/>
          <a:p>
            <a:pPr eaLnBrk="1" hangingPunct="1">
              <a:buFontTx/>
              <a:buNone/>
            </a:pPr>
            <a:r>
              <a:rPr lang="en-US" altLang="zh-CN" dirty="0" smtClean="0">
                <a:latin typeface="Times New Roman" pitchFamily="18" charset="0"/>
              </a:rPr>
              <a:t>So, </a:t>
            </a:r>
            <a:r>
              <a:rPr lang="en-US" altLang="zh-CN" dirty="0" err="1" smtClean="0">
                <a:latin typeface="Times New Roman" pitchFamily="18" charset="0"/>
              </a:rPr>
              <a:t>Nul</a:t>
            </a:r>
            <a:r>
              <a:rPr lang="en-US" altLang="zh-CN" dirty="0" smtClean="0">
                <a:latin typeface="Times New Roman" pitchFamily="18" charset="0"/>
              </a:rPr>
              <a:t> </a:t>
            </a:r>
            <a:r>
              <a:rPr lang="en-US" altLang="zh-CN" i="1" dirty="0" smtClean="0">
                <a:latin typeface="Times New Roman" pitchFamily="18" charset="0"/>
              </a:rPr>
              <a:t>A</a:t>
            </a:r>
            <a:r>
              <a:rPr lang="en-US" altLang="zh-CN" dirty="0" smtClean="0">
                <a:latin typeface="Times New Roman" pitchFamily="18" charset="0"/>
              </a:rPr>
              <a:t> = Span{</a:t>
            </a:r>
            <a:r>
              <a:rPr lang="en-US" altLang="zh-CN" i="1" dirty="0" err="1" smtClean="0">
                <a:latin typeface="Times New Roman" pitchFamily="18" charset="0"/>
              </a:rPr>
              <a:t>u</a:t>
            </a:r>
            <a:r>
              <a:rPr lang="en-US" altLang="zh-CN" dirty="0" err="1" smtClean="0">
                <a:latin typeface="Times New Roman" pitchFamily="18" charset="0"/>
              </a:rPr>
              <a:t>,</a:t>
            </a:r>
            <a:r>
              <a:rPr lang="en-US" altLang="zh-CN" i="1" dirty="0" err="1" smtClean="0">
                <a:latin typeface="Times New Roman" pitchFamily="18" charset="0"/>
              </a:rPr>
              <a:t>v</a:t>
            </a:r>
            <a:r>
              <a:rPr lang="en-US" altLang="zh-CN" dirty="0" err="1" smtClean="0">
                <a:latin typeface="Times New Roman" pitchFamily="18" charset="0"/>
              </a:rPr>
              <a:t>,</a:t>
            </a:r>
            <a:r>
              <a:rPr lang="en-US" altLang="zh-CN" i="1" dirty="0" err="1" smtClean="0">
                <a:latin typeface="Times New Roman" pitchFamily="18" charset="0"/>
              </a:rPr>
              <a:t>w</a:t>
            </a:r>
            <a:r>
              <a:rPr lang="en-US" altLang="zh-CN" dirty="0" smtClean="0">
                <a:latin typeface="Times New Roman" pitchFamily="18" charset="0"/>
              </a:rPr>
              <a:t>}</a:t>
            </a:r>
          </a:p>
          <a:p>
            <a:pPr>
              <a:buNone/>
            </a:pPr>
            <a:r>
              <a:rPr lang="en-US" altLang="zh-CN" dirty="0"/>
              <a:t>	{</a:t>
            </a:r>
            <a:r>
              <a:rPr lang="en-US" altLang="zh-CN" i="1" dirty="0" err="1"/>
              <a:t>u</a:t>
            </a:r>
            <a:r>
              <a:rPr lang="en-US" altLang="zh-CN" dirty="0" err="1"/>
              <a:t>,</a:t>
            </a:r>
            <a:r>
              <a:rPr lang="en-US" altLang="zh-CN" i="1" dirty="0" err="1"/>
              <a:t>v</a:t>
            </a:r>
            <a:r>
              <a:rPr lang="en-US" altLang="zh-CN" dirty="0" err="1"/>
              <a:t>,</a:t>
            </a:r>
            <a:r>
              <a:rPr lang="en-US" altLang="zh-CN" i="1" dirty="0" err="1"/>
              <a:t>w</a:t>
            </a:r>
            <a:r>
              <a:rPr lang="en-US" altLang="zh-CN" dirty="0" smtClean="0"/>
              <a:t>} is </a:t>
            </a:r>
            <a:r>
              <a:rPr lang="en-US" altLang="zh-CN" dirty="0"/>
              <a:t>a </a:t>
            </a:r>
            <a:r>
              <a:rPr lang="en-US" altLang="zh-CN" dirty="0">
                <a:solidFill>
                  <a:srgbClr val="FF0066"/>
                </a:solidFill>
              </a:rPr>
              <a:t>basis of </a:t>
            </a:r>
            <a:r>
              <a:rPr lang="en-US" altLang="zh-CN" dirty="0" err="1">
                <a:solidFill>
                  <a:srgbClr val="FF0066"/>
                </a:solidFill>
              </a:rPr>
              <a:t>Nul</a:t>
            </a:r>
            <a:r>
              <a:rPr lang="en-US" altLang="zh-CN" dirty="0">
                <a:solidFill>
                  <a:srgbClr val="FF0066"/>
                </a:solidFill>
              </a:rPr>
              <a:t> </a:t>
            </a:r>
            <a:r>
              <a:rPr lang="en-US" altLang="zh-CN" i="1" dirty="0">
                <a:solidFill>
                  <a:srgbClr val="FF0066"/>
                </a:solidFill>
              </a:rPr>
              <a:t>A</a:t>
            </a:r>
            <a:r>
              <a:rPr lang="en-US" altLang="zh-CN" dirty="0"/>
              <a:t>.</a:t>
            </a:r>
          </a:p>
          <a:p>
            <a:pPr eaLnBrk="1" hangingPunct="1">
              <a:buFontTx/>
              <a:buNone/>
            </a:pPr>
            <a:endParaRPr lang="en-US" altLang="zh-CN" dirty="0" smtClean="0">
              <a:latin typeface="Times New Roman" pitchFamily="18" charset="0"/>
            </a:endParaRPr>
          </a:p>
        </p:txBody>
      </p:sp>
      <p:sp>
        <p:nvSpPr>
          <p:cNvPr id="17410" name="灯片编号占位符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fld id="{032F12FB-2D21-4664-A2A4-B2B3C3A0BC2F}" type="slidenum">
              <a:rPr lang="en-US" altLang="zh-CN" sz="1400" smtClean="0"/>
              <a:pPr/>
              <a:t>114</a:t>
            </a:fld>
            <a:endParaRPr lang="en-US" altLang="zh-CN" sz="1400" smtClean="0"/>
          </a:p>
        </p:txBody>
      </p:sp>
      <p:graphicFrame>
        <p:nvGraphicFramePr>
          <p:cNvPr id="1741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1386336"/>
              </p:ext>
            </p:extLst>
          </p:nvPr>
        </p:nvGraphicFramePr>
        <p:xfrm>
          <a:off x="228600" y="627781"/>
          <a:ext cx="3733800" cy="155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23" name="Equation" r:id="rId3" imgW="1714500" imgH="711200" progId="Equation.DSMT4">
                  <p:embed/>
                </p:oleObj>
              </mc:Choice>
              <mc:Fallback>
                <p:oleObj name="Equation" r:id="rId3" imgW="1714500" imgH="71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627781"/>
                        <a:ext cx="3733800" cy="1555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878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0720013"/>
              </p:ext>
            </p:extLst>
          </p:nvPr>
        </p:nvGraphicFramePr>
        <p:xfrm>
          <a:off x="381000" y="4056781"/>
          <a:ext cx="5410200" cy="207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24" name="Equation" r:id="rId5" imgW="3048000" imgH="1168400" progId="Equation.DSMT4">
                  <p:embed/>
                </p:oleObj>
              </mc:Choice>
              <mc:Fallback>
                <p:oleObj name="Equation" r:id="rId5" imgW="3048000" imgH="1168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4056781"/>
                        <a:ext cx="5410200" cy="2079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878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007309"/>
              </p:ext>
            </p:extLst>
          </p:nvPr>
        </p:nvGraphicFramePr>
        <p:xfrm>
          <a:off x="4203700" y="627781"/>
          <a:ext cx="3402013" cy="155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25" name="Equation" r:id="rId7" imgW="1562040" imgH="711000" progId="Equation.DSMT4">
                  <p:embed/>
                </p:oleObj>
              </mc:Choice>
              <mc:Fallback>
                <p:oleObj name="Equation" r:id="rId7" imgW="1562040" imgH="71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03700" y="627781"/>
                        <a:ext cx="3402013" cy="1555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879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5700395"/>
              </p:ext>
            </p:extLst>
          </p:nvPr>
        </p:nvGraphicFramePr>
        <p:xfrm>
          <a:off x="685800" y="2380381"/>
          <a:ext cx="3097213" cy="155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26" name="Equation" r:id="rId9" imgW="1422360" imgH="711000" progId="Equation.DSMT4">
                  <p:embed/>
                </p:oleObj>
              </mc:Choice>
              <mc:Fallback>
                <p:oleObj name="Equation" r:id="rId9" imgW="1422360" imgH="71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380381"/>
                        <a:ext cx="3097213" cy="1555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879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7888090"/>
              </p:ext>
            </p:extLst>
          </p:nvPr>
        </p:nvGraphicFramePr>
        <p:xfrm>
          <a:off x="3817938" y="2380381"/>
          <a:ext cx="3235325" cy="155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27" name="Equation" r:id="rId11" imgW="1485720" imgH="711000" progId="Equation.DSMT4">
                  <p:embed/>
                </p:oleObj>
              </mc:Choice>
              <mc:Fallback>
                <p:oleObj name="Equation" r:id="rId11" imgW="1485720" imgH="71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7938" y="2380381"/>
                        <a:ext cx="3235325" cy="1555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01593" y="298524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/>
              <a:t>求</a:t>
            </a:r>
            <a:r>
              <a:rPr lang="en-US" altLang="zh-CN" sz="2400" dirty="0" err="1" smtClean="0"/>
              <a:t>NulA</a:t>
            </a:r>
            <a:r>
              <a:rPr lang="zh-CN" altLang="en-US" sz="2400" dirty="0" smtClean="0"/>
              <a:t>的基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921316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8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18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18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18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187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187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92" grpId="0" build="p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坐标系（</a:t>
            </a:r>
            <a:r>
              <a:rPr lang="en-US" altLang="zh-CN" dirty="0" smtClean="0"/>
              <a:t>chap2.9</a:t>
            </a:r>
            <a:r>
              <a:rPr lang="zh-CN" altLang="en-US" dirty="0" smtClean="0"/>
              <a:t>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987" y="1340768"/>
            <a:ext cx="8858250" cy="468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805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坐标系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2776"/>
            <a:ext cx="8819120" cy="3952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9551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i="1" dirty="0" smtClean="0"/>
              <a:t>       </a:t>
            </a:r>
            <a:r>
              <a:rPr lang="zh-CN" altLang="en-US" dirty="0" smtClean="0"/>
              <a:t>中</a:t>
            </a:r>
            <a:r>
              <a:rPr lang="en-US" altLang="zh-CN" i="1" dirty="0" smtClean="0"/>
              <a:t>B</a:t>
            </a:r>
            <a:r>
              <a:rPr lang="en-US" altLang="zh-CN" dirty="0" smtClean="0"/>
              <a:t>-</a:t>
            </a:r>
            <a:r>
              <a:rPr lang="zh-CN" altLang="en-US" dirty="0" smtClean="0"/>
              <a:t>坐标与标准坐标的转换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340768"/>
            <a:ext cx="8534400" cy="542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矩形 6"/>
          <p:cNvSpPr/>
          <p:nvPr/>
        </p:nvSpPr>
        <p:spPr>
          <a:xfrm>
            <a:off x="3347864" y="4055393"/>
            <a:ext cx="2304256" cy="597743"/>
          </a:xfrm>
          <a:prstGeom prst="rect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292080" y="6093296"/>
            <a:ext cx="3851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FF0000"/>
                </a:solidFill>
              </a:rPr>
              <a:t>映上的一一的线性变换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graphicFrame>
        <p:nvGraphicFramePr>
          <p:cNvPr id="9" name="对象 8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749555022"/>
              </p:ext>
            </p:extLst>
          </p:nvPr>
        </p:nvGraphicFramePr>
        <p:xfrm>
          <a:off x="539750" y="476250"/>
          <a:ext cx="881063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35" name="Equation" r:id="rId4" imgW="215640" imgH="190440" progId="Equation.DSMT4">
                  <p:embed/>
                </p:oleObj>
              </mc:Choice>
              <mc:Fallback>
                <p:oleObj name="Equation" r:id="rId4" imgW="215640" imgH="190440" progId="Equation.DSMT4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476250"/>
                        <a:ext cx="881063" cy="77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75307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V</a:t>
            </a:r>
            <a:r>
              <a:rPr lang="zh-CN" altLang="en-US" dirty="0" smtClean="0"/>
              <a:t>到       的坐标映射</a:t>
            </a:r>
            <a:endParaRPr lang="zh-CN" altLang="en-US" dirty="0"/>
          </a:p>
        </p:txBody>
      </p:sp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02" y="1124744"/>
            <a:ext cx="8467725" cy="416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graphicFrame>
        <p:nvGraphicFramePr>
          <p:cNvPr id="4" name="对象 3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179754168"/>
              </p:ext>
            </p:extLst>
          </p:nvPr>
        </p:nvGraphicFramePr>
        <p:xfrm>
          <a:off x="1331640" y="476672"/>
          <a:ext cx="881063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9" name="Equation" r:id="rId4" imgW="215640" imgH="190440" progId="Equation.DSMT4">
                  <p:embed/>
                </p:oleObj>
              </mc:Choice>
              <mc:Fallback>
                <p:oleObj name="Equation" r:id="rId4" imgW="215640" imgH="190440" progId="Equation.DSMT4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476672"/>
                        <a:ext cx="881063" cy="77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22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02" y="5229200"/>
            <a:ext cx="874395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组合 8"/>
          <p:cNvGrpSpPr/>
          <p:nvPr/>
        </p:nvGrpSpPr>
        <p:grpSpPr>
          <a:xfrm>
            <a:off x="3347864" y="6309320"/>
            <a:ext cx="4248472" cy="432048"/>
            <a:chOff x="3347864" y="6309320"/>
            <a:chExt cx="4248472" cy="432048"/>
          </a:xfrm>
        </p:grpSpPr>
        <p:grpSp>
          <p:nvGrpSpPr>
            <p:cNvPr id="7" name="组合 6"/>
            <p:cNvGrpSpPr/>
            <p:nvPr/>
          </p:nvGrpSpPr>
          <p:grpSpPr>
            <a:xfrm>
              <a:off x="3347864" y="6309320"/>
              <a:ext cx="2664296" cy="432048"/>
              <a:chOff x="3347864" y="6309320"/>
              <a:chExt cx="2664296" cy="432048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3347864" y="6309320"/>
                <a:ext cx="720080" cy="432048"/>
              </a:xfrm>
              <a:prstGeom prst="rect">
                <a:avLst/>
              </a:prstGeom>
              <a:noFill/>
              <a:ln/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5076056" y="6381328"/>
                <a:ext cx="936104" cy="360040"/>
              </a:xfrm>
              <a:prstGeom prst="rect">
                <a:avLst/>
              </a:prstGeom>
              <a:noFill/>
              <a:ln/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" name="矩形 7"/>
            <p:cNvSpPr/>
            <p:nvPr/>
          </p:nvSpPr>
          <p:spPr>
            <a:xfrm>
              <a:off x="6372200" y="6381328"/>
              <a:ext cx="1224136" cy="360040"/>
            </a:xfrm>
            <a:prstGeom prst="rect">
              <a:avLst/>
            </a:prstGeom>
            <a:noFill/>
            <a:ln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09884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坐标映射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1340768"/>
            <a:ext cx="8515350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3" y="4080158"/>
            <a:ext cx="8791575" cy="148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5566058"/>
            <a:ext cx="36195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2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5966108"/>
            <a:ext cx="1104900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3318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780928"/>
            <a:ext cx="6268045" cy="3935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向量空间的维数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1268760"/>
            <a:ext cx="8324850" cy="123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41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651" y="1195586"/>
            <a:ext cx="8763000" cy="165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392788" y="4267015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坐标</a:t>
            </a:r>
            <a:r>
              <a:rPr lang="zh-CN" altLang="en-US" sz="2400" dirty="0" smtClean="0"/>
              <a:t>向量</a:t>
            </a:r>
            <a:r>
              <a:rPr lang="en-US" altLang="zh-CN" sz="2400" dirty="0" smtClean="0"/>
              <a:t>-&gt;</a:t>
            </a:r>
            <a:r>
              <a:rPr lang="zh-CN" altLang="en-US" sz="2400" dirty="0" smtClean="0"/>
              <a:t>向量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9235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016" y="1340768"/>
            <a:ext cx="8791575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449190"/>
            <a:ext cx="8581138" cy="1203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0974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向量空间的</a:t>
            </a:r>
            <a:r>
              <a:rPr lang="zh-CN" altLang="en-US" dirty="0" smtClean="0"/>
              <a:t>维数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1628800"/>
            <a:ext cx="8782050" cy="201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8599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有限维空间的子空间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" y="1340768"/>
            <a:ext cx="8820150" cy="246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55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3807742"/>
            <a:ext cx="8275487" cy="2861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直接连接符 4"/>
          <p:cNvCxnSpPr/>
          <p:nvPr/>
        </p:nvCxnSpPr>
        <p:spPr>
          <a:xfrm>
            <a:off x="1331640" y="4149080"/>
            <a:ext cx="108012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4788024" y="4437112"/>
            <a:ext cx="1224136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395535" y="4653136"/>
            <a:ext cx="93610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0051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基定理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求</a:t>
            </a:r>
            <a:r>
              <a:rPr lang="zh-CN" altLang="en-US" dirty="0"/>
              <a:t>一个基的方法</a:t>
            </a:r>
            <a:r>
              <a:rPr lang="zh-CN" altLang="en-US" dirty="0" smtClean="0"/>
              <a:t>：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线性无关性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生成</a:t>
            </a:r>
            <a:r>
              <a:rPr lang="zh-CN" altLang="en-US" dirty="0"/>
              <a:t>性</a:t>
            </a:r>
          </a:p>
          <a:p>
            <a:endParaRPr lang="zh-CN" altLang="en-US" dirty="0"/>
          </a:p>
        </p:txBody>
      </p:sp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3" y="1343025"/>
            <a:ext cx="8791575" cy="208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5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501007"/>
            <a:ext cx="8788276" cy="1534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直接连接符 4"/>
          <p:cNvCxnSpPr/>
          <p:nvPr/>
        </p:nvCxnSpPr>
        <p:spPr>
          <a:xfrm>
            <a:off x="8172400" y="2492896"/>
            <a:ext cx="576064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395536" y="2852936"/>
            <a:ext cx="936104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6732240" y="2492896"/>
            <a:ext cx="648072" cy="360040"/>
          </a:xfrm>
          <a:prstGeom prst="rect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915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6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Nul</a:t>
            </a:r>
            <a:r>
              <a:rPr lang="en-US" altLang="zh-CN" dirty="0" smtClean="0"/>
              <a:t> </a:t>
            </a:r>
            <a:r>
              <a:rPr lang="en-US" altLang="zh-CN" i="1" dirty="0" smtClean="0"/>
              <a:t>A</a:t>
            </a:r>
            <a:r>
              <a:rPr lang="zh-CN" altLang="en-US" dirty="0" smtClean="0"/>
              <a:t>和</a:t>
            </a:r>
            <a:r>
              <a:rPr lang="en-US" altLang="zh-CN" dirty="0" smtClean="0"/>
              <a:t>Col </a:t>
            </a:r>
            <a:r>
              <a:rPr lang="en-US" altLang="zh-CN" i="1" dirty="0" smtClean="0"/>
              <a:t>A</a:t>
            </a:r>
            <a:r>
              <a:rPr lang="zh-CN" altLang="en-US" dirty="0" smtClean="0"/>
              <a:t>的维数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85888"/>
            <a:ext cx="8839200" cy="408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595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行空间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由向量空间概念的帮助，观察矩阵内部，揭示行、列之间的关系</a:t>
            </a:r>
            <a:endParaRPr lang="en-US" altLang="zh-CN" dirty="0" smtClean="0"/>
          </a:p>
          <a:p>
            <a:endParaRPr lang="zh-CN" altLang="en-US" dirty="0"/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2568302"/>
            <a:ext cx="8934450" cy="222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6784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行空间</a:t>
            </a:r>
            <a:r>
              <a:rPr lang="en-US" altLang="zh-CN" dirty="0" smtClean="0"/>
              <a:t>	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40768"/>
            <a:ext cx="8136904" cy="1872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2" name="组合 11"/>
          <p:cNvGrpSpPr/>
          <p:nvPr/>
        </p:nvGrpSpPr>
        <p:grpSpPr>
          <a:xfrm>
            <a:off x="175768" y="3343331"/>
            <a:ext cx="8860728" cy="2685812"/>
            <a:chOff x="175768" y="3343331"/>
            <a:chExt cx="8860728" cy="2685812"/>
          </a:xfrm>
        </p:grpSpPr>
        <p:pic>
          <p:nvPicPr>
            <p:cNvPr id="5734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768" y="3343331"/>
              <a:ext cx="8860728" cy="26858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5" name="直接连接符 4"/>
            <p:cNvCxnSpPr/>
            <p:nvPr/>
          </p:nvCxnSpPr>
          <p:spPr>
            <a:xfrm>
              <a:off x="7020272" y="4221088"/>
              <a:ext cx="201622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175768" y="4509120"/>
              <a:ext cx="3100088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1331640" y="4797152"/>
              <a:ext cx="519670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30708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秩定理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40768"/>
            <a:ext cx="8575124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95" y="2492896"/>
            <a:ext cx="9115425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016" y="3573016"/>
            <a:ext cx="8632651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4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1815" y="6021288"/>
            <a:ext cx="6178550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3125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秩和可逆矩阵定理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268760"/>
            <a:ext cx="8599509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2288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310952"/>
            <a:ext cx="8229600" cy="1143000"/>
          </a:xfrm>
        </p:spPr>
        <p:txBody>
          <a:bodyPr/>
          <a:lstStyle/>
          <a:p>
            <a:r>
              <a:rPr lang="zh-CN" altLang="en-US" dirty="0" smtClean="0"/>
              <a:t>第</a:t>
            </a:r>
            <a:r>
              <a:rPr lang="zh-CN" altLang="en-US" dirty="0"/>
              <a:t>五</a:t>
            </a:r>
            <a:r>
              <a:rPr lang="zh-CN" altLang="en-US" dirty="0" smtClean="0"/>
              <a:t>章 特征值与特征向量</a:t>
            </a:r>
            <a:endParaRPr lang="zh-CN" altLang="en-US" dirty="0"/>
          </a:p>
        </p:txBody>
      </p:sp>
      <p:pic>
        <p:nvPicPr>
          <p:cNvPr id="532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922"/>
          <a:stretch/>
        </p:blipFill>
        <p:spPr bwMode="auto">
          <a:xfrm>
            <a:off x="628650" y="1988840"/>
            <a:ext cx="6278998" cy="3312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4922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特征值和特征向量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容易验证给定的向量是否是矩阵的特征向量</a:t>
            </a:r>
            <a:endParaRPr lang="en-US" altLang="zh-CN" dirty="0" smtClean="0"/>
          </a:p>
          <a:p>
            <a:r>
              <a:rPr lang="zh-CN" altLang="en-US" dirty="0"/>
              <a:t>容易</a:t>
            </a:r>
            <a:r>
              <a:rPr lang="zh-CN" altLang="en-US" dirty="0" smtClean="0"/>
              <a:t>判断给出的数是否是特征值</a:t>
            </a:r>
            <a:endParaRPr lang="zh-CN" altLang="en-US" dirty="0"/>
          </a:p>
        </p:txBody>
      </p:sp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340768"/>
            <a:ext cx="8568953" cy="1606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5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849300"/>
            <a:ext cx="1576189" cy="337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5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768741"/>
            <a:ext cx="1495226" cy="35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/>
          <p:nvPr/>
        </p:nvSpPr>
        <p:spPr>
          <a:xfrm>
            <a:off x="3203848" y="2060848"/>
            <a:ext cx="648072" cy="360040"/>
          </a:xfrm>
          <a:prstGeom prst="rect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1590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特征空间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323528" y="1556792"/>
            <a:ext cx="8485500" cy="3244949"/>
            <a:chOff x="323528" y="1556792"/>
            <a:chExt cx="8485500" cy="3244949"/>
          </a:xfrm>
        </p:grpSpPr>
        <p:pic>
          <p:nvPicPr>
            <p:cNvPr id="6861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528" y="1556792"/>
              <a:ext cx="8485500" cy="32449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1835696" y="3933056"/>
              <a:ext cx="360040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/>
                <a:t>是</a:t>
              </a:r>
              <a:endParaRPr lang="zh-CN" altLang="en-US" sz="2400" dirty="0"/>
            </a:p>
          </p:txBody>
        </p:sp>
      </p:grpSp>
      <p:sp>
        <p:nvSpPr>
          <p:cNvPr id="6" name="矩形 5"/>
          <p:cNvSpPr/>
          <p:nvPr/>
        </p:nvSpPr>
        <p:spPr>
          <a:xfrm>
            <a:off x="7740352" y="3933056"/>
            <a:ext cx="12939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/>
              <a:t>eigenspace</a:t>
            </a:r>
            <a:endParaRPr lang="zh-CN" altLang="en-US" dirty="0"/>
          </a:p>
        </p:txBody>
      </p:sp>
      <p:cxnSp>
        <p:nvCxnSpPr>
          <p:cNvPr id="8" name="直接连接符 7"/>
          <p:cNvCxnSpPr/>
          <p:nvPr/>
        </p:nvCxnSpPr>
        <p:spPr>
          <a:xfrm>
            <a:off x="611560" y="3356992"/>
            <a:ext cx="144016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5076056" y="4302388"/>
            <a:ext cx="2664296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8885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特征值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68760"/>
            <a:ext cx="8572598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492" y="2588398"/>
            <a:ext cx="8783004" cy="336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56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836" y="2932934"/>
            <a:ext cx="8120150" cy="3808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7344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可逆矩阵定理（续）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设</a:t>
            </a:r>
            <a:r>
              <a:rPr lang="en-US" altLang="zh-CN" i="1" dirty="0" smtClean="0"/>
              <a:t>A</a:t>
            </a:r>
            <a:r>
              <a:rPr lang="zh-CN" altLang="en-US" dirty="0" smtClean="0"/>
              <a:t>是</a:t>
            </a:r>
            <a:r>
              <a:rPr lang="en-US" altLang="zh-CN" i="1" dirty="0" err="1" smtClean="0"/>
              <a:t>n</a:t>
            </a:r>
            <a:r>
              <a:rPr lang="en-US" altLang="zh-CN" dirty="0" err="1" smtClean="0">
                <a:latin typeface="宋体"/>
                <a:ea typeface="宋体"/>
              </a:rPr>
              <a:t>╳</a:t>
            </a:r>
            <a:r>
              <a:rPr lang="en-US" altLang="zh-CN" i="1" dirty="0" err="1" smtClean="0"/>
              <a:t>n</a:t>
            </a:r>
            <a:r>
              <a:rPr lang="zh-CN" altLang="en-US" dirty="0" smtClean="0"/>
              <a:t>的矩阵，则</a:t>
            </a:r>
            <a:r>
              <a:rPr lang="en-US" altLang="zh-CN" i="1" dirty="0" smtClean="0"/>
              <a:t>A</a:t>
            </a:r>
            <a:r>
              <a:rPr lang="zh-CN" altLang="en-US" dirty="0" smtClean="0"/>
              <a:t>是可逆的当且仅当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0</a:t>
            </a:r>
            <a:r>
              <a:rPr lang="zh-CN" altLang="en-US" dirty="0" smtClean="0"/>
              <a:t>不是</a:t>
            </a:r>
            <a:r>
              <a:rPr lang="en-US" altLang="zh-CN" i="1" dirty="0" smtClean="0"/>
              <a:t>A</a:t>
            </a:r>
            <a:r>
              <a:rPr lang="zh-CN" altLang="en-US" dirty="0" smtClean="0"/>
              <a:t>的特征值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4017230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1" y="390346"/>
            <a:ext cx="8867775" cy="202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6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419171"/>
            <a:ext cx="6883400" cy="1365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6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278" y="3784421"/>
            <a:ext cx="7289196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直接连接符 4"/>
          <p:cNvCxnSpPr/>
          <p:nvPr/>
        </p:nvCxnSpPr>
        <p:spPr>
          <a:xfrm>
            <a:off x="3999876" y="5949280"/>
            <a:ext cx="2588348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2471054" y="3784421"/>
            <a:ext cx="2588348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3419872" y="1484784"/>
            <a:ext cx="72008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1115616" y="3140968"/>
            <a:ext cx="5976664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0424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8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特征方程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zh-CN" altLang="en-US" dirty="0" smtClean="0"/>
              <a:t>                 是</a:t>
            </a:r>
            <a:r>
              <a:rPr lang="en-US" altLang="zh-CN" i="1" dirty="0" smtClean="0"/>
              <a:t>n</a:t>
            </a:r>
            <a:r>
              <a:rPr lang="zh-CN" altLang="en-US" dirty="0" smtClean="0"/>
              <a:t>次多项式，称为</a:t>
            </a:r>
            <a:r>
              <a:rPr lang="en-US" altLang="zh-CN" i="1" dirty="0" smtClean="0"/>
              <a:t>A</a:t>
            </a:r>
            <a:r>
              <a:rPr lang="zh-CN" altLang="en-US" dirty="0" smtClean="0"/>
              <a:t>的特征多项式</a:t>
            </a:r>
            <a:endParaRPr lang="zh-CN" altLang="en-US" dirty="0"/>
          </a:p>
        </p:txBody>
      </p:sp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340768"/>
            <a:ext cx="8616957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96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6" y="2987674"/>
            <a:ext cx="8616957" cy="111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963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653136"/>
            <a:ext cx="1533525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713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重数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40768"/>
            <a:ext cx="8907744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6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2901949"/>
            <a:ext cx="8835532" cy="682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68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4010024"/>
            <a:ext cx="8715886" cy="1579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2787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相似性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zh-CN" altLang="en-US" dirty="0" smtClean="0"/>
              <a:t>相似矩阵和特征值</a:t>
            </a:r>
            <a:endParaRPr lang="zh-CN" altLang="en-US" dirty="0"/>
          </a:p>
        </p:txBody>
      </p:sp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16020"/>
            <a:ext cx="8836563" cy="2861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6583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相似性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8" y="1340768"/>
            <a:ext cx="9104621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7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487" y="3040752"/>
            <a:ext cx="8497787" cy="3196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5725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对角化定理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268760"/>
            <a:ext cx="8635275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78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748920"/>
            <a:ext cx="8491258" cy="2711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/>
          <p:nvPr/>
        </p:nvSpPr>
        <p:spPr>
          <a:xfrm>
            <a:off x="5652120" y="2204864"/>
            <a:ext cx="17139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diagonalizable </a:t>
            </a:r>
          </a:p>
        </p:txBody>
      </p:sp>
      <p:pic>
        <p:nvPicPr>
          <p:cNvPr id="778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567426"/>
            <a:ext cx="8646588" cy="1029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9018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7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7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24" y="1556792"/>
            <a:ext cx="8920272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88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44702"/>
            <a:ext cx="6705600" cy="209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5743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矩阵可对角化的充分条件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44824"/>
            <a:ext cx="8633380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39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281164"/>
            <a:ext cx="8879808" cy="939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2172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3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3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特征值不是都相异的矩阵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860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268760"/>
            <a:ext cx="9038766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7660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第六章 正交性和最小二乘法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5" y="1414463"/>
            <a:ext cx="5085953" cy="1736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7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51" y="3484177"/>
            <a:ext cx="5192725" cy="808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0515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内积</a:t>
            </a: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340768"/>
            <a:ext cx="8830147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577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535729"/>
            <a:ext cx="6134100" cy="320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5383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内积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340768"/>
            <a:ext cx="8646117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78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39" y="4869160"/>
            <a:ext cx="9020175" cy="125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7640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7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向量的长度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68760"/>
            <a:ext cx="8784976" cy="2296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88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00" y="3428216"/>
            <a:ext cx="7155857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88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7288" y="3565486"/>
            <a:ext cx="2016224" cy="1759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92080" y="6453336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单位向量，方向一致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60652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8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i="1" dirty="0" err="1" smtClean="0"/>
              <a:t>R</a:t>
            </a:r>
            <a:r>
              <a:rPr lang="en-US" altLang="zh-CN" i="1" baseline="30000" dirty="0" err="1" smtClean="0"/>
              <a:t>n</a:t>
            </a:r>
            <a:r>
              <a:rPr lang="zh-CN" altLang="en-US" dirty="0" smtClean="0"/>
              <a:t>空间中的距离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72" y="1492776"/>
            <a:ext cx="8685273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645024"/>
            <a:ext cx="8740860" cy="576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95" y="5076413"/>
            <a:ext cx="4135619" cy="584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1294" y="5058409"/>
            <a:ext cx="3242041" cy="665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7524" y="6021288"/>
            <a:ext cx="6492948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1363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正交向量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340768"/>
            <a:ext cx="8489463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70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060848"/>
            <a:ext cx="1504950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70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780928"/>
            <a:ext cx="3848100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9124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正交向量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1628774"/>
            <a:ext cx="8513087" cy="1512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90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0478" y="3356992"/>
            <a:ext cx="2743200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2005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正交补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740982"/>
            <a:ext cx="8856984" cy="1400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116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877"/>
          <a:stretch/>
        </p:blipFill>
        <p:spPr bwMode="auto">
          <a:xfrm>
            <a:off x="7308304" y="188640"/>
            <a:ext cx="1450642" cy="1433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/>
          <p:nvPr/>
        </p:nvSpPr>
        <p:spPr>
          <a:xfrm>
            <a:off x="2339752" y="1916832"/>
            <a:ext cx="720080" cy="360040"/>
          </a:xfrm>
          <a:prstGeom prst="rect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68760"/>
            <a:ext cx="8543090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组合 4"/>
          <p:cNvGrpSpPr/>
          <p:nvPr/>
        </p:nvGrpSpPr>
        <p:grpSpPr>
          <a:xfrm>
            <a:off x="339723" y="4141197"/>
            <a:ext cx="8536562" cy="2160240"/>
            <a:chOff x="339723" y="4141197"/>
            <a:chExt cx="8536562" cy="2160240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723" y="4141197"/>
              <a:ext cx="8536562" cy="21602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0898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9752" y="5733255"/>
              <a:ext cx="6115422" cy="5681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0899" name="Picture 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41899" y="5157192"/>
              <a:ext cx="390141" cy="3901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5996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正交集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190" y="1284392"/>
            <a:ext cx="8682771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421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140968"/>
            <a:ext cx="2088232" cy="2268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9859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4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正交集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由非零向量构成的正交集的线性无关性？</a:t>
            </a:r>
            <a:endParaRPr lang="zh-CN" altLang="en-US" dirty="0"/>
          </a:p>
        </p:txBody>
      </p:sp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68" y="1808820"/>
            <a:ext cx="8783543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52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465004"/>
            <a:ext cx="8694622" cy="2556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/>
          <p:nvPr/>
        </p:nvSpPr>
        <p:spPr>
          <a:xfrm>
            <a:off x="4283968" y="3465004"/>
            <a:ext cx="576064" cy="324036"/>
          </a:xfrm>
          <a:prstGeom prst="rect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8997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5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5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正交基</a:t>
            </a:r>
            <a:r>
              <a:rPr lang="en-US" altLang="zh-CN" dirty="0" smtClean="0"/>
              <a:t>	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zh-CN" altLang="en-US" dirty="0" smtClean="0"/>
              <a:t>优势？</a:t>
            </a:r>
            <a:endParaRPr lang="zh-CN" altLang="en-US" dirty="0"/>
          </a:p>
        </p:txBody>
      </p:sp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340768"/>
            <a:ext cx="8885395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625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84984"/>
            <a:ext cx="8764168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626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373216"/>
            <a:ext cx="7892314" cy="1412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5165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6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6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正交投影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12776"/>
            <a:ext cx="8838793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581128"/>
            <a:ext cx="3312368" cy="1992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5379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单位正交集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044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77290"/>
            <a:ext cx="8853052" cy="1963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4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3429000"/>
            <a:ext cx="8515121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/>
          <p:nvPr/>
        </p:nvSpPr>
        <p:spPr>
          <a:xfrm>
            <a:off x="7164288" y="1772816"/>
            <a:ext cx="1296144" cy="386313"/>
          </a:xfrm>
          <a:prstGeom prst="rect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043608" y="2159129"/>
            <a:ext cx="648072" cy="405775"/>
          </a:xfrm>
          <a:prstGeom prst="rect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1600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单位正交集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064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68760"/>
            <a:ext cx="8893708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64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959616"/>
            <a:ext cx="6819900" cy="170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65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683006"/>
            <a:ext cx="6807200" cy="201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1438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6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6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单位正交集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线性映射                保持长度和正交性</a:t>
            </a:r>
            <a:endParaRPr lang="zh-CN" altLang="en-US" dirty="0"/>
          </a:p>
        </p:txBody>
      </p:sp>
      <p:pic>
        <p:nvPicPr>
          <p:cNvPr id="1075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81" y="1772816"/>
            <a:ext cx="8998119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4683683"/>
              </p:ext>
            </p:extLst>
          </p:nvPr>
        </p:nvGraphicFramePr>
        <p:xfrm>
          <a:off x="2267743" y="5085184"/>
          <a:ext cx="1362613" cy="432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51" name="Equation" r:id="rId4" imgW="520560" imgH="164880" progId="Equation.DSMT4">
                  <p:embed/>
                </p:oleObj>
              </mc:Choice>
              <mc:Fallback>
                <p:oleObj name="Equation" r:id="rId4" imgW="52056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67743" y="5085184"/>
                        <a:ext cx="1362613" cy="4320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18950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正交矩阵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1095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916832"/>
            <a:ext cx="8899771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95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727" y="3225408"/>
            <a:ext cx="8908522" cy="1067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1138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9"/>
          <a:stretch/>
        </p:blipFill>
        <p:spPr bwMode="auto">
          <a:xfrm>
            <a:off x="827584" y="1387200"/>
            <a:ext cx="1294058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113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387200"/>
            <a:ext cx="1403162" cy="487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右箭头 3"/>
          <p:cNvSpPr/>
          <p:nvPr/>
        </p:nvSpPr>
        <p:spPr>
          <a:xfrm>
            <a:off x="2267744" y="1630907"/>
            <a:ext cx="432048" cy="243707"/>
          </a:xfrm>
          <a:prstGeom prst="rightArrow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4711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9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9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</a:rPr>
              <a:t>格拉姆</a:t>
            </a:r>
            <a:r>
              <a:rPr lang="en-US" altLang="zh-CN" dirty="0">
                <a:solidFill>
                  <a:schemeClr val="tx1"/>
                </a:solidFill>
              </a:rPr>
              <a:t>-</a:t>
            </a:r>
            <a:r>
              <a:rPr lang="zh-CN" altLang="en-US" dirty="0">
                <a:solidFill>
                  <a:schemeClr val="tx1"/>
                </a:solidFill>
              </a:rPr>
              <a:t>施密特方法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5868144" y="6453336"/>
            <a:ext cx="1296144" cy="288032"/>
          </a:xfrm>
          <a:prstGeom prst="rect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323527" y="1316955"/>
            <a:ext cx="7688678" cy="5541045"/>
            <a:chOff x="323527" y="1316955"/>
            <a:chExt cx="7688678" cy="5541045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3527" y="1316955"/>
              <a:ext cx="7688678" cy="5541045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1600" y="5733256"/>
              <a:ext cx="1457325" cy="3905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5598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标准正交基</a:t>
            </a:r>
            <a:endParaRPr lang="zh-CN" altLang="en-US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850" y="1340768"/>
            <a:ext cx="8496300" cy="72401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954" y="3869207"/>
            <a:ext cx="6895728" cy="297770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547" y="2204864"/>
            <a:ext cx="6119677" cy="1674859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932040" y="2204864"/>
            <a:ext cx="1656184" cy="432048"/>
          </a:xfrm>
          <a:prstGeom prst="rect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99592" y="3879723"/>
            <a:ext cx="1944216" cy="341365"/>
          </a:xfrm>
          <a:prstGeom prst="rect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9481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矩阵的</a:t>
            </a:r>
            <a:r>
              <a:rPr lang="en-US" altLang="zh-CN" dirty="0" smtClean="0"/>
              <a:t>QR</a:t>
            </a:r>
            <a:r>
              <a:rPr lang="zh-CN" altLang="en-US" dirty="0" smtClean="0"/>
              <a:t>分解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67" y="1311406"/>
            <a:ext cx="9007429" cy="2526365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89786" y="3869887"/>
            <a:ext cx="8946710" cy="351201"/>
            <a:chOff x="89786" y="3869887"/>
            <a:chExt cx="10308632" cy="409575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786" y="3905713"/>
              <a:ext cx="2581275" cy="295275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71061" y="3972945"/>
              <a:ext cx="1143000" cy="238125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62977" y="3869887"/>
              <a:ext cx="2905125" cy="409575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817018" y="3934844"/>
              <a:ext cx="3581400" cy="314325"/>
            </a:xfrm>
            <a:prstGeom prst="rect">
              <a:avLst/>
            </a:prstGeom>
          </p:spPr>
        </p:pic>
      </p:grpSp>
      <p:grpSp>
        <p:nvGrpSpPr>
          <p:cNvPr id="12" name="组合 11"/>
          <p:cNvGrpSpPr/>
          <p:nvPr/>
        </p:nvGrpSpPr>
        <p:grpSpPr>
          <a:xfrm>
            <a:off x="89787" y="4308903"/>
            <a:ext cx="8946710" cy="1058484"/>
            <a:chOff x="89787" y="4308903"/>
            <a:chExt cx="8946710" cy="1058484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9787" y="4308903"/>
              <a:ext cx="8946710" cy="1058484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>
              <a:off x="2826033" y="4308903"/>
              <a:ext cx="4122231" cy="344233"/>
            </a:xfrm>
            <a:prstGeom prst="rect">
              <a:avLst/>
            </a:prstGeom>
            <a:noFill/>
            <a:ln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1" y="3361521"/>
            <a:ext cx="26193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3933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</a:t>
            </a:r>
            <a:r>
              <a:rPr lang="en-US" altLang="zh-CN" dirty="0" smtClean="0"/>
              <a:t>7</a:t>
            </a:r>
            <a:r>
              <a:rPr lang="zh-CN" altLang="en-US" dirty="0" smtClean="0"/>
              <a:t>章 对称矩阵和二次型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CN" dirty="0" smtClean="0"/>
          </a:p>
          <a:p>
            <a:r>
              <a:rPr lang="en-US" altLang="zh-CN" dirty="0" smtClean="0"/>
              <a:t>7.1  </a:t>
            </a:r>
            <a:r>
              <a:rPr lang="zh-CN" altLang="en-US" dirty="0" smtClean="0"/>
              <a:t>对称矩阵的对角化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en-US" altLang="zh-CN" dirty="0" smtClean="0"/>
              <a:t>7.2  </a:t>
            </a:r>
            <a:r>
              <a:rPr lang="zh-CN" altLang="en-US" dirty="0" smtClean="0"/>
              <a:t>二次型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31305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C30171-ECEC-47EF-826E-E5A30F7103F6}" type="slidenum">
              <a:rPr lang="en-US" altLang="zh-CN"/>
              <a:pPr>
                <a:defRPr/>
              </a:pPr>
              <a:t>164</a:t>
            </a:fld>
            <a:endParaRPr lang="en-US" altLang="zh-CN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对称矩阵</a:t>
            </a:r>
            <a:r>
              <a:rPr lang="en-US" altLang="zh-CN" b="1" dirty="0">
                <a:solidFill>
                  <a:srgbClr val="FF0066"/>
                </a:solidFill>
              </a:rPr>
              <a:t>symmetric matrix</a:t>
            </a:r>
            <a:r>
              <a:rPr lang="en-US" altLang="zh-CN" dirty="0"/>
              <a:t> </a:t>
            </a:r>
            <a:endParaRPr lang="zh-CN" altLang="zh-CN" dirty="0" smtClean="0"/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>
                <a:latin typeface="Times New Roman" pitchFamily="18" charset="0"/>
              </a:rPr>
              <a:t>一个对称矩阵是一个满足</a:t>
            </a:r>
            <a:r>
              <a:rPr lang="en-US" altLang="zh-CN" i="1" dirty="0">
                <a:solidFill>
                  <a:srgbClr val="FF0066"/>
                </a:solidFill>
              </a:rPr>
              <a:t>A</a:t>
            </a:r>
            <a:r>
              <a:rPr lang="en-US" altLang="zh-CN" i="1" baseline="30000" dirty="0">
                <a:solidFill>
                  <a:srgbClr val="FF0066"/>
                </a:solidFill>
              </a:rPr>
              <a:t>T</a:t>
            </a:r>
            <a:r>
              <a:rPr lang="en-US" altLang="zh-CN" i="1" dirty="0">
                <a:solidFill>
                  <a:srgbClr val="FF0066"/>
                </a:solidFill>
              </a:rPr>
              <a:t> </a:t>
            </a:r>
            <a:r>
              <a:rPr lang="en-US" altLang="zh-CN" dirty="0">
                <a:solidFill>
                  <a:srgbClr val="FF0066"/>
                </a:solidFill>
              </a:rPr>
              <a:t>= </a:t>
            </a:r>
            <a:r>
              <a:rPr lang="en-US" altLang="zh-CN" i="1" dirty="0">
                <a:solidFill>
                  <a:srgbClr val="FF0066"/>
                </a:solidFill>
              </a:rPr>
              <a:t>A </a:t>
            </a:r>
            <a:r>
              <a:rPr lang="zh-CN" altLang="en-US" dirty="0" smtClean="0"/>
              <a:t>的矩阵</a:t>
            </a:r>
            <a:r>
              <a:rPr lang="en-US" altLang="zh-CN" dirty="0" smtClean="0">
                <a:latin typeface="Times New Roman" pitchFamily="18" charset="0"/>
              </a:rPr>
              <a:t>A</a:t>
            </a:r>
          </a:p>
          <a:p>
            <a:r>
              <a:rPr lang="zh-CN" altLang="en-US" dirty="0" smtClean="0"/>
              <a:t>方阵，主对角线元素任意，其他元素在主对角线的两边成对出现</a:t>
            </a:r>
            <a:r>
              <a:rPr lang="en-US" altLang="zh-CN" dirty="0" smtClean="0">
                <a:latin typeface="Times New Roman" pitchFamily="18" charset="0"/>
              </a:rPr>
              <a:t> </a:t>
            </a:r>
            <a:endParaRPr lang="en-US" altLang="zh-CN" dirty="0" smtClean="0">
              <a:latin typeface="Times New Roman" pitchFamily="18" charset="0"/>
            </a:endParaRPr>
          </a:p>
          <a:p>
            <a:endParaRPr lang="en-US" altLang="zh-CN" dirty="0"/>
          </a:p>
          <a:p>
            <a:r>
              <a:rPr lang="zh-CN" altLang="en-US" dirty="0"/>
              <a:t>定理</a:t>
            </a:r>
            <a:r>
              <a:rPr lang="en-US" altLang="zh-CN" dirty="0"/>
              <a:t>1  </a:t>
            </a:r>
            <a:r>
              <a:rPr lang="zh-CN" altLang="en-US" dirty="0"/>
              <a:t>如果</a:t>
            </a:r>
            <a:r>
              <a:rPr lang="en-US" altLang="zh-CN" dirty="0"/>
              <a:t>A</a:t>
            </a:r>
            <a:r>
              <a:rPr lang="zh-CN" altLang="en-US" dirty="0"/>
              <a:t>是对称矩阵，那么不同特征空间的任意两个特征向量是正交的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/>
              <a:t>定理 </a:t>
            </a:r>
            <a:r>
              <a:rPr lang="en-US" altLang="zh-CN" dirty="0"/>
              <a:t>2</a:t>
            </a:r>
          </a:p>
          <a:p>
            <a:r>
              <a:rPr lang="zh-CN" altLang="en-US" dirty="0"/>
              <a:t>一个</a:t>
            </a:r>
            <a:r>
              <a:rPr lang="en-US" altLang="zh-CN" dirty="0"/>
              <a:t> </a:t>
            </a:r>
            <a:r>
              <a:rPr lang="en-US" altLang="zh-CN" i="1" dirty="0" err="1"/>
              <a:t>n</a:t>
            </a:r>
            <a:r>
              <a:rPr lang="en-US" altLang="zh-CN" dirty="0" err="1">
                <a:sym typeface="Symbol" pitchFamily="18" charset="2"/>
              </a:rPr>
              <a:t></a:t>
            </a:r>
            <a:r>
              <a:rPr lang="en-US" altLang="zh-CN" i="1" dirty="0" err="1"/>
              <a:t>n</a:t>
            </a:r>
            <a:r>
              <a:rPr lang="en-US" altLang="zh-CN" dirty="0"/>
              <a:t> </a:t>
            </a:r>
            <a:r>
              <a:rPr lang="zh-CN" altLang="en-US" dirty="0"/>
              <a:t>矩阵</a:t>
            </a:r>
            <a:r>
              <a:rPr lang="en-US" altLang="zh-CN" i="1" dirty="0"/>
              <a:t>A</a:t>
            </a:r>
            <a:r>
              <a:rPr lang="en-US" altLang="zh-CN" dirty="0"/>
              <a:t> </a:t>
            </a:r>
            <a:r>
              <a:rPr lang="zh-CN" altLang="en-US" dirty="0"/>
              <a:t>可正交对角化的充分必要条件是</a:t>
            </a:r>
            <a:r>
              <a:rPr lang="en-US" altLang="zh-CN" i="1" dirty="0"/>
              <a:t>A</a:t>
            </a:r>
            <a:r>
              <a:rPr lang="zh-CN" altLang="en-US" dirty="0"/>
              <a:t>是对称矩阵</a:t>
            </a:r>
            <a:r>
              <a:rPr lang="en-US" altLang="zh-CN" dirty="0"/>
              <a:t>	orthogonally diagonalizable </a:t>
            </a:r>
            <a:endParaRPr lang="zh-CN" altLang="en-US" dirty="0"/>
          </a:p>
          <a:p>
            <a:endParaRPr lang="en-US" altLang="zh-CN" dirty="0" smtClean="0">
              <a:latin typeface="Times New Roman" pitchFamily="18" charset="0"/>
            </a:endParaRPr>
          </a:p>
          <a:p>
            <a:pPr eaLnBrk="1" hangingPunct="1"/>
            <a:endParaRPr lang="en-US" altLang="zh-CN" dirty="0" smtClean="0">
              <a:latin typeface="Times New Roman" pitchFamily="18" charset="0"/>
            </a:endParaRPr>
          </a:p>
          <a:p>
            <a:pPr eaLnBrk="1" hangingPunct="1"/>
            <a:endParaRPr lang="en-US" altLang="zh-CN" dirty="0" smtClean="0"/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3817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6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6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6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6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371" grpId="0" build="p"/>
    </p:bld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可正交对角化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3528" y="1340768"/>
            <a:ext cx="8496944" cy="5112568"/>
          </a:xfrm>
        </p:spPr>
        <p:txBody>
          <a:bodyPr/>
          <a:lstStyle/>
          <a:p>
            <a:r>
              <a:rPr lang="zh-CN" altLang="en-US" dirty="0" smtClean="0"/>
              <a:t>对称矩阵</a:t>
            </a:r>
            <a:endParaRPr lang="en-US" altLang="zh-CN" dirty="0" smtClean="0"/>
          </a:p>
          <a:p>
            <a:pPr marL="109728" indent="0">
              <a:buNone/>
            </a:pPr>
            <a:endParaRPr lang="en-US" altLang="zh-CN" dirty="0" smtClean="0"/>
          </a:p>
          <a:p>
            <a:r>
              <a:rPr lang="zh-CN" altLang="en-US" dirty="0" smtClean="0"/>
              <a:t>如何</a:t>
            </a:r>
            <a:r>
              <a:rPr lang="zh-CN" altLang="en-US" dirty="0"/>
              <a:t>可正交对角化？</a:t>
            </a:r>
            <a:endParaRPr lang="en-US" altLang="zh-CN" dirty="0"/>
          </a:p>
          <a:p>
            <a:r>
              <a:rPr lang="zh-CN" altLang="en-US" dirty="0"/>
              <a:t>找到</a:t>
            </a:r>
            <a:r>
              <a:rPr lang="en-US" altLang="zh-CN" i="1" dirty="0"/>
              <a:t>n</a:t>
            </a:r>
            <a:r>
              <a:rPr lang="zh-CN" altLang="en-US" dirty="0"/>
              <a:t>个线性无关且</a:t>
            </a:r>
            <a:r>
              <a:rPr lang="zh-CN" altLang="en-US" dirty="0">
                <a:solidFill>
                  <a:srgbClr val="C00000"/>
                </a:solidFill>
              </a:rPr>
              <a:t>单位正交</a:t>
            </a:r>
            <a:r>
              <a:rPr lang="zh-CN" altLang="en-US" dirty="0"/>
              <a:t>的特征向量</a:t>
            </a:r>
            <a:r>
              <a:rPr lang="zh-CN" altLang="en-US" dirty="0" smtClean="0"/>
              <a:t>！</a:t>
            </a:r>
            <a:endParaRPr lang="en-US" altLang="zh-CN" dirty="0" smtClean="0"/>
          </a:p>
          <a:p>
            <a:pPr lvl="1"/>
            <a:r>
              <a:rPr lang="en-US" altLang="zh-CN" i="1" dirty="0"/>
              <a:t>n</a:t>
            </a:r>
            <a:r>
              <a:rPr lang="zh-CN" altLang="en-US" dirty="0" smtClean="0"/>
              <a:t>个不同的特征值时，一定</a:t>
            </a:r>
            <a:r>
              <a:rPr lang="zh-CN" altLang="en-US" dirty="0"/>
              <a:t>可正交</a:t>
            </a:r>
            <a:r>
              <a:rPr lang="zh-CN" altLang="en-US" dirty="0" smtClean="0"/>
              <a:t>对角化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少于</a:t>
            </a:r>
            <a:r>
              <a:rPr lang="en-US" altLang="zh-CN" i="1" dirty="0" smtClean="0"/>
              <a:t>n</a:t>
            </a:r>
            <a:r>
              <a:rPr lang="zh-CN" altLang="en-US" dirty="0"/>
              <a:t>个不同的特征值</a:t>
            </a:r>
            <a:r>
              <a:rPr lang="zh-CN" altLang="en-US" dirty="0" smtClean="0"/>
              <a:t>时？</a:t>
            </a:r>
            <a:endParaRPr lang="en-US" altLang="zh-CN" dirty="0"/>
          </a:p>
          <a:p>
            <a:pPr lvl="1"/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16807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谱定理</a:t>
            </a:r>
            <a:r>
              <a:rPr lang="en-US" altLang="zh-CN" dirty="0" smtClean="0"/>
              <a:t>	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矩阵</a:t>
            </a:r>
            <a:r>
              <a:rPr lang="en-US" altLang="zh-CN" dirty="0" smtClean="0"/>
              <a:t>A</a:t>
            </a:r>
            <a:r>
              <a:rPr lang="zh-CN" altLang="en-US" dirty="0" smtClean="0"/>
              <a:t>的特征值的集合有时称为</a:t>
            </a:r>
            <a:r>
              <a:rPr lang="en-US" altLang="zh-CN" dirty="0" smtClean="0"/>
              <a:t>A</a:t>
            </a:r>
            <a:r>
              <a:rPr lang="zh-CN" altLang="en-US" dirty="0" smtClean="0"/>
              <a:t>的谱</a:t>
            </a:r>
            <a:endParaRPr lang="en-US" altLang="zh-CN" dirty="0" smtClean="0"/>
          </a:p>
          <a:p>
            <a:r>
              <a:rPr lang="zh-CN" altLang="en-US" dirty="0" smtClean="0"/>
              <a:t>定理</a:t>
            </a:r>
            <a:r>
              <a:rPr lang="en-US" altLang="zh-CN" dirty="0" smtClean="0"/>
              <a:t>3 </a:t>
            </a:r>
            <a:r>
              <a:rPr lang="zh-CN" altLang="en-US" dirty="0" smtClean="0"/>
              <a:t>对称矩阵的谱定理</a:t>
            </a:r>
            <a:endParaRPr lang="en-US" altLang="zh-CN" dirty="0" smtClean="0"/>
          </a:p>
          <a:p>
            <a:r>
              <a:rPr lang="zh-CN" altLang="en-US" dirty="0"/>
              <a:t>一</a:t>
            </a:r>
            <a:r>
              <a:rPr lang="zh-CN" altLang="en-US" dirty="0" smtClean="0"/>
              <a:t>个对称的            矩阵具有下面特性：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A</a:t>
            </a:r>
            <a:r>
              <a:rPr lang="zh-CN" altLang="en-US" dirty="0" smtClean="0"/>
              <a:t>有</a:t>
            </a:r>
            <a:r>
              <a:rPr lang="en-US" altLang="zh-CN" i="1" dirty="0" smtClean="0"/>
              <a:t>n</a:t>
            </a:r>
            <a:r>
              <a:rPr lang="zh-CN" altLang="en-US" dirty="0" smtClean="0"/>
              <a:t>个</a:t>
            </a:r>
            <a:r>
              <a:rPr lang="zh-CN" altLang="en-US" dirty="0" smtClean="0">
                <a:solidFill>
                  <a:srgbClr val="FF0000"/>
                </a:solidFill>
              </a:rPr>
              <a:t>实</a:t>
            </a:r>
            <a:r>
              <a:rPr lang="zh-CN" altLang="en-US" dirty="0" smtClean="0"/>
              <a:t>特征值，包含重复的特征值</a:t>
            </a:r>
            <a:endParaRPr lang="en-US" altLang="zh-CN" dirty="0" smtClean="0"/>
          </a:p>
          <a:p>
            <a:pPr lvl="1"/>
            <a:r>
              <a:rPr lang="zh-CN" altLang="en-US" dirty="0"/>
              <a:t>对每一</a:t>
            </a:r>
            <a:r>
              <a:rPr lang="zh-CN" altLang="en-US" dirty="0" smtClean="0"/>
              <a:t>个特征值，对应特征子空间的维数等于</a:t>
            </a:r>
            <a:r>
              <a:rPr lang="el-GR" altLang="zh-CN" i="1" dirty="0" smtClean="0">
                <a:latin typeface="Times New Roman"/>
                <a:cs typeface="Times New Roman"/>
              </a:rPr>
              <a:t>λ</a:t>
            </a:r>
            <a:r>
              <a:rPr lang="zh-CN" altLang="en-US" dirty="0" smtClean="0"/>
              <a:t>作为特征方程的重数</a:t>
            </a:r>
            <a:endParaRPr lang="en-US" altLang="zh-CN" dirty="0" smtClean="0"/>
          </a:p>
          <a:p>
            <a:pPr lvl="1"/>
            <a:r>
              <a:rPr lang="zh-CN" altLang="en-US" dirty="0"/>
              <a:t>特征</a:t>
            </a:r>
            <a:r>
              <a:rPr lang="zh-CN" altLang="en-US" dirty="0" smtClean="0"/>
              <a:t>空间相互正交，这种正交性是在特征向量对应不同特征值的意义成立的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A</a:t>
            </a:r>
            <a:r>
              <a:rPr lang="zh-CN" altLang="en-US" dirty="0"/>
              <a:t>可正交对角化</a:t>
            </a:r>
            <a:endParaRPr lang="en-US" altLang="zh-CN" dirty="0" smtClean="0"/>
          </a:p>
          <a:p>
            <a:pPr lvl="1"/>
            <a:endParaRPr lang="en-US" altLang="zh-CN" dirty="0" smtClean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764704"/>
            <a:ext cx="3295650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9715483"/>
              </p:ext>
            </p:extLst>
          </p:nvPr>
        </p:nvGraphicFramePr>
        <p:xfrm>
          <a:off x="2611433" y="2348880"/>
          <a:ext cx="1016104" cy="4298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71" name="Equation" r:id="rId4" imgW="330120" imgH="139680" progId="Equation.DSMT4">
                  <p:embed/>
                </p:oleObj>
              </mc:Choice>
              <mc:Fallback>
                <p:oleObj name="Equation" r:id="rId4" imgW="330120" imgH="1396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611433" y="2348880"/>
                        <a:ext cx="1016104" cy="4298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0492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CD5244-20BB-4957-9730-EA578A6E98AC}" type="slidenum">
              <a:rPr lang="en-US" altLang="zh-CN"/>
              <a:pPr>
                <a:defRPr/>
              </a:pPr>
              <a:t>167</a:t>
            </a:fld>
            <a:endParaRPr lang="en-US" altLang="zh-CN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谱分解</a:t>
            </a:r>
            <a:r>
              <a:rPr lang="en-US" altLang="zh-CN" dirty="0"/>
              <a:t>Spectral Decomposition </a:t>
            </a:r>
            <a:endParaRPr lang="zh-CN" altLang="zh-CN" dirty="0" smtClean="0"/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340768"/>
            <a:ext cx="8784975" cy="5112568"/>
          </a:xfrm>
        </p:spPr>
        <p:txBody>
          <a:bodyPr>
            <a:noAutofit/>
          </a:bodyPr>
          <a:lstStyle/>
          <a:p>
            <a:r>
              <a:rPr lang="zh-CN" altLang="en-US" dirty="0" smtClean="0"/>
              <a:t>假设</a:t>
            </a:r>
            <a:r>
              <a:rPr lang="en-US" altLang="zh-CN" i="1" dirty="0"/>
              <a:t>A</a:t>
            </a:r>
            <a:r>
              <a:rPr lang="en-US" altLang="zh-CN" dirty="0"/>
              <a:t> = </a:t>
            </a:r>
            <a:r>
              <a:rPr lang="en-US" altLang="zh-CN" i="1" dirty="0" smtClean="0"/>
              <a:t>PDP</a:t>
            </a:r>
            <a:r>
              <a:rPr lang="en-US" altLang="zh-CN" baseline="30000" dirty="0" smtClean="0"/>
              <a:t>-1</a:t>
            </a:r>
            <a:r>
              <a:rPr lang="en-US" altLang="zh-CN" i="1" dirty="0"/>
              <a:t> </a:t>
            </a:r>
            <a:r>
              <a:rPr lang="zh-CN" altLang="en-US" dirty="0" smtClean="0"/>
              <a:t>，此处</a:t>
            </a:r>
            <a:r>
              <a:rPr lang="en-US" altLang="zh-CN" i="1" dirty="0"/>
              <a:t>P</a:t>
            </a:r>
            <a:r>
              <a:rPr lang="zh-CN" altLang="en-US" dirty="0" smtClean="0"/>
              <a:t>的列是</a:t>
            </a:r>
            <a:r>
              <a:rPr lang="en-US" altLang="zh-CN" dirty="0" smtClean="0"/>
              <a:t>A</a:t>
            </a:r>
            <a:r>
              <a:rPr lang="zh-CN" altLang="en-US" dirty="0" smtClean="0"/>
              <a:t>的单位正交特征向量                 ，且相应的特征值             属于对角矩阵</a:t>
            </a:r>
            <a:r>
              <a:rPr lang="en-US" altLang="zh-CN" i="1" dirty="0" smtClean="0"/>
              <a:t>D</a:t>
            </a:r>
            <a:r>
              <a:rPr lang="zh-CN" altLang="en-US" dirty="0" smtClean="0"/>
              <a:t>，那么</a:t>
            </a:r>
            <a:r>
              <a:rPr lang="en-US" altLang="zh-CN" i="1" dirty="0"/>
              <a:t>P</a:t>
            </a:r>
            <a:r>
              <a:rPr lang="en-US" altLang="zh-CN" baseline="30000" dirty="0"/>
              <a:t>-1</a:t>
            </a:r>
            <a:r>
              <a:rPr lang="en-US" altLang="zh-CN" i="1" dirty="0"/>
              <a:t> </a:t>
            </a:r>
            <a:r>
              <a:rPr lang="en-US" altLang="zh-CN" i="1" dirty="0" smtClean="0"/>
              <a:t>=P</a:t>
            </a:r>
            <a:r>
              <a:rPr lang="en-US" altLang="zh-CN" baseline="30000" dirty="0" smtClean="0"/>
              <a:t>T</a:t>
            </a:r>
            <a:r>
              <a:rPr lang="en-US" altLang="zh-CN" i="1" dirty="0" smtClean="0"/>
              <a:t> </a:t>
            </a:r>
          </a:p>
          <a:p>
            <a:endParaRPr lang="en-US" altLang="zh-CN" i="1" baseline="30000" dirty="0"/>
          </a:p>
          <a:p>
            <a:endParaRPr lang="en-US" altLang="zh-CN" i="1" baseline="30000" dirty="0" smtClean="0"/>
          </a:p>
          <a:p>
            <a:endParaRPr lang="en-US" altLang="zh-CN" i="1" baseline="30000" dirty="0"/>
          </a:p>
          <a:p>
            <a:endParaRPr lang="en-US" altLang="zh-CN" i="1" baseline="30000" dirty="0" smtClean="0"/>
          </a:p>
          <a:p>
            <a:endParaRPr lang="en-US" altLang="zh-CN" i="1" baseline="30000" dirty="0"/>
          </a:p>
          <a:p>
            <a:endParaRPr lang="en-US" altLang="zh-CN" i="1" baseline="30000" dirty="0" smtClean="0"/>
          </a:p>
          <a:p>
            <a:endParaRPr lang="en-US" altLang="zh-CN" i="1" baseline="30000" dirty="0"/>
          </a:p>
          <a:p>
            <a:endParaRPr lang="en-US" altLang="zh-CN" i="1" baseline="30000" dirty="0" smtClean="0"/>
          </a:p>
          <a:p>
            <a:r>
              <a:rPr lang="zh-CN" altLang="en-US" dirty="0"/>
              <a:t>将</a:t>
            </a:r>
            <a:r>
              <a:rPr lang="en-US" altLang="zh-CN" dirty="0" smtClean="0"/>
              <a:t>A</a:t>
            </a:r>
            <a:r>
              <a:rPr lang="zh-CN" altLang="en-US" dirty="0" smtClean="0"/>
              <a:t>分解为</a:t>
            </a:r>
            <a:r>
              <a:rPr lang="en-US" altLang="zh-CN" dirty="0" smtClean="0"/>
              <a:t>A</a:t>
            </a:r>
            <a:r>
              <a:rPr lang="zh-CN" altLang="en-US" dirty="0" smtClean="0"/>
              <a:t>的谱（特征值）确定的小块，这个</a:t>
            </a:r>
            <a:r>
              <a:rPr lang="en-US" altLang="zh-CN" dirty="0" smtClean="0"/>
              <a:t>A</a:t>
            </a:r>
            <a:r>
              <a:rPr lang="zh-CN" altLang="en-US" dirty="0" smtClean="0"/>
              <a:t>的表示就称为</a:t>
            </a:r>
            <a:r>
              <a:rPr lang="en-US" altLang="zh-CN" dirty="0" smtClean="0"/>
              <a:t>A</a:t>
            </a:r>
            <a:r>
              <a:rPr lang="zh-CN" altLang="en-US" dirty="0" smtClean="0"/>
              <a:t>的谱分解，每一项都是秩为</a:t>
            </a:r>
            <a:r>
              <a:rPr lang="en-US" altLang="zh-CN" dirty="0" smtClean="0"/>
              <a:t>1</a:t>
            </a:r>
            <a:r>
              <a:rPr lang="zh-CN" altLang="en-US" dirty="0" smtClean="0"/>
              <a:t>的</a:t>
            </a:r>
            <a:r>
              <a:rPr lang="en-US" altLang="zh-CN" i="1" dirty="0" err="1"/>
              <a:t>n</a:t>
            </a:r>
            <a:r>
              <a:rPr lang="en-US" altLang="zh-CN" dirty="0" err="1">
                <a:sym typeface="Symbol" pitchFamily="18" charset="2"/>
              </a:rPr>
              <a:t></a:t>
            </a:r>
            <a:r>
              <a:rPr lang="en-US" altLang="zh-CN" i="1" dirty="0" err="1" smtClean="0"/>
              <a:t>n</a:t>
            </a:r>
            <a:r>
              <a:rPr lang="zh-CN" altLang="en-US" dirty="0" smtClean="0"/>
              <a:t>矩阵</a:t>
            </a:r>
            <a:endParaRPr lang="en-US" altLang="zh-CN" dirty="0"/>
          </a:p>
          <a:p>
            <a:pPr eaLnBrk="1" hangingPunct="1"/>
            <a:endParaRPr lang="zh-CN" altLang="en-US" dirty="0" smtClean="0"/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0" y="2571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1229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7205503"/>
              </p:ext>
            </p:extLst>
          </p:nvPr>
        </p:nvGraphicFramePr>
        <p:xfrm>
          <a:off x="1359694" y="2420888"/>
          <a:ext cx="6424612" cy="2852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13" name="Equation" r:id="rId4" imgW="3377880" imgH="1498320" progId="Equation.DSMT4">
                  <p:embed/>
                </p:oleObj>
              </mc:Choice>
              <mc:Fallback>
                <p:oleObj name="Equation" r:id="rId4" imgW="3377880" imgH="14983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9694" y="2420888"/>
                        <a:ext cx="6424612" cy="2852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7330059"/>
              </p:ext>
            </p:extLst>
          </p:nvPr>
        </p:nvGraphicFramePr>
        <p:xfrm>
          <a:off x="1187624" y="1844824"/>
          <a:ext cx="1430514" cy="4023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14" name="Equation" r:id="rId6" imgW="812520" imgH="228600" progId="Equation.DSMT4">
                  <p:embed/>
                </p:oleObj>
              </mc:Choice>
              <mc:Fallback>
                <p:oleObj name="Equation" r:id="rId6" imgW="81252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187624" y="1844824"/>
                        <a:ext cx="1430514" cy="4023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257889"/>
              </p:ext>
            </p:extLst>
          </p:nvPr>
        </p:nvGraphicFramePr>
        <p:xfrm>
          <a:off x="5436096" y="1772816"/>
          <a:ext cx="1191741" cy="5362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15" name="Equation" r:id="rId8" imgW="507960" imgH="228600" progId="Equation.DSMT4">
                  <p:embed/>
                </p:oleObj>
              </mc:Choice>
              <mc:Fallback>
                <p:oleObj name="Equation" r:id="rId8" imgW="50796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436096" y="1772816"/>
                        <a:ext cx="1191741" cy="5362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矩形 3"/>
          <p:cNvSpPr/>
          <p:nvPr/>
        </p:nvSpPr>
        <p:spPr>
          <a:xfrm>
            <a:off x="4355976" y="4221088"/>
            <a:ext cx="3600400" cy="720080"/>
          </a:xfrm>
          <a:prstGeom prst="rect">
            <a:avLst/>
          </a:prstGeom>
          <a:noFill/>
          <a:ln/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3837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29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 build="p"/>
      <p:bldP spid="4" grpId="0" animBg="1"/>
    </p:bld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FF0066"/>
                </a:solidFill>
              </a:rPr>
              <a:t>二次型 </a:t>
            </a:r>
            <a:r>
              <a:rPr lang="en-US" altLang="zh-CN" dirty="0">
                <a:solidFill>
                  <a:srgbClr val="0000FF"/>
                </a:solidFill>
              </a:rPr>
              <a:t>Quadratic form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3529" y="1628800"/>
            <a:ext cx="8496944" cy="5112568"/>
          </a:xfrm>
        </p:spPr>
        <p:txBody>
          <a:bodyPr/>
          <a:lstStyle/>
          <a:p>
            <a:pPr lvl="0">
              <a:buClr>
                <a:srgbClr val="A04DA3"/>
              </a:buClr>
            </a:pPr>
            <a:r>
              <a:rPr lang="en-US" altLang="zh-CN" i="1" dirty="0" err="1">
                <a:solidFill>
                  <a:prstClr val="black"/>
                </a:solidFill>
              </a:rPr>
              <a:t>R</a:t>
            </a:r>
            <a:r>
              <a:rPr lang="en-US" altLang="zh-CN" i="1" baseline="30000" dirty="0" err="1">
                <a:solidFill>
                  <a:prstClr val="black"/>
                </a:solidFill>
              </a:rPr>
              <a:t>n</a:t>
            </a:r>
            <a:r>
              <a:rPr lang="en-US" altLang="zh-CN" dirty="0">
                <a:solidFill>
                  <a:prstClr val="black"/>
                </a:solidFill>
              </a:rPr>
              <a:t> </a:t>
            </a:r>
            <a:r>
              <a:rPr lang="zh-CN" altLang="en-US" dirty="0">
                <a:solidFill>
                  <a:prstClr val="black"/>
                </a:solidFill>
              </a:rPr>
              <a:t>上的一个二次型是一个定义在</a:t>
            </a:r>
            <a:r>
              <a:rPr lang="en-US" altLang="zh-CN" dirty="0">
                <a:solidFill>
                  <a:prstClr val="black"/>
                </a:solidFill>
              </a:rPr>
              <a:t> </a:t>
            </a:r>
            <a:r>
              <a:rPr lang="en-US" altLang="zh-CN" i="1" dirty="0" err="1">
                <a:solidFill>
                  <a:prstClr val="black"/>
                </a:solidFill>
              </a:rPr>
              <a:t>R</a:t>
            </a:r>
            <a:r>
              <a:rPr lang="en-US" altLang="zh-CN" i="1" baseline="30000" dirty="0" err="1">
                <a:solidFill>
                  <a:prstClr val="black"/>
                </a:solidFill>
              </a:rPr>
              <a:t>n</a:t>
            </a:r>
            <a:r>
              <a:rPr lang="en-US" altLang="zh-CN" dirty="0">
                <a:solidFill>
                  <a:prstClr val="black"/>
                </a:solidFill>
              </a:rPr>
              <a:t> </a:t>
            </a:r>
            <a:r>
              <a:rPr lang="zh-CN" altLang="en-US" dirty="0">
                <a:solidFill>
                  <a:prstClr val="black"/>
                </a:solidFill>
              </a:rPr>
              <a:t>上的</a:t>
            </a:r>
            <a:r>
              <a:rPr lang="zh-CN" altLang="en-US" dirty="0">
                <a:solidFill>
                  <a:srgbClr val="C00000"/>
                </a:solidFill>
              </a:rPr>
              <a:t>函数</a:t>
            </a:r>
            <a:r>
              <a:rPr lang="zh-CN" altLang="en-US" dirty="0">
                <a:solidFill>
                  <a:prstClr val="black"/>
                </a:solidFill>
              </a:rPr>
              <a:t>，它在向量</a:t>
            </a:r>
            <a:r>
              <a:rPr lang="en-US" altLang="zh-CN" b="1" i="1" dirty="0">
                <a:solidFill>
                  <a:prstClr val="black"/>
                </a:solidFill>
              </a:rPr>
              <a:t>x</a:t>
            </a:r>
            <a:r>
              <a:rPr lang="zh-CN" altLang="en-US" dirty="0">
                <a:solidFill>
                  <a:prstClr val="black"/>
                </a:solidFill>
              </a:rPr>
              <a:t>处的值可由表达式</a:t>
            </a:r>
            <a:endParaRPr lang="en-US" altLang="zh-CN" dirty="0">
              <a:solidFill>
                <a:prstClr val="black"/>
              </a:solidFill>
            </a:endParaRPr>
          </a:p>
          <a:p>
            <a:pPr marL="109728" lvl="0" indent="0" algn="ctr">
              <a:buClr>
                <a:srgbClr val="A04DA3"/>
              </a:buClr>
              <a:buNone/>
            </a:pPr>
            <a:r>
              <a:rPr lang="en-US" altLang="zh-CN" dirty="0">
                <a:solidFill>
                  <a:prstClr val="black"/>
                </a:solidFill>
              </a:rPr>
              <a:t>	 </a:t>
            </a:r>
            <a:r>
              <a:rPr lang="en-US" altLang="zh-CN" i="1" dirty="0">
                <a:solidFill>
                  <a:prstClr val="black"/>
                </a:solidFill>
              </a:rPr>
              <a:t>Q</a:t>
            </a:r>
            <a:r>
              <a:rPr lang="en-US" altLang="zh-CN" dirty="0">
                <a:solidFill>
                  <a:prstClr val="black"/>
                </a:solidFill>
              </a:rPr>
              <a:t>( </a:t>
            </a:r>
            <a:r>
              <a:rPr lang="en-US" altLang="zh-CN" i="1" dirty="0">
                <a:solidFill>
                  <a:prstClr val="black"/>
                </a:solidFill>
              </a:rPr>
              <a:t>x </a:t>
            </a:r>
            <a:r>
              <a:rPr lang="en-US" altLang="zh-CN" dirty="0">
                <a:solidFill>
                  <a:prstClr val="black"/>
                </a:solidFill>
              </a:rPr>
              <a:t>) = </a:t>
            </a:r>
            <a:r>
              <a:rPr lang="en-US" altLang="zh-CN" i="1" dirty="0" err="1">
                <a:solidFill>
                  <a:prstClr val="black"/>
                </a:solidFill>
              </a:rPr>
              <a:t>x</a:t>
            </a:r>
            <a:r>
              <a:rPr lang="en-US" altLang="zh-CN" i="1" baseline="30000" dirty="0" err="1">
                <a:solidFill>
                  <a:prstClr val="black"/>
                </a:solidFill>
              </a:rPr>
              <a:t>T</a:t>
            </a:r>
            <a:r>
              <a:rPr lang="en-US" altLang="zh-CN" i="1" dirty="0" err="1">
                <a:solidFill>
                  <a:prstClr val="black"/>
                </a:solidFill>
              </a:rPr>
              <a:t>Ax</a:t>
            </a:r>
            <a:endParaRPr lang="en-US" altLang="zh-CN" dirty="0">
              <a:solidFill>
                <a:prstClr val="black"/>
              </a:solidFill>
            </a:endParaRPr>
          </a:p>
          <a:p>
            <a:pPr marL="109728" lvl="0" indent="0">
              <a:buClr>
                <a:srgbClr val="A04DA3"/>
              </a:buClr>
              <a:buNone/>
            </a:pPr>
            <a:r>
              <a:rPr lang="zh-CN" altLang="en-US" dirty="0">
                <a:solidFill>
                  <a:prstClr val="black"/>
                </a:solidFill>
              </a:rPr>
              <a:t>计算，此处</a:t>
            </a:r>
            <a:r>
              <a:rPr lang="en-US" altLang="zh-CN" i="1" dirty="0">
                <a:solidFill>
                  <a:prstClr val="black"/>
                </a:solidFill>
              </a:rPr>
              <a:t>A</a:t>
            </a:r>
            <a:r>
              <a:rPr lang="en-US" altLang="zh-CN" dirty="0">
                <a:solidFill>
                  <a:prstClr val="black"/>
                </a:solidFill>
              </a:rPr>
              <a:t> </a:t>
            </a:r>
            <a:r>
              <a:rPr lang="zh-CN" altLang="en-US" dirty="0">
                <a:solidFill>
                  <a:prstClr val="black"/>
                </a:solidFill>
              </a:rPr>
              <a:t>是一个</a:t>
            </a:r>
            <a:r>
              <a:rPr lang="en-US" altLang="zh-CN" i="1" dirty="0" err="1">
                <a:solidFill>
                  <a:prstClr val="black"/>
                </a:solidFill>
              </a:rPr>
              <a:t>n</a:t>
            </a:r>
            <a:r>
              <a:rPr lang="en-US" altLang="zh-CN" dirty="0" err="1">
                <a:solidFill>
                  <a:prstClr val="black"/>
                </a:solidFill>
                <a:sym typeface="Symbol" pitchFamily="18" charset="2"/>
              </a:rPr>
              <a:t></a:t>
            </a:r>
            <a:r>
              <a:rPr lang="en-US" altLang="zh-CN" i="1" dirty="0" err="1">
                <a:solidFill>
                  <a:prstClr val="black"/>
                </a:solidFill>
              </a:rPr>
              <a:t>n</a:t>
            </a:r>
            <a:r>
              <a:rPr lang="en-US" altLang="zh-CN" dirty="0">
                <a:solidFill>
                  <a:prstClr val="black"/>
                </a:solidFill>
              </a:rPr>
              <a:t> </a:t>
            </a:r>
            <a:r>
              <a:rPr lang="zh-CN" altLang="en-US" dirty="0">
                <a:solidFill>
                  <a:prstClr val="black"/>
                </a:solidFill>
              </a:rPr>
              <a:t>对称矩阵，且矩阵</a:t>
            </a:r>
            <a:r>
              <a:rPr lang="en-US" altLang="zh-CN" dirty="0">
                <a:solidFill>
                  <a:prstClr val="black"/>
                </a:solidFill>
              </a:rPr>
              <a:t> </a:t>
            </a:r>
            <a:r>
              <a:rPr lang="en-US" altLang="zh-CN" i="1" dirty="0">
                <a:solidFill>
                  <a:prstClr val="black"/>
                </a:solidFill>
              </a:rPr>
              <a:t>A</a:t>
            </a:r>
            <a:r>
              <a:rPr lang="en-US" altLang="zh-CN" dirty="0">
                <a:solidFill>
                  <a:prstClr val="black"/>
                </a:solidFill>
              </a:rPr>
              <a:t> </a:t>
            </a:r>
            <a:r>
              <a:rPr lang="zh-CN" altLang="en-US" dirty="0">
                <a:solidFill>
                  <a:prstClr val="black"/>
                </a:solidFill>
              </a:rPr>
              <a:t>称为关于二次型的矩阵</a:t>
            </a:r>
            <a:r>
              <a:rPr lang="en-US" altLang="zh-CN" dirty="0">
                <a:solidFill>
                  <a:prstClr val="black"/>
                </a:solidFill>
              </a:rPr>
              <a:t> </a:t>
            </a:r>
            <a:r>
              <a:rPr lang="en-US" altLang="zh-CN" b="1" dirty="0">
                <a:solidFill>
                  <a:prstClr val="black"/>
                </a:solidFill>
              </a:rPr>
              <a:t>matrix of the quadratic form</a:t>
            </a:r>
            <a:r>
              <a:rPr lang="en-US" altLang="zh-CN" dirty="0">
                <a:solidFill>
                  <a:prstClr val="black"/>
                </a:solidFill>
              </a:rPr>
              <a:t>. </a:t>
            </a:r>
          </a:p>
          <a:p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313684" y="3054040"/>
            <a:ext cx="1512168" cy="504056"/>
          </a:xfrm>
          <a:prstGeom prst="rect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4972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0B1D0F-EA3B-426F-88F3-CC4B837F7262}" type="slidenum">
              <a:rPr lang="en-US" altLang="zh-CN"/>
              <a:pPr>
                <a:defRPr/>
              </a:pPr>
              <a:t>169</a:t>
            </a:fld>
            <a:endParaRPr lang="en-US" altLang="zh-CN"/>
          </a:p>
        </p:txBody>
      </p:sp>
      <p:graphicFrame>
        <p:nvGraphicFramePr>
          <p:cNvPr id="1126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301332"/>
              </p:ext>
            </p:extLst>
          </p:nvPr>
        </p:nvGraphicFramePr>
        <p:xfrm>
          <a:off x="1472183" y="704631"/>
          <a:ext cx="5029200" cy="52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15" name="Equation" r:id="rId3" imgW="2311400" imgH="241300" progId="Equation.DSMT4">
                  <p:embed/>
                </p:oleObj>
              </mc:Choice>
              <mc:Fallback>
                <p:oleObj name="Equation" r:id="rId3" imgW="2311400" imgH="241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2183" y="704631"/>
                        <a:ext cx="5029200" cy="528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661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1854626"/>
              </p:ext>
            </p:extLst>
          </p:nvPr>
        </p:nvGraphicFramePr>
        <p:xfrm>
          <a:off x="5397500" y="4033664"/>
          <a:ext cx="3454400" cy="1316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16" name="Equation" r:id="rId5" imgW="1866900" imgH="711200" progId="Equation.DSMT4">
                  <p:embed/>
                </p:oleObj>
              </mc:Choice>
              <mc:Fallback>
                <p:oleObj name="Equation" r:id="rId5" imgW="1866900" imgH="71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0" y="4033664"/>
                        <a:ext cx="3454400" cy="1316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6615" name="Rectangle 7"/>
          <p:cNvSpPr>
            <a:spLocks noChangeArrowheads="1"/>
          </p:cNvSpPr>
          <p:nvPr/>
        </p:nvSpPr>
        <p:spPr bwMode="auto">
          <a:xfrm>
            <a:off x="6732240" y="764704"/>
            <a:ext cx="8413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3200" i="1" dirty="0">
                <a:solidFill>
                  <a:srgbClr val="FF0066"/>
                </a:solidFill>
                <a:latin typeface="Times New Roman" pitchFamily="18" charset="0"/>
              </a:rPr>
              <a:t>A</a:t>
            </a:r>
            <a:r>
              <a:rPr lang="en-US" altLang="zh-CN" sz="3200" dirty="0">
                <a:solidFill>
                  <a:srgbClr val="FF0066"/>
                </a:solidFill>
                <a:latin typeface="Times New Roman" pitchFamily="18" charset="0"/>
              </a:rPr>
              <a:t>=?</a:t>
            </a:r>
          </a:p>
        </p:txBody>
      </p:sp>
      <p:graphicFrame>
        <p:nvGraphicFramePr>
          <p:cNvPr id="19661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2212601"/>
              </p:ext>
            </p:extLst>
          </p:nvPr>
        </p:nvGraphicFramePr>
        <p:xfrm>
          <a:off x="609600" y="1702023"/>
          <a:ext cx="3780038" cy="5028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17" name="Equation" r:id="rId7" imgW="1828800" imgH="241300" progId="Equation.DSMT4">
                  <p:embed/>
                </p:oleObj>
              </mc:Choice>
              <mc:Fallback>
                <p:oleObj name="Equation" r:id="rId7" imgW="1828800" imgH="241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702023"/>
                        <a:ext cx="3780038" cy="5028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661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3507835"/>
              </p:ext>
            </p:extLst>
          </p:nvPr>
        </p:nvGraphicFramePr>
        <p:xfrm>
          <a:off x="4499992" y="1345059"/>
          <a:ext cx="2482850" cy="1376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18" name="Equation" r:id="rId9" imgW="1282680" imgH="711000" progId="Equation.DSMT4">
                  <p:embed/>
                </p:oleObj>
              </mc:Choice>
              <mc:Fallback>
                <p:oleObj name="Equation" r:id="rId9" imgW="1282680" imgH="71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9992" y="1345059"/>
                        <a:ext cx="2482850" cy="1376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661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3504320"/>
              </p:ext>
            </p:extLst>
          </p:nvPr>
        </p:nvGraphicFramePr>
        <p:xfrm>
          <a:off x="6833940" y="1340768"/>
          <a:ext cx="860425" cy="1376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19" name="Equation" r:id="rId11" imgW="444307" imgH="710891" progId="Equation.DSMT4">
                  <p:embed/>
                </p:oleObj>
              </mc:Choice>
              <mc:Fallback>
                <p:oleObj name="Equation" r:id="rId11" imgW="444307" imgH="71089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3940" y="1340768"/>
                        <a:ext cx="860425" cy="1376363"/>
                      </a:xfrm>
                      <a:prstGeom prst="rect">
                        <a:avLst/>
                      </a:prstGeom>
                      <a:blipFill dpi="0" rotWithShape="1">
                        <a:blip r:embed="rId13"/>
                        <a:srcRect/>
                        <a:tile tx="0" ty="0" sx="100000" sy="100000" flip="none" algn="tl"/>
                      </a:blip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6619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0222619"/>
              </p:ext>
            </p:extLst>
          </p:nvPr>
        </p:nvGraphicFramePr>
        <p:xfrm>
          <a:off x="7519740" y="1345531"/>
          <a:ext cx="811212" cy="1376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20" name="Equation" r:id="rId14" imgW="418918" imgH="710891" progId="Equation.DSMT4">
                  <p:embed/>
                </p:oleObj>
              </mc:Choice>
              <mc:Fallback>
                <p:oleObj name="Equation" r:id="rId14" imgW="418918" imgH="71089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19740" y="1345531"/>
                        <a:ext cx="811212" cy="1376362"/>
                      </a:xfrm>
                      <a:prstGeom prst="rect">
                        <a:avLst/>
                      </a:prstGeom>
                      <a:blipFill dpi="0" rotWithShape="1">
                        <a:blip r:embed="rId13"/>
                        <a:srcRect/>
                        <a:tile tx="0" ty="0" sx="100000" sy="100000" flip="none" algn="tl"/>
                      </a:blip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662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5944426"/>
              </p:ext>
            </p:extLst>
          </p:nvPr>
        </p:nvGraphicFramePr>
        <p:xfrm>
          <a:off x="381000" y="2204864"/>
          <a:ext cx="4419600" cy="1520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21" name="Equation" r:id="rId16" imgW="2082800" imgH="711200" progId="Equation.DSMT4">
                  <p:embed/>
                </p:oleObj>
              </mc:Choice>
              <mc:Fallback>
                <p:oleObj name="Equation" r:id="rId16" imgW="2082800" imgH="71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2204864"/>
                        <a:ext cx="4419600" cy="1520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6621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2792652"/>
              </p:ext>
            </p:extLst>
          </p:nvPr>
        </p:nvGraphicFramePr>
        <p:xfrm>
          <a:off x="381000" y="3957464"/>
          <a:ext cx="5038725" cy="1520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22" name="Equation" r:id="rId18" imgW="2374900" imgH="711200" progId="Equation.DSMT4">
                  <p:embed/>
                </p:oleObj>
              </mc:Choice>
              <mc:Fallback>
                <p:oleObj name="Equation" r:id="rId18" imgW="2374900" imgH="71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3957464"/>
                        <a:ext cx="5038725" cy="1520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组合 1"/>
          <p:cNvGrpSpPr/>
          <p:nvPr/>
        </p:nvGrpSpPr>
        <p:grpSpPr>
          <a:xfrm>
            <a:off x="72008" y="5517232"/>
            <a:ext cx="8964488" cy="889818"/>
            <a:chOff x="179512" y="5517232"/>
            <a:chExt cx="8964488" cy="889818"/>
          </a:xfrm>
          <a:effectLst>
            <a:glow rad="63500">
              <a:schemeClr val="accent4">
                <a:satMod val="175000"/>
                <a:alpha val="40000"/>
              </a:schemeClr>
            </a:glow>
          </a:effectLst>
        </p:grpSpPr>
        <p:pic>
          <p:nvPicPr>
            <p:cNvPr id="9330" name="Picture 114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5517232"/>
              <a:ext cx="1905000" cy="3619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331" name="Picture 115"/>
            <p:cNvPicPr>
              <a:picLocks noChangeAspect="1" noChangeArrowheads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8063" b="1135"/>
            <a:stretch/>
          </p:blipFill>
          <p:spPr bwMode="auto">
            <a:xfrm>
              <a:off x="2069271" y="5578192"/>
              <a:ext cx="7074729" cy="3009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332" name="Picture 116"/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6021288"/>
              <a:ext cx="2800350" cy="3619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333" name="Picture 117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9862" y="5997475"/>
              <a:ext cx="2200275" cy="4095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4868065"/>
              </p:ext>
            </p:extLst>
          </p:nvPr>
        </p:nvGraphicFramePr>
        <p:xfrm>
          <a:off x="72008" y="404664"/>
          <a:ext cx="1060226" cy="13520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23" name="Equation" r:id="rId24" imgW="558720" imgH="711000" progId="Equation.DSMT4">
                  <p:embed/>
                </p:oleObj>
              </mc:Choice>
              <mc:Fallback>
                <p:oleObj name="Equation" r:id="rId24" imgW="558720" imgH="711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72008" y="404664"/>
                        <a:ext cx="1060226" cy="13520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63566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96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96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96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96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96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96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96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96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5" grpId="0"/>
    </p:bld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二次型的变量代换</a:t>
            </a:r>
          </a:p>
        </p:txBody>
      </p:sp>
      <p:graphicFrame>
        <p:nvGraphicFramePr>
          <p:cNvPr id="4" name="内容占位符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3122402"/>
              </p:ext>
            </p:extLst>
          </p:nvPr>
        </p:nvGraphicFramePr>
        <p:xfrm>
          <a:off x="251519" y="1412776"/>
          <a:ext cx="8905355" cy="20882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76" name="Equation" r:id="rId3" imgW="4114800" imgH="965160" progId="Equation.DSMT4">
                  <p:embed/>
                </p:oleObj>
              </mc:Choice>
              <mc:Fallback>
                <p:oleObj name="Equation" r:id="rId3" imgW="4114800" imgH="965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1519" y="1412776"/>
                        <a:ext cx="8905355" cy="20882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73950613"/>
              </p:ext>
            </p:extLst>
          </p:nvPr>
        </p:nvGraphicFramePr>
        <p:xfrm>
          <a:off x="323528" y="3645024"/>
          <a:ext cx="8191500" cy="2555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77" name="Equation" r:id="rId5" imgW="3784320" imgH="1180800" progId="Equation.DSMT4">
                  <p:embed/>
                </p:oleObj>
              </mc:Choice>
              <mc:Fallback>
                <p:oleObj name="Equation" r:id="rId5" imgW="3784320" imgH="1180800" progId="Equation.DSMT4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3645024"/>
                        <a:ext cx="8191500" cy="2555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矩形 2"/>
          <p:cNvSpPr/>
          <p:nvPr/>
        </p:nvSpPr>
        <p:spPr>
          <a:xfrm>
            <a:off x="2555776" y="5733256"/>
            <a:ext cx="1296144" cy="432048"/>
          </a:xfrm>
          <a:prstGeom prst="rect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23528" y="5229200"/>
            <a:ext cx="3240360" cy="504056"/>
          </a:xfrm>
          <a:prstGeom prst="rect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6356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二次型的变量代换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 </a:t>
            </a:r>
          </a:p>
          <a:p>
            <a:endParaRPr lang="en-US" altLang="zh-CN" dirty="0"/>
          </a:p>
          <a:p>
            <a:r>
              <a:rPr lang="en-US" altLang="zh-CN" dirty="0" smtClean="0"/>
              <a:t>   </a:t>
            </a:r>
          </a:p>
          <a:p>
            <a:endParaRPr lang="en-US" altLang="zh-CN" dirty="0"/>
          </a:p>
          <a:p>
            <a:r>
              <a:rPr lang="en-US" altLang="zh-CN" dirty="0" smtClean="0"/>
              <a:t> </a:t>
            </a:r>
            <a:endParaRPr lang="zh-CN" alt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221" y="1340335"/>
            <a:ext cx="5260277" cy="504056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634" y="2323656"/>
            <a:ext cx="4456924" cy="443086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634" y="3315680"/>
            <a:ext cx="4519268" cy="473576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1907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主轴定理</a:t>
            </a:r>
            <a:r>
              <a:rPr lang="en-US" altLang="zh-CN" b="1" dirty="0"/>
              <a:t>Principal Axes Theorem 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定理</a:t>
            </a:r>
            <a:r>
              <a:rPr lang="en-US" altLang="zh-CN" dirty="0" smtClean="0"/>
              <a:t>4</a:t>
            </a:r>
            <a:r>
              <a:rPr lang="zh-CN" altLang="en-US" dirty="0" smtClean="0"/>
              <a:t>  主轴定理</a:t>
            </a:r>
            <a:endParaRPr lang="en-US" altLang="zh-CN" dirty="0" smtClean="0"/>
          </a:p>
          <a:p>
            <a:r>
              <a:rPr lang="zh-CN" altLang="en-US" dirty="0" smtClean="0"/>
              <a:t>设</a:t>
            </a:r>
            <a:r>
              <a:rPr lang="en-US" altLang="zh-CN" i="1" dirty="0" smtClean="0"/>
              <a:t>A</a:t>
            </a:r>
            <a:r>
              <a:rPr lang="zh-CN" altLang="en-US" dirty="0" smtClean="0"/>
              <a:t>是一个</a:t>
            </a:r>
            <a:r>
              <a:rPr lang="en-US" altLang="zh-CN" i="1" dirty="0" err="1" smtClean="0"/>
              <a:t>n</a:t>
            </a:r>
            <a:r>
              <a:rPr lang="en-US" altLang="zh-CN" dirty="0" err="1">
                <a:sym typeface="Symbol" pitchFamily="18" charset="2"/>
              </a:rPr>
              <a:t></a:t>
            </a:r>
            <a:r>
              <a:rPr lang="en-US" altLang="zh-CN" i="1" dirty="0" err="1"/>
              <a:t>n</a:t>
            </a:r>
            <a:r>
              <a:rPr lang="en-US" altLang="zh-CN" dirty="0"/>
              <a:t> </a:t>
            </a:r>
            <a:r>
              <a:rPr lang="zh-CN" altLang="en-US" dirty="0" smtClean="0">
                <a:solidFill>
                  <a:srgbClr val="FF0000"/>
                </a:solidFill>
              </a:rPr>
              <a:t>对称矩阵</a:t>
            </a:r>
            <a:r>
              <a:rPr lang="zh-CN" altLang="en-US" dirty="0" smtClean="0"/>
              <a:t>，那么存在一个正交变量代换</a:t>
            </a:r>
            <a:r>
              <a:rPr lang="en-US" altLang="zh-CN" dirty="0" smtClean="0"/>
              <a:t> </a:t>
            </a:r>
            <a:r>
              <a:rPr lang="en-US" altLang="zh-CN" i="1" dirty="0">
                <a:solidFill>
                  <a:srgbClr val="FF0066"/>
                </a:solidFill>
              </a:rPr>
              <a:t>x</a:t>
            </a:r>
            <a:r>
              <a:rPr lang="en-US" altLang="zh-CN" dirty="0">
                <a:solidFill>
                  <a:srgbClr val="FF0066"/>
                </a:solidFill>
              </a:rPr>
              <a:t> = </a:t>
            </a:r>
            <a:r>
              <a:rPr lang="en-US" altLang="zh-CN" i="1" dirty="0" err="1">
                <a:solidFill>
                  <a:srgbClr val="FF0066"/>
                </a:solidFill>
              </a:rPr>
              <a:t>Py</a:t>
            </a:r>
            <a:r>
              <a:rPr lang="en-US" altLang="zh-CN" dirty="0" smtClean="0"/>
              <a:t>, </a:t>
            </a:r>
            <a:r>
              <a:rPr lang="zh-CN" altLang="en-US" dirty="0" smtClean="0"/>
              <a:t>它将二次型</a:t>
            </a:r>
            <a:r>
              <a:rPr lang="en-US" altLang="zh-CN" dirty="0" smtClean="0"/>
              <a:t> </a:t>
            </a:r>
            <a:r>
              <a:rPr lang="en-US" altLang="zh-CN" i="1" dirty="0" err="1" smtClean="0">
                <a:solidFill>
                  <a:srgbClr val="FF0066"/>
                </a:solidFill>
              </a:rPr>
              <a:t>x</a:t>
            </a:r>
            <a:r>
              <a:rPr lang="en-US" altLang="zh-CN" i="1" baseline="30000" dirty="0" err="1" smtClean="0">
                <a:solidFill>
                  <a:srgbClr val="FF0066"/>
                </a:solidFill>
              </a:rPr>
              <a:t>T</a:t>
            </a:r>
            <a:r>
              <a:rPr lang="en-US" altLang="zh-CN" i="1" dirty="0" err="1" smtClean="0">
                <a:solidFill>
                  <a:srgbClr val="FF0066"/>
                </a:solidFill>
              </a:rPr>
              <a:t>Ax</a:t>
            </a:r>
            <a:r>
              <a:rPr lang="en-US" altLang="zh-CN" dirty="0" smtClean="0"/>
              <a:t> </a:t>
            </a:r>
            <a:r>
              <a:rPr lang="zh-CN" altLang="en-US" dirty="0" smtClean="0"/>
              <a:t>变换为不含交叉项的二次型</a:t>
            </a:r>
            <a:r>
              <a:rPr lang="en-US" altLang="zh-CN" dirty="0" smtClean="0"/>
              <a:t> </a:t>
            </a:r>
            <a:r>
              <a:rPr lang="en-US" altLang="zh-CN" i="1" dirty="0" err="1" smtClean="0">
                <a:solidFill>
                  <a:srgbClr val="FF0066"/>
                </a:solidFill>
              </a:rPr>
              <a:t>y</a:t>
            </a:r>
            <a:r>
              <a:rPr lang="en-US" altLang="zh-CN" i="1" baseline="30000" dirty="0" err="1" smtClean="0">
                <a:solidFill>
                  <a:srgbClr val="FF0066"/>
                </a:solidFill>
              </a:rPr>
              <a:t>T</a:t>
            </a:r>
            <a:r>
              <a:rPr lang="en-US" altLang="zh-CN" i="1" dirty="0" err="1" smtClean="0">
                <a:solidFill>
                  <a:srgbClr val="FF0066"/>
                </a:solidFill>
              </a:rPr>
              <a:t>Dy</a:t>
            </a:r>
            <a:endParaRPr lang="en-US" altLang="zh-CN" i="1" dirty="0" smtClean="0">
              <a:solidFill>
                <a:srgbClr val="FF0066"/>
              </a:solidFill>
            </a:endParaRPr>
          </a:p>
          <a:p>
            <a:endParaRPr lang="en-US" altLang="zh-CN" i="1" dirty="0">
              <a:solidFill>
                <a:srgbClr val="FF0066"/>
              </a:solidFill>
            </a:endParaRPr>
          </a:p>
          <a:p>
            <a:r>
              <a:rPr lang="zh-CN" altLang="en-US" dirty="0" smtClean="0"/>
              <a:t>矩阵</a:t>
            </a:r>
            <a:r>
              <a:rPr lang="en-US" altLang="zh-CN" i="1" dirty="0" smtClean="0"/>
              <a:t>P</a:t>
            </a:r>
            <a:r>
              <a:rPr lang="zh-CN" altLang="en-US" dirty="0" smtClean="0"/>
              <a:t>的列称为</a:t>
            </a:r>
            <a:r>
              <a:rPr lang="zh-CN" altLang="en-US" dirty="0"/>
              <a:t>二次型</a:t>
            </a:r>
            <a:r>
              <a:rPr lang="en-US" altLang="zh-CN" dirty="0"/>
              <a:t> </a:t>
            </a:r>
            <a:r>
              <a:rPr lang="en-US" altLang="zh-CN" i="1" dirty="0" err="1"/>
              <a:t>x</a:t>
            </a:r>
            <a:r>
              <a:rPr lang="en-US" altLang="zh-CN" i="1" baseline="30000" dirty="0" err="1"/>
              <a:t>T</a:t>
            </a:r>
            <a:r>
              <a:rPr lang="en-US" altLang="zh-CN" i="1" dirty="0" err="1"/>
              <a:t>Ax</a:t>
            </a:r>
            <a:r>
              <a:rPr lang="en-US" altLang="zh-CN" dirty="0"/>
              <a:t> </a:t>
            </a:r>
            <a:r>
              <a:rPr lang="zh-CN" altLang="en-US" dirty="0" smtClean="0"/>
              <a:t>的</a:t>
            </a:r>
            <a:r>
              <a:rPr lang="zh-CN" altLang="en-US" dirty="0" smtClean="0">
                <a:solidFill>
                  <a:srgbClr val="C00000"/>
                </a:solidFill>
              </a:rPr>
              <a:t>主轴</a:t>
            </a:r>
            <a:r>
              <a:rPr lang="zh-CN" altLang="en-US" dirty="0" smtClean="0"/>
              <a:t>，向量</a:t>
            </a:r>
            <a:r>
              <a:rPr lang="en-US" altLang="zh-CN" b="1" i="1" dirty="0" smtClean="0"/>
              <a:t>y</a:t>
            </a:r>
            <a:r>
              <a:rPr lang="zh-CN" altLang="en-US" dirty="0" smtClean="0"/>
              <a:t>是向量</a:t>
            </a:r>
            <a:r>
              <a:rPr lang="en-US" altLang="zh-CN" b="1" i="1" dirty="0" smtClean="0"/>
              <a:t>x</a:t>
            </a:r>
            <a:r>
              <a:rPr lang="zh-CN" altLang="en-US" dirty="0" smtClean="0"/>
              <a:t>在由这些主轴构造的     空间的单位正交基下的坐标向量。</a:t>
            </a:r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6730893"/>
              </p:ext>
            </p:extLst>
          </p:nvPr>
        </p:nvGraphicFramePr>
        <p:xfrm>
          <a:off x="3923928" y="4005064"/>
          <a:ext cx="515995" cy="4552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63" name="Equation" r:id="rId4" imgW="215640" imgH="190440" progId="Equation.DSMT4">
                  <p:embed/>
                </p:oleObj>
              </mc:Choice>
              <mc:Fallback>
                <p:oleObj name="Equation" r:id="rId4" imgW="215640" imgH="1904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923928" y="4005064"/>
                        <a:ext cx="515995" cy="4552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91128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809" y="1824072"/>
            <a:ext cx="4495527" cy="2450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主轴的几何意义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 </a:t>
            </a:r>
            <a:r>
              <a:rPr lang="en-US" altLang="zh-CN" dirty="0" smtClean="0"/>
              <a:t> </a:t>
            </a:r>
          </a:p>
          <a:p>
            <a:r>
              <a:rPr lang="en-US" altLang="zh-CN" i="1" dirty="0" smtClean="0"/>
              <a:t>A</a:t>
            </a:r>
            <a:r>
              <a:rPr lang="zh-CN" altLang="en-US" dirty="0"/>
              <a:t>是一</a:t>
            </a:r>
            <a:r>
              <a:rPr lang="zh-CN" altLang="en-US" dirty="0" smtClean="0"/>
              <a:t>个</a:t>
            </a:r>
            <a:r>
              <a:rPr lang="en-US" altLang="zh-CN" dirty="0" smtClean="0"/>
              <a:t>2</a:t>
            </a:r>
            <a:r>
              <a:rPr lang="en-US" altLang="zh-CN" dirty="0" smtClean="0">
                <a:sym typeface="Symbol" pitchFamily="18" charset="2"/>
              </a:rPr>
              <a:t>2</a:t>
            </a:r>
            <a:r>
              <a:rPr lang="zh-CN" altLang="en-US" dirty="0" smtClean="0">
                <a:sym typeface="Symbol" pitchFamily="18" charset="2"/>
              </a:rPr>
              <a:t>可逆</a:t>
            </a:r>
            <a:r>
              <a:rPr lang="zh-CN" altLang="en-US" dirty="0" smtClean="0"/>
              <a:t>对称矩阵</a:t>
            </a:r>
            <a:endParaRPr lang="en-US" altLang="zh-CN" dirty="0" smtClean="0"/>
          </a:p>
          <a:p>
            <a:r>
              <a:rPr lang="en-US" altLang="zh-CN" dirty="0" smtClean="0"/>
              <a:t>C</a:t>
            </a:r>
            <a:r>
              <a:rPr lang="zh-CN" altLang="en-US" dirty="0" smtClean="0"/>
              <a:t>是一个常数</a:t>
            </a:r>
            <a:endParaRPr lang="en-US" altLang="zh-CN" dirty="0" smtClean="0"/>
          </a:p>
          <a:p>
            <a:r>
              <a:rPr lang="zh-CN" altLang="en-US" dirty="0" smtClean="0"/>
              <a:t>可以证明     中所有满足</a:t>
            </a:r>
            <a:endParaRPr lang="en-US" altLang="zh-CN" dirty="0" smtClean="0"/>
          </a:p>
          <a:p>
            <a:endParaRPr lang="en-US" altLang="zh-CN" dirty="0"/>
          </a:p>
          <a:p>
            <a:pPr marL="109728" indent="0">
              <a:buNone/>
            </a:pPr>
            <a:r>
              <a:rPr lang="zh-CN" altLang="en-US" dirty="0" smtClean="0"/>
              <a:t>的</a:t>
            </a:r>
            <a:r>
              <a:rPr lang="en-US" altLang="zh-CN" i="1" dirty="0" smtClean="0"/>
              <a:t>x</a:t>
            </a:r>
            <a:r>
              <a:rPr lang="zh-CN" altLang="en-US" dirty="0" smtClean="0"/>
              <a:t>的集合，对应一个椭圆、</a:t>
            </a:r>
            <a:endParaRPr lang="en-US" altLang="zh-CN" dirty="0" smtClean="0"/>
          </a:p>
          <a:p>
            <a:pPr marL="109728" indent="0">
              <a:buNone/>
            </a:pPr>
            <a:r>
              <a:rPr lang="zh-CN" altLang="en-US" dirty="0" smtClean="0"/>
              <a:t>双曲线、两条相交直线或单个点，或根本不含任意点</a:t>
            </a:r>
            <a:endParaRPr lang="en-US" altLang="zh-CN" dirty="0" smtClean="0"/>
          </a:p>
          <a:p>
            <a:r>
              <a:rPr lang="zh-CN" altLang="en-US" dirty="0" smtClean="0"/>
              <a:t>如果</a:t>
            </a:r>
            <a:r>
              <a:rPr lang="en-US" altLang="zh-CN" i="1" dirty="0"/>
              <a:t>A</a:t>
            </a:r>
            <a:r>
              <a:rPr lang="zh-CN" altLang="en-US" dirty="0"/>
              <a:t>是一</a:t>
            </a:r>
            <a:r>
              <a:rPr lang="zh-CN" altLang="en-US" dirty="0" smtClean="0"/>
              <a:t>个对角矩阵，图</a:t>
            </a:r>
            <a:r>
              <a:rPr lang="en-US" altLang="zh-CN" dirty="0" smtClean="0"/>
              <a:t>2</a:t>
            </a:r>
            <a:r>
              <a:rPr lang="zh-CN" altLang="en-US" dirty="0" smtClean="0"/>
              <a:t>中的图像是标准位置</a:t>
            </a:r>
            <a:endParaRPr lang="en-US" altLang="zh-CN" dirty="0" smtClean="0"/>
          </a:p>
          <a:p>
            <a:r>
              <a:rPr lang="zh-CN" altLang="en-US" dirty="0" smtClean="0"/>
              <a:t>反之，图</a:t>
            </a:r>
            <a:r>
              <a:rPr lang="en-US" altLang="zh-CN" dirty="0" smtClean="0"/>
              <a:t>3</a:t>
            </a:r>
            <a:r>
              <a:rPr lang="zh-CN" altLang="en-US" dirty="0" smtClean="0"/>
              <a:t>中的图像是标准位置的旋转</a:t>
            </a:r>
            <a:endParaRPr lang="en-US" altLang="zh-CN" dirty="0" smtClean="0"/>
          </a:p>
          <a:p>
            <a:r>
              <a:rPr lang="zh-CN" altLang="en-US" dirty="0" smtClean="0"/>
              <a:t>找到主轴等同于找到一个新的坐标系统，在该系统下，其图形是在标准位置下的图形</a:t>
            </a:r>
            <a:endParaRPr lang="zh-CN" altLang="en-US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809" y="9269"/>
            <a:ext cx="4395837" cy="2039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12776"/>
            <a:ext cx="1590675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120" y="3217578"/>
            <a:ext cx="1592155" cy="46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275" y="2780928"/>
            <a:ext cx="3810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0318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二次型的分类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112568"/>
          </a:xfrm>
        </p:spPr>
        <p:txBody>
          <a:bodyPr/>
          <a:lstStyle/>
          <a:p>
            <a:r>
              <a:rPr lang="zh-CN" altLang="en-US" b="1" dirty="0"/>
              <a:t>定义</a:t>
            </a:r>
            <a:r>
              <a:rPr lang="en-US" altLang="zh-CN" b="1" dirty="0"/>
              <a:t>     </a:t>
            </a:r>
            <a:r>
              <a:rPr lang="zh-CN" altLang="en-US" sz="2400" b="1" dirty="0">
                <a:solidFill>
                  <a:srgbClr val="FF0066"/>
                </a:solidFill>
              </a:rPr>
              <a:t>正定，负定，不定</a:t>
            </a:r>
            <a:endParaRPr lang="zh-CN" altLang="en-US" sz="2400" dirty="0">
              <a:solidFill>
                <a:srgbClr val="FF0066"/>
              </a:solidFill>
            </a:endParaRPr>
          </a:p>
          <a:p>
            <a:r>
              <a:rPr lang="zh-CN" altLang="en-US" dirty="0"/>
              <a:t>一个二次型</a:t>
            </a:r>
            <a:r>
              <a:rPr lang="en-US" altLang="zh-CN" dirty="0"/>
              <a:t>Q</a:t>
            </a:r>
            <a:r>
              <a:rPr lang="zh-CN" altLang="en-US" dirty="0"/>
              <a:t>是：</a:t>
            </a:r>
            <a:endParaRPr lang="en-US" altLang="zh-CN" dirty="0"/>
          </a:p>
          <a:p>
            <a:pPr>
              <a:buNone/>
            </a:pPr>
            <a:r>
              <a:rPr lang="en-US" altLang="zh-CN" dirty="0"/>
              <a:t>	a. </a:t>
            </a:r>
            <a:r>
              <a:rPr lang="zh-CN" altLang="en-US" dirty="0"/>
              <a:t>正定的</a:t>
            </a:r>
            <a:r>
              <a:rPr lang="en-US" altLang="zh-CN" b="1" dirty="0">
                <a:solidFill>
                  <a:srgbClr val="FF0066"/>
                </a:solidFill>
              </a:rPr>
              <a:t>positive definite</a:t>
            </a:r>
            <a:r>
              <a:rPr lang="zh-CN" altLang="en-US" dirty="0"/>
              <a:t>，如果对</a:t>
            </a:r>
            <a:r>
              <a:rPr lang="zh-CN" altLang="en-US" dirty="0">
                <a:solidFill>
                  <a:srgbClr val="C00000"/>
                </a:solidFill>
              </a:rPr>
              <a:t>所有</a:t>
            </a:r>
            <a:r>
              <a:rPr lang="en-US" altLang="zh-CN" i="1" dirty="0">
                <a:solidFill>
                  <a:srgbClr val="C00000"/>
                </a:solidFill>
              </a:rPr>
              <a:t>x</a:t>
            </a:r>
            <a:r>
              <a:rPr lang="en-US" altLang="zh-CN" i="1" dirty="0">
                <a:solidFill>
                  <a:srgbClr val="C00000"/>
                </a:solidFill>
                <a:sym typeface="Symbol" pitchFamily="18" charset="2"/>
              </a:rPr>
              <a:t></a:t>
            </a:r>
            <a:r>
              <a:rPr lang="en-US" altLang="zh-CN" dirty="0">
                <a:solidFill>
                  <a:srgbClr val="C00000"/>
                </a:solidFill>
              </a:rPr>
              <a:t> 0</a:t>
            </a:r>
            <a:r>
              <a:rPr lang="zh-CN" altLang="en-US" dirty="0"/>
              <a:t>，有</a:t>
            </a:r>
            <a:r>
              <a:rPr lang="en-US" altLang="zh-CN" i="1" dirty="0">
                <a:solidFill>
                  <a:srgbClr val="FF0066"/>
                </a:solidFill>
              </a:rPr>
              <a:t>Q</a:t>
            </a:r>
            <a:r>
              <a:rPr lang="en-US" altLang="zh-CN" dirty="0">
                <a:solidFill>
                  <a:srgbClr val="FF0066"/>
                </a:solidFill>
              </a:rPr>
              <a:t>(</a:t>
            </a:r>
            <a:r>
              <a:rPr lang="en-US" altLang="zh-CN" i="1" dirty="0">
                <a:solidFill>
                  <a:srgbClr val="FF0066"/>
                </a:solidFill>
              </a:rPr>
              <a:t>x</a:t>
            </a:r>
            <a:r>
              <a:rPr lang="en-US" altLang="zh-CN" dirty="0">
                <a:solidFill>
                  <a:srgbClr val="FF0066"/>
                </a:solidFill>
              </a:rPr>
              <a:t>) &gt; 0</a:t>
            </a:r>
            <a:r>
              <a:rPr lang="en-US" altLang="zh-CN" dirty="0"/>
              <a:t> </a:t>
            </a:r>
          </a:p>
          <a:p>
            <a:pPr>
              <a:buNone/>
            </a:pPr>
            <a:r>
              <a:rPr lang="en-US" altLang="zh-CN" dirty="0"/>
              <a:t>	b. </a:t>
            </a:r>
            <a:r>
              <a:rPr lang="zh-CN" altLang="en-US" dirty="0"/>
              <a:t>负定的</a:t>
            </a:r>
            <a:r>
              <a:rPr lang="en-US" altLang="zh-CN" b="1" dirty="0">
                <a:solidFill>
                  <a:srgbClr val="FF0066"/>
                </a:solidFill>
              </a:rPr>
              <a:t>negative</a:t>
            </a:r>
            <a:r>
              <a:rPr lang="en-US" altLang="zh-CN" b="1" dirty="0"/>
              <a:t> </a:t>
            </a:r>
            <a:r>
              <a:rPr lang="en-US" altLang="zh-CN" b="1" dirty="0">
                <a:solidFill>
                  <a:srgbClr val="FF0066"/>
                </a:solidFill>
              </a:rPr>
              <a:t>definite</a:t>
            </a:r>
            <a:r>
              <a:rPr lang="zh-CN" altLang="en-US" dirty="0"/>
              <a:t>，如果对</a:t>
            </a:r>
            <a:r>
              <a:rPr lang="zh-CN" altLang="en-US" dirty="0">
                <a:solidFill>
                  <a:srgbClr val="C00000"/>
                </a:solidFill>
              </a:rPr>
              <a:t>所有</a:t>
            </a:r>
            <a:r>
              <a:rPr lang="en-US" altLang="zh-CN" i="1" dirty="0">
                <a:solidFill>
                  <a:srgbClr val="C00000"/>
                </a:solidFill>
              </a:rPr>
              <a:t>x</a:t>
            </a:r>
            <a:r>
              <a:rPr lang="en-US" altLang="zh-CN" i="1" dirty="0">
                <a:solidFill>
                  <a:srgbClr val="C00000"/>
                </a:solidFill>
                <a:sym typeface="Symbol" pitchFamily="18" charset="2"/>
              </a:rPr>
              <a:t></a:t>
            </a:r>
            <a:r>
              <a:rPr lang="en-US" altLang="zh-CN" dirty="0">
                <a:solidFill>
                  <a:srgbClr val="C00000"/>
                </a:solidFill>
              </a:rPr>
              <a:t> 0</a:t>
            </a:r>
            <a:r>
              <a:rPr lang="zh-CN" altLang="en-US" dirty="0"/>
              <a:t>，有</a:t>
            </a:r>
            <a:r>
              <a:rPr lang="en-US" altLang="zh-CN" i="1" dirty="0">
                <a:solidFill>
                  <a:srgbClr val="FF0066"/>
                </a:solidFill>
              </a:rPr>
              <a:t>Q</a:t>
            </a:r>
            <a:r>
              <a:rPr lang="en-US" altLang="zh-CN" dirty="0">
                <a:solidFill>
                  <a:srgbClr val="FF0066"/>
                </a:solidFill>
              </a:rPr>
              <a:t>(</a:t>
            </a:r>
            <a:r>
              <a:rPr lang="en-US" altLang="zh-CN" i="1" dirty="0">
                <a:solidFill>
                  <a:srgbClr val="FF0066"/>
                </a:solidFill>
              </a:rPr>
              <a:t>x</a:t>
            </a:r>
            <a:r>
              <a:rPr lang="en-US" altLang="zh-CN" dirty="0">
                <a:solidFill>
                  <a:srgbClr val="FF0066"/>
                </a:solidFill>
              </a:rPr>
              <a:t>) &lt;0</a:t>
            </a:r>
            <a:endParaRPr lang="en-US" altLang="zh-CN" dirty="0"/>
          </a:p>
          <a:p>
            <a:pPr>
              <a:buNone/>
            </a:pPr>
            <a:r>
              <a:rPr lang="en-US" altLang="zh-CN" dirty="0"/>
              <a:t>	c. </a:t>
            </a:r>
            <a:r>
              <a:rPr lang="zh-CN" altLang="en-US" dirty="0"/>
              <a:t>不定的</a:t>
            </a:r>
            <a:r>
              <a:rPr lang="en-US" altLang="zh-CN" b="1" dirty="0">
                <a:solidFill>
                  <a:srgbClr val="FF0066"/>
                </a:solidFill>
              </a:rPr>
              <a:t>indefinite</a:t>
            </a:r>
            <a:r>
              <a:rPr lang="zh-CN" altLang="en-US" dirty="0"/>
              <a:t> ，如果</a:t>
            </a:r>
            <a:r>
              <a:rPr lang="en-US" altLang="zh-CN" i="1" dirty="0"/>
              <a:t>Q</a:t>
            </a:r>
            <a:r>
              <a:rPr lang="en-US" altLang="zh-CN" dirty="0"/>
              <a:t>(</a:t>
            </a:r>
            <a:r>
              <a:rPr lang="en-US" altLang="zh-CN" i="1" dirty="0"/>
              <a:t>x</a:t>
            </a:r>
            <a:r>
              <a:rPr lang="en-US" altLang="zh-CN" dirty="0"/>
              <a:t>)</a:t>
            </a:r>
            <a:r>
              <a:rPr lang="zh-CN" altLang="en-US" dirty="0"/>
              <a:t>既有正值又有负值</a:t>
            </a:r>
            <a:endParaRPr lang="en-US" altLang="zh-CN" dirty="0"/>
          </a:p>
          <a:p>
            <a:r>
              <a:rPr lang="zh-CN" altLang="en-US" dirty="0"/>
              <a:t>半正定的：如果对所有</a:t>
            </a:r>
            <a:r>
              <a:rPr lang="en-US" altLang="zh-CN" i="1" dirty="0"/>
              <a:t>x</a:t>
            </a:r>
            <a:r>
              <a:rPr lang="en-US" altLang="zh-CN" i="1" dirty="0">
                <a:sym typeface="Symbol" pitchFamily="18" charset="2"/>
              </a:rPr>
              <a:t></a:t>
            </a:r>
            <a:r>
              <a:rPr lang="en-US" altLang="zh-CN" dirty="0"/>
              <a:t> 0</a:t>
            </a:r>
            <a:r>
              <a:rPr lang="zh-CN" altLang="en-US" dirty="0"/>
              <a:t>，有</a:t>
            </a:r>
            <a:r>
              <a:rPr lang="en-US" altLang="zh-CN" i="1" dirty="0">
                <a:solidFill>
                  <a:srgbClr val="FF0066"/>
                </a:solidFill>
              </a:rPr>
              <a:t>Q</a:t>
            </a:r>
            <a:r>
              <a:rPr lang="en-US" altLang="zh-CN" dirty="0">
                <a:solidFill>
                  <a:srgbClr val="FF0066"/>
                </a:solidFill>
              </a:rPr>
              <a:t>(</a:t>
            </a:r>
            <a:r>
              <a:rPr lang="en-US" altLang="zh-CN" i="1" dirty="0">
                <a:solidFill>
                  <a:srgbClr val="FF0066"/>
                </a:solidFill>
              </a:rPr>
              <a:t>x</a:t>
            </a:r>
            <a:r>
              <a:rPr lang="en-US" altLang="zh-CN" dirty="0">
                <a:solidFill>
                  <a:srgbClr val="FF0066"/>
                </a:solidFill>
              </a:rPr>
              <a:t>) </a:t>
            </a:r>
            <a:r>
              <a:rPr lang="en-US" altLang="zh-CN" dirty="0">
                <a:solidFill>
                  <a:srgbClr val="FF0066"/>
                </a:solidFill>
                <a:latin typeface="Times New Roman"/>
                <a:cs typeface="Times New Roman"/>
              </a:rPr>
              <a:t>≥</a:t>
            </a:r>
            <a:r>
              <a:rPr lang="en-US" altLang="zh-CN" dirty="0">
                <a:solidFill>
                  <a:srgbClr val="FF0066"/>
                </a:solidFill>
              </a:rPr>
              <a:t>0</a:t>
            </a:r>
            <a:r>
              <a:rPr lang="en-US" altLang="zh-CN" dirty="0"/>
              <a:t> </a:t>
            </a:r>
          </a:p>
          <a:p>
            <a:r>
              <a:rPr lang="zh-CN" altLang="en-US" dirty="0"/>
              <a:t>半负定的：如果对所有</a:t>
            </a:r>
            <a:r>
              <a:rPr lang="en-US" altLang="zh-CN" i="1" dirty="0"/>
              <a:t>x</a:t>
            </a:r>
            <a:r>
              <a:rPr lang="en-US" altLang="zh-CN" i="1" dirty="0">
                <a:sym typeface="Symbol" pitchFamily="18" charset="2"/>
              </a:rPr>
              <a:t></a:t>
            </a:r>
            <a:r>
              <a:rPr lang="en-US" altLang="zh-CN" dirty="0"/>
              <a:t> 0</a:t>
            </a:r>
            <a:r>
              <a:rPr lang="zh-CN" altLang="en-US" dirty="0"/>
              <a:t>，有</a:t>
            </a:r>
            <a:r>
              <a:rPr lang="en-US" altLang="zh-CN" i="1" dirty="0">
                <a:solidFill>
                  <a:srgbClr val="FF0066"/>
                </a:solidFill>
              </a:rPr>
              <a:t>Q</a:t>
            </a:r>
            <a:r>
              <a:rPr lang="en-US" altLang="zh-CN" dirty="0">
                <a:solidFill>
                  <a:srgbClr val="FF0066"/>
                </a:solidFill>
              </a:rPr>
              <a:t>(</a:t>
            </a:r>
            <a:r>
              <a:rPr lang="en-US" altLang="zh-CN" i="1" dirty="0">
                <a:solidFill>
                  <a:srgbClr val="FF0066"/>
                </a:solidFill>
              </a:rPr>
              <a:t>x</a:t>
            </a:r>
            <a:r>
              <a:rPr lang="en-US" altLang="zh-CN" dirty="0">
                <a:solidFill>
                  <a:srgbClr val="FF0066"/>
                </a:solidFill>
              </a:rPr>
              <a:t>) </a:t>
            </a:r>
            <a:r>
              <a:rPr lang="en-US" altLang="zh-CN" dirty="0">
                <a:solidFill>
                  <a:srgbClr val="FF0066"/>
                </a:solidFill>
                <a:latin typeface="Times New Roman"/>
                <a:cs typeface="Times New Roman"/>
              </a:rPr>
              <a:t>≤0</a:t>
            </a:r>
            <a:endParaRPr lang="en-US" altLang="zh-CN" dirty="0"/>
          </a:p>
          <a:p>
            <a:endParaRPr lang="en-US" altLang="zh-CN" dirty="0"/>
          </a:p>
          <a:p>
            <a:pPr>
              <a:buNone/>
            </a:pP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2051720" y="5013176"/>
            <a:ext cx="26917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i="1" dirty="0">
                <a:solidFill>
                  <a:srgbClr val="FF0066"/>
                </a:solidFill>
              </a:rPr>
              <a:t>Q</a:t>
            </a:r>
            <a:r>
              <a:rPr lang="en-US" altLang="zh-CN" sz="2800" dirty="0">
                <a:solidFill>
                  <a:srgbClr val="FF0066"/>
                </a:solidFill>
              </a:rPr>
              <a:t>(</a:t>
            </a:r>
            <a:r>
              <a:rPr lang="en-US" altLang="zh-CN" sz="2800" i="1" dirty="0">
                <a:solidFill>
                  <a:srgbClr val="FF0066"/>
                </a:solidFill>
              </a:rPr>
              <a:t>x</a:t>
            </a:r>
            <a:r>
              <a:rPr lang="en-US" altLang="zh-CN" sz="2800" dirty="0">
                <a:solidFill>
                  <a:srgbClr val="FF0066"/>
                </a:solidFill>
              </a:rPr>
              <a:t>)</a:t>
            </a:r>
            <a:r>
              <a:rPr lang="zh-CN" altLang="en-US" sz="2800" dirty="0"/>
              <a:t>由谁决定？</a:t>
            </a:r>
          </a:p>
        </p:txBody>
      </p:sp>
    </p:spTree>
    <p:extLst>
      <p:ext uri="{BB962C8B-B14F-4D97-AF65-F5344CB8AC3E}">
        <p14:creationId xmlns:p14="http://schemas.microsoft.com/office/powerpoint/2010/main" val="1594704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78FE88-FF70-40BE-A714-87506C51A2C1}" type="slidenum">
              <a:rPr lang="en-US" altLang="zh-CN"/>
              <a:pPr>
                <a:defRPr/>
              </a:pPr>
              <a:t>175</a:t>
            </a:fld>
            <a:endParaRPr lang="en-US" altLang="zh-CN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417984"/>
            <a:ext cx="8856984" cy="1066800"/>
          </a:xfrm>
        </p:spPr>
        <p:txBody>
          <a:bodyPr>
            <a:normAutofit fontScale="90000"/>
          </a:bodyPr>
          <a:lstStyle/>
          <a:p>
            <a:r>
              <a:rPr lang="zh-CN" altLang="en-US" dirty="0" smtClean="0"/>
              <a:t>二次型与特征值</a:t>
            </a:r>
            <a:r>
              <a:rPr lang="en-US" altLang="zh-CN" dirty="0"/>
              <a:t>Quadratic Forms and </a:t>
            </a:r>
            <a:r>
              <a:rPr lang="en-US" altLang="zh-CN" dirty="0" smtClean="0"/>
              <a:t>Eigenvalues</a:t>
            </a:r>
            <a:endParaRPr lang="zh-CN" altLang="zh-CN" dirty="0" smtClean="0"/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CN" altLang="en-US" sz="2800" b="1" dirty="0" smtClean="0">
                <a:latin typeface="Times New Roman" pitchFamily="18" charset="0"/>
              </a:rPr>
              <a:t>定理</a:t>
            </a:r>
            <a:r>
              <a:rPr lang="en-US" altLang="zh-CN" sz="2800" b="1" dirty="0" smtClean="0">
                <a:latin typeface="Times New Roman" pitchFamily="18" charset="0"/>
              </a:rPr>
              <a:t> 5</a:t>
            </a:r>
            <a:endParaRPr lang="en-US" altLang="zh-CN" sz="28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800" dirty="0" smtClean="0">
                <a:latin typeface="Times New Roman" pitchFamily="18" charset="0"/>
              </a:rPr>
              <a:t>	</a:t>
            </a:r>
            <a:r>
              <a:rPr lang="zh-CN" altLang="en-US" sz="2800" dirty="0" smtClean="0">
                <a:latin typeface="Times New Roman" pitchFamily="18" charset="0"/>
              </a:rPr>
              <a:t>设</a:t>
            </a:r>
            <a:r>
              <a:rPr lang="en-US" altLang="zh-CN" sz="2800" i="1" dirty="0" smtClean="0">
                <a:solidFill>
                  <a:srgbClr val="FF0066"/>
                </a:solidFill>
                <a:latin typeface="Times New Roman" pitchFamily="18" charset="0"/>
              </a:rPr>
              <a:t>A</a:t>
            </a:r>
            <a:r>
              <a:rPr lang="en-US" altLang="zh-CN" sz="2800" dirty="0" smtClean="0">
                <a:latin typeface="Times New Roman" pitchFamily="18" charset="0"/>
              </a:rPr>
              <a:t> </a:t>
            </a:r>
            <a:r>
              <a:rPr lang="zh-CN" altLang="en-US" sz="2800" dirty="0" smtClean="0">
                <a:latin typeface="Times New Roman" pitchFamily="18" charset="0"/>
              </a:rPr>
              <a:t>是一个</a:t>
            </a:r>
            <a:r>
              <a:rPr lang="en-US" altLang="zh-CN" sz="2800" dirty="0" smtClean="0">
                <a:latin typeface="Times New Roman" pitchFamily="18" charset="0"/>
              </a:rPr>
              <a:t> </a:t>
            </a:r>
            <a:r>
              <a:rPr lang="en-US" altLang="zh-CN" sz="2800" i="1" dirty="0" err="1" smtClean="0">
                <a:latin typeface="Times New Roman" pitchFamily="18" charset="0"/>
              </a:rPr>
              <a:t>n</a:t>
            </a:r>
            <a:r>
              <a:rPr lang="en-US" altLang="zh-CN" sz="2800" dirty="0" err="1" smtClean="0">
                <a:latin typeface="Times New Roman" pitchFamily="18" charset="0"/>
                <a:sym typeface="Symbol" pitchFamily="18" charset="2"/>
              </a:rPr>
              <a:t></a:t>
            </a:r>
            <a:r>
              <a:rPr lang="en-US" altLang="zh-CN" sz="2800" i="1" dirty="0" err="1" smtClean="0">
                <a:latin typeface="Times New Roman" pitchFamily="18" charset="0"/>
              </a:rPr>
              <a:t>n</a:t>
            </a:r>
            <a:r>
              <a:rPr lang="en-US" altLang="zh-CN" sz="2800" dirty="0" smtClean="0">
                <a:latin typeface="Times New Roman" pitchFamily="18" charset="0"/>
              </a:rPr>
              <a:t> </a:t>
            </a:r>
            <a:r>
              <a:rPr lang="zh-CN" altLang="en-US" sz="2800" dirty="0" smtClean="0">
                <a:latin typeface="Times New Roman" pitchFamily="18" charset="0"/>
              </a:rPr>
              <a:t>对称矩阵，那么一个二次型是</a:t>
            </a:r>
            <a:r>
              <a:rPr lang="en-US" altLang="zh-CN" sz="2800" dirty="0" smtClean="0">
                <a:latin typeface="Times New Roman" pitchFamily="18" charset="0"/>
              </a:rPr>
              <a:t>:</a:t>
            </a:r>
          </a:p>
          <a:p>
            <a:pPr>
              <a:buNone/>
            </a:pPr>
            <a:r>
              <a:rPr lang="en-US" altLang="zh-CN" sz="2800" dirty="0" smtClean="0">
                <a:latin typeface="Times New Roman" pitchFamily="18" charset="0"/>
              </a:rPr>
              <a:t>	</a:t>
            </a:r>
            <a:r>
              <a:rPr lang="en-US" altLang="zh-CN" sz="2800" b="1" dirty="0" smtClean="0">
                <a:latin typeface="Times New Roman" pitchFamily="18" charset="0"/>
              </a:rPr>
              <a:t>a.</a:t>
            </a:r>
            <a:r>
              <a:rPr lang="zh-CN" altLang="en-US" dirty="0"/>
              <a:t>正定</a:t>
            </a:r>
            <a:r>
              <a:rPr lang="zh-CN" altLang="en-US" dirty="0" smtClean="0"/>
              <a:t>的，当且仅当</a:t>
            </a:r>
            <a:r>
              <a:rPr lang="en-US" altLang="zh-CN" i="1" dirty="0"/>
              <a:t>A</a:t>
            </a:r>
            <a:r>
              <a:rPr lang="zh-CN" altLang="en-US" dirty="0" smtClean="0"/>
              <a:t>的所有特征值是正数</a:t>
            </a:r>
            <a:endParaRPr lang="en-US" altLang="zh-CN" dirty="0" smtClean="0"/>
          </a:p>
          <a:p>
            <a:pPr>
              <a:buNone/>
            </a:pPr>
            <a:r>
              <a:rPr lang="en-US" altLang="zh-CN" dirty="0"/>
              <a:t>	b</a:t>
            </a:r>
            <a:r>
              <a:rPr lang="en-US" altLang="zh-CN" dirty="0" smtClean="0"/>
              <a:t>.</a:t>
            </a:r>
            <a:r>
              <a:rPr lang="zh-CN" altLang="en-US" dirty="0" smtClean="0"/>
              <a:t>负</a:t>
            </a:r>
            <a:r>
              <a:rPr lang="zh-CN" altLang="en-US" dirty="0"/>
              <a:t>定</a:t>
            </a:r>
            <a:r>
              <a:rPr lang="zh-CN" altLang="en-US" dirty="0" smtClean="0"/>
              <a:t>的，</a:t>
            </a:r>
            <a:r>
              <a:rPr lang="zh-CN" altLang="en-US" dirty="0"/>
              <a:t>当且仅当</a:t>
            </a:r>
            <a:r>
              <a:rPr lang="en-US" altLang="zh-CN" i="1" dirty="0"/>
              <a:t>A</a:t>
            </a:r>
            <a:r>
              <a:rPr lang="zh-CN" altLang="en-US" dirty="0"/>
              <a:t>的所有特征值</a:t>
            </a:r>
            <a:r>
              <a:rPr lang="zh-CN" altLang="en-US" dirty="0" smtClean="0"/>
              <a:t>是负数</a:t>
            </a:r>
            <a:endParaRPr lang="en-US" altLang="zh-CN" dirty="0"/>
          </a:p>
          <a:p>
            <a:pPr>
              <a:buNone/>
            </a:pPr>
            <a:r>
              <a:rPr lang="en-US" altLang="zh-CN" dirty="0"/>
              <a:t>	c</a:t>
            </a:r>
            <a:r>
              <a:rPr lang="en-US" altLang="zh-CN" dirty="0" smtClean="0"/>
              <a:t>.</a:t>
            </a:r>
            <a:r>
              <a:rPr lang="zh-CN" altLang="en-US" dirty="0" smtClean="0"/>
              <a:t>不定的，</a:t>
            </a:r>
            <a:r>
              <a:rPr lang="zh-CN" altLang="en-US" dirty="0"/>
              <a:t>当且仅当</a:t>
            </a:r>
            <a:r>
              <a:rPr lang="en-US" altLang="zh-CN" i="1" dirty="0" smtClean="0"/>
              <a:t>A</a:t>
            </a:r>
            <a:r>
              <a:rPr lang="zh-CN" altLang="en-US" dirty="0" smtClean="0"/>
              <a:t>既有正特征值又有负特征值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67227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矩阵的分类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3529" y="1556792"/>
            <a:ext cx="8496944" cy="5112568"/>
          </a:xfrm>
        </p:spPr>
        <p:txBody>
          <a:bodyPr/>
          <a:lstStyle/>
          <a:p>
            <a:r>
              <a:rPr lang="zh-CN" altLang="en-US" dirty="0"/>
              <a:t>正定矩阵</a:t>
            </a:r>
            <a:r>
              <a:rPr lang="en-US" altLang="zh-CN" b="1" dirty="0">
                <a:solidFill>
                  <a:srgbClr val="FF0066"/>
                </a:solidFill>
              </a:rPr>
              <a:t>positive definite</a:t>
            </a:r>
            <a:r>
              <a:rPr lang="en-US" altLang="zh-CN" dirty="0"/>
              <a:t> </a:t>
            </a:r>
            <a:r>
              <a:rPr lang="en-US" altLang="zh-CN" dirty="0" smtClean="0">
                <a:solidFill>
                  <a:srgbClr val="FF0066"/>
                </a:solidFill>
              </a:rPr>
              <a:t>matrix</a:t>
            </a:r>
          </a:p>
          <a:p>
            <a:endParaRPr lang="en-US" altLang="zh-CN" dirty="0">
              <a:solidFill>
                <a:srgbClr val="FF0066"/>
              </a:solidFill>
            </a:endParaRPr>
          </a:p>
          <a:p>
            <a:r>
              <a:rPr lang="zh-CN" altLang="en-US" dirty="0" smtClean="0"/>
              <a:t>定义</a:t>
            </a:r>
            <a:endParaRPr lang="en-US" altLang="zh-CN" dirty="0" smtClean="0"/>
          </a:p>
          <a:p>
            <a:r>
              <a:rPr lang="zh-CN" altLang="en-US" dirty="0"/>
              <a:t>一</a:t>
            </a:r>
            <a:r>
              <a:rPr lang="zh-CN" altLang="en-US" dirty="0" smtClean="0"/>
              <a:t>个正定矩阵</a:t>
            </a:r>
            <a:r>
              <a:rPr lang="en-US" altLang="zh-CN" i="1" dirty="0" smtClean="0"/>
              <a:t>A</a:t>
            </a:r>
            <a:r>
              <a:rPr lang="en-US" altLang="zh-CN" dirty="0" smtClean="0"/>
              <a:t> </a:t>
            </a:r>
            <a:r>
              <a:rPr lang="zh-CN" altLang="en-US" dirty="0" smtClean="0"/>
              <a:t>是一个对称矩阵，则二次型</a:t>
            </a:r>
            <a:r>
              <a:rPr lang="en-US" altLang="zh-CN" dirty="0" smtClean="0"/>
              <a:t> </a:t>
            </a:r>
            <a:r>
              <a:rPr lang="en-US" altLang="zh-CN" i="1" dirty="0" err="1"/>
              <a:t>x</a:t>
            </a:r>
            <a:r>
              <a:rPr lang="en-US" altLang="zh-CN" i="1" baseline="30000" dirty="0" err="1"/>
              <a:t>T</a:t>
            </a:r>
            <a:r>
              <a:rPr lang="en-US" altLang="zh-CN" i="1" dirty="0" err="1"/>
              <a:t>Ax</a:t>
            </a:r>
            <a:r>
              <a:rPr lang="en-US" altLang="zh-CN" dirty="0"/>
              <a:t> </a:t>
            </a:r>
            <a:r>
              <a:rPr lang="zh-CN" altLang="en-US" dirty="0" smtClean="0"/>
              <a:t>是正定的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其他形式的矩阵的概念（负定矩阵、不定矩阵、</a:t>
            </a:r>
            <a:r>
              <a:rPr lang="zh-CN" altLang="en-US" dirty="0"/>
              <a:t>半正定矩阵、</a:t>
            </a:r>
            <a:r>
              <a:rPr lang="zh-CN" altLang="en-US" dirty="0" smtClean="0"/>
              <a:t>半负定矩阵</a:t>
            </a:r>
            <a:r>
              <a:rPr lang="zh-CN" altLang="en-US" dirty="0"/>
              <a:t>）</a:t>
            </a:r>
            <a:r>
              <a:rPr lang="zh-CN" altLang="en-US" dirty="0" smtClean="0"/>
              <a:t>可类似定义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07114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3528" y="476672"/>
            <a:ext cx="8496944" cy="6408712"/>
          </a:xfrm>
        </p:spPr>
        <p:txBody>
          <a:bodyPr>
            <a:normAutofit fontScale="70000" lnSpcReduction="20000"/>
          </a:bodyPr>
          <a:lstStyle/>
          <a:p>
            <a:r>
              <a:rPr lang="en-US" altLang="zh-CN" dirty="0">
                <a:solidFill>
                  <a:srgbClr val="FF0066"/>
                </a:solidFill>
              </a:rPr>
              <a:t>linear </a:t>
            </a:r>
            <a:r>
              <a:rPr lang="en-US" altLang="zh-CN" dirty="0" smtClean="0">
                <a:solidFill>
                  <a:srgbClr val="FF0066"/>
                </a:solidFill>
              </a:rPr>
              <a:t>equation </a:t>
            </a:r>
            <a:r>
              <a:rPr lang="en-US" altLang="zh-CN" dirty="0"/>
              <a:t>	</a:t>
            </a:r>
            <a:r>
              <a:rPr lang="zh-CN" altLang="en-US" dirty="0" smtClean="0"/>
              <a:t>线性方程</a:t>
            </a:r>
            <a:endParaRPr lang="en-US" altLang="zh-CN" dirty="0" smtClean="0"/>
          </a:p>
          <a:p>
            <a:r>
              <a:rPr lang="en-US" altLang="zh-CN" dirty="0">
                <a:solidFill>
                  <a:srgbClr val="FF0066"/>
                </a:solidFill>
              </a:rPr>
              <a:t>system of linear equations</a:t>
            </a:r>
            <a:r>
              <a:rPr lang="en-US" altLang="zh-CN" dirty="0"/>
              <a:t> ( </a:t>
            </a:r>
            <a:r>
              <a:rPr lang="en-US" altLang="zh-CN" dirty="0">
                <a:solidFill>
                  <a:srgbClr val="FF0066"/>
                </a:solidFill>
              </a:rPr>
              <a:t>linear system</a:t>
            </a:r>
            <a:r>
              <a:rPr lang="en-US" altLang="zh-CN" dirty="0"/>
              <a:t> ) </a:t>
            </a:r>
            <a:r>
              <a:rPr lang="en-US" altLang="zh-CN" dirty="0" smtClean="0"/>
              <a:t>   </a:t>
            </a:r>
            <a:r>
              <a:rPr lang="zh-CN" altLang="en-US" dirty="0"/>
              <a:t>线性方程组，</a:t>
            </a:r>
            <a:r>
              <a:rPr lang="zh-CN" altLang="en-US" dirty="0" smtClean="0"/>
              <a:t>线性系统</a:t>
            </a:r>
            <a:endParaRPr lang="en-US" altLang="zh-CN" dirty="0" smtClean="0"/>
          </a:p>
          <a:p>
            <a:r>
              <a:rPr lang="en-US" altLang="zh-CN" dirty="0"/>
              <a:t>Solution        </a:t>
            </a:r>
            <a:r>
              <a:rPr lang="zh-CN" altLang="en-US" dirty="0"/>
              <a:t>解</a:t>
            </a:r>
          </a:p>
          <a:p>
            <a:r>
              <a:rPr lang="en-US" altLang="zh-CN" dirty="0"/>
              <a:t>Solution set  </a:t>
            </a:r>
            <a:r>
              <a:rPr lang="zh-CN" altLang="en-US" dirty="0"/>
              <a:t>解集</a:t>
            </a:r>
          </a:p>
          <a:p>
            <a:r>
              <a:rPr lang="en-US" altLang="zh-CN" dirty="0"/>
              <a:t>Equivalent    </a:t>
            </a:r>
            <a:r>
              <a:rPr lang="zh-CN" altLang="en-US" dirty="0"/>
              <a:t>等价</a:t>
            </a:r>
          </a:p>
          <a:p>
            <a:r>
              <a:rPr lang="en-US" altLang="zh-CN" dirty="0">
                <a:solidFill>
                  <a:srgbClr val="FF0066"/>
                </a:solidFill>
              </a:rPr>
              <a:t>Consistent</a:t>
            </a:r>
            <a:r>
              <a:rPr lang="en-US" altLang="zh-CN" dirty="0"/>
              <a:t> ( </a:t>
            </a:r>
            <a:r>
              <a:rPr lang="zh-CN" altLang="en-US" dirty="0"/>
              <a:t>相容的，有解的  </a:t>
            </a:r>
            <a:r>
              <a:rPr lang="en-US" altLang="zh-CN" dirty="0"/>
              <a:t>)  </a:t>
            </a:r>
            <a:r>
              <a:rPr lang="en-US" altLang="zh-CN" dirty="0">
                <a:solidFill>
                  <a:srgbClr val="FF0066"/>
                </a:solidFill>
              </a:rPr>
              <a:t>inconsistent</a:t>
            </a:r>
            <a:r>
              <a:rPr lang="en-US" altLang="zh-CN" dirty="0"/>
              <a:t> ( </a:t>
            </a:r>
            <a:r>
              <a:rPr lang="zh-CN" altLang="en-US" dirty="0"/>
              <a:t>不相容的，无解的 </a:t>
            </a:r>
            <a:r>
              <a:rPr lang="en-US" altLang="zh-CN" dirty="0"/>
              <a:t>) </a:t>
            </a:r>
          </a:p>
          <a:p>
            <a:r>
              <a:rPr lang="en-US" altLang="zh-CN" dirty="0">
                <a:solidFill>
                  <a:srgbClr val="FF0066"/>
                </a:solidFill>
              </a:rPr>
              <a:t>Matrix</a:t>
            </a:r>
            <a:r>
              <a:rPr lang="en-US" altLang="zh-CN" dirty="0"/>
              <a:t>   </a:t>
            </a:r>
            <a:r>
              <a:rPr lang="zh-CN" altLang="en-US" dirty="0" smtClean="0"/>
              <a:t>矩阵</a:t>
            </a:r>
            <a:endParaRPr lang="en-US" altLang="zh-CN" b="1" dirty="0" smtClean="0"/>
          </a:p>
          <a:p>
            <a:r>
              <a:rPr lang="en-US" altLang="zh-CN" dirty="0">
                <a:solidFill>
                  <a:srgbClr val="FF0066"/>
                </a:solidFill>
              </a:rPr>
              <a:t>Coefficient matrix</a:t>
            </a:r>
            <a:r>
              <a:rPr lang="en-US" altLang="zh-CN" dirty="0"/>
              <a:t> ( matrix of coefficients ) </a:t>
            </a:r>
            <a:r>
              <a:rPr lang="zh-CN" altLang="en-US" dirty="0"/>
              <a:t>系数矩阵</a:t>
            </a:r>
          </a:p>
          <a:p>
            <a:r>
              <a:rPr lang="en-US" altLang="zh-CN" dirty="0">
                <a:solidFill>
                  <a:srgbClr val="FF0066"/>
                </a:solidFill>
              </a:rPr>
              <a:t>Augmented matrix</a:t>
            </a:r>
            <a:r>
              <a:rPr lang="en-US" altLang="zh-CN" dirty="0"/>
              <a:t>   </a:t>
            </a:r>
            <a:r>
              <a:rPr lang="zh-CN" altLang="en-US" dirty="0"/>
              <a:t>增广矩阵</a:t>
            </a:r>
          </a:p>
          <a:p>
            <a:r>
              <a:rPr lang="en-US" altLang="zh-CN" dirty="0">
                <a:solidFill>
                  <a:srgbClr val="FF0066"/>
                </a:solidFill>
              </a:rPr>
              <a:t>Size</a:t>
            </a:r>
            <a:r>
              <a:rPr lang="en-US" altLang="zh-CN" dirty="0"/>
              <a:t> ( of a matrix )  </a:t>
            </a:r>
            <a:r>
              <a:rPr lang="en-US" altLang="zh-CN" i="1" dirty="0"/>
              <a:t>m</a:t>
            </a:r>
            <a:r>
              <a:rPr lang="en-US" altLang="zh-CN" dirty="0"/>
              <a:t> by </a:t>
            </a:r>
            <a:r>
              <a:rPr lang="en-US" altLang="zh-CN" i="1" dirty="0"/>
              <a:t>n</a:t>
            </a:r>
            <a:r>
              <a:rPr lang="en-US" altLang="zh-CN" dirty="0"/>
              <a:t> </a:t>
            </a:r>
            <a:r>
              <a:rPr lang="en-US" altLang="zh-CN" dirty="0" smtClean="0"/>
              <a:t> </a:t>
            </a:r>
            <a:r>
              <a:rPr lang="zh-CN" altLang="en-US" dirty="0" smtClean="0"/>
              <a:t>一</a:t>
            </a:r>
            <a:r>
              <a:rPr lang="zh-CN" altLang="en-US" dirty="0"/>
              <a:t>个矩阵是</a:t>
            </a:r>
            <a:r>
              <a:rPr lang="en-US" altLang="zh-CN" dirty="0"/>
              <a:t>m</a:t>
            </a:r>
            <a:r>
              <a:rPr lang="zh-CN" altLang="en-US" dirty="0"/>
              <a:t>乘</a:t>
            </a:r>
            <a:r>
              <a:rPr lang="en-US" altLang="zh-CN" dirty="0"/>
              <a:t>n</a:t>
            </a:r>
            <a:r>
              <a:rPr lang="zh-CN" altLang="en-US" dirty="0"/>
              <a:t>的</a:t>
            </a:r>
          </a:p>
          <a:p>
            <a:r>
              <a:rPr lang="en-US" altLang="zh-CN" i="1" dirty="0" smtClean="0">
                <a:solidFill>
                  <a:srgbClr val="FF0066"/>
                </a:solidFill>
              </a:rPr>
              <a:t>leading entry</a:t>
            </a:r>
            <a:r>
              <a:rPr lang="zh-CN" altLang="en-US" dirty="0"/>
              <a:t>先导元素</a:t>
            </a:r>
          </a:p>
          <a:p>
            <a:r>
              <a:rPr lang="en-US" altLang="zh-CN" b="1" dirty="0">
                <a:solidFill>
                  <a:srgbClr val="FF0066"/>
                </a:solidFill>
              </a:rPr>
              <a:t>reduced echelon form</a:t>
            </a:r>
            <a:r>
              <a:rPr lang="en-US" altLang="zh-CN" dirty="0"/>
              <a:t> (or </a:t>
            </a:r>
            <a:r>
              <a:rPr lang="en-US" altLang="zh-CN" b="1" dirty="0"/>
              <a:t>reduced row echelon form</a:t>
            </a:r>
            <a:r>
              <a:rPr lang="en-US" altLang="zh-CN" dirty="0"/>
              <a:t>)  </a:t>
            </a:r>
            <a:r>
              <a:rPr lang="zh-CN" altLang="en-US" dirty="0"/>
              <a:t>简化阶梯形</a:t>
            </a:r>
          </a:p>
          <a:p>
            <a:r>
              <a:rPr lang="en-US" altLang="zh-CN" b="1" dirty="0">
                <a:solidFill>
                  <a:srgbClr val="FF0066"/>
                </a:solidFill>
              </a:rPr>
              <a:t>pivot position</a:t>
            </a:r>
            <a:r>
              <a:rPr lang="en-US" altLang="zh-CN" dirty="0"/>
              <a:t> (</a:t>
            </a:r>
            <a:r>
              <a:rPr lang="zh-CN" altLang="en-US" dirty="0"/>
              <a:t>主元位置</a:t>
            </a:r>
            <a:r>
              <a:rPr lang="en-US" altLang="zh-CN" dirty="0" smtClean="0"/>
              <a:t>)</a:t>
            </a:r>
          </a:p>
          <a:p>
            <a:r>
              <a:rPr lang="en-US" altLang="zh-CN" b="1" dirty="0">
                <a:solidFill>
                  <a:srgbClr val="FF0066"/>
                </a:solidFill>
              </a:rPr>
              <a:t>pivot column</a:t>
            </a:r>
            <a:r>
              <a:rPr lang="en-US" altLang="zh-CN" dirty="0"/>
              <a:t> (</a:t>
            </a:r>
            <a:r>
              <a:rPr lang="zh-CN" altLang="en-US" dirty="0"/>
              <a:t>主元列</a:t>
            </a:r>
            <a:r>
              <a:rPr lang="en-US" altLang="zh-CN" dirty="0"/>
              <a:t>)</a:t>
            </a:r>
          </a:p>
          <a:p>
            <a:r>
              <a:rPr lang="en-US" altLang="zh-CN" dirty="0"/>
              <a:t>Row Reduced Algorithm </a:t>
            </a:r>
            <a:r>
              <a:rPr lang="zh-CN" altLang="en-US" dirty="0" smtClean="0"/>
              <a:t>行</a:t>
            </a:r>
            <a:r>
              <a:rPr lang="zh-CN" altLang="en-US" dirty="0"/>
              <a:t>简化</a:t>
            </a:r>
            <a:r>
              <a:rPr lang="zh-CN" altLang="en-US" dirty="0" smtClean="0"/>
              <a:t>算法</a:t>
            </a:r>
            <a:endParaRPr lang="en-US" altLang="zh-CN" dirty="0" smtClean="0"/>
          </a:p>
          <a:p>
            <a:r>
              <a:rPr lang="en-US" altLang="zh-CN" dirty="0">
                <a:solidFill>
                  <a:srgbClr val="FF0066"/>
                </a:solidFill>
                <a:sym typeface="Wingdings" pitchFamily="2" charset="2"/>
              </a:rPr>
              <a:t>Basic variables</a:t>
            </a:r>
            <a:r>
              <a:rPr lang="en-US" altLang="zh-CN" dirty="0">
                <a:sym typeface="Wingdings" pitchFamily="2" charset="2"/>
              </a:rPr>
              <a:t>,   </a:t>
            </a:r>
            <a:r>
              <a:rPr lang="zh-CN" altLang="en-US" dirty="0">
                <a:sym typeface="Wingdings" pitchFamily="2" charset="2"/>
              </a:rPr>
              <a:t>基本变量</a:t>
            </a:r>
          </a:p>
          <a:p>
            <a:r>
              <a:rPr lang="en-US" altLang="zh-CN" dirty="0" smtClean="0">
                <a:solidFill>
                  <a:srgbClr val="FF0066"/>
                </a:solidFill>
              </a:rPr>
              <a:t>free </a:t>
            </a:r>
            <a:r>
              <a:rPr lang="en-US" altLang="zh-CN" dirty="0">
                <a:solidFill>
                  <a:srgbClr val="FF0066"/>
                </a:solidFill>
              </a:rPr>
              <a:t>variables</a:t>
            </a:r>
            <a:r>
              <a:rPr lang="en-US" altLang="zh-CN" dirty="0">
                <a:sym typeface="Wingdings" pitchFamily="2" charset="2"/>
              </a:rPr>
              <a:t>   </a:t>
            </a:r>
            <a:r>
              <a:rPr lang="zh-CN" altLang="en-US" dirty="0">
                <a:sym typeface="Wingdings" pitchFamily="2" charset="2"/>
              </a:rPr>
              <a:t>，自由变量</a:t>
            </a:r>
          </a:p>
          <a:p>
            <a:r>
              <a:rPr lang="en-US" altLang="zh-CN" dirty="0">
                <a:solidFill>
                  <a:srgbClr val="FF0066"/>
                </a:solidFill>
              </a:rPr>
              <a:t>General solution</a:t>
            </a:r>
            <a:r>
              <a:rPr lang="en-US" altLang="zh-CN" dirty="0"/>
              <a:t> </a:t>
            </a:r>
            <a:r>
              <a:rPr lang="zh-CN" altLang="en-US" dirty="0"/>
              <a:t>通解 </a:t>
            </a:r>
          </a:p>
          <a:p>
            <a:r>
              <a:rPr lang="en-US" altLang="zh-CN" dirty="0"/>
              <a:t>Parametric descriptions of solution sets </a:t>
            </a:r>
            <a:r>
              <a:rPr lang="zh-CN" altLang="en-US" dirty="0"/>
              <a:t>解集的参数表示 </a:t>
            </a:r>
          </a:p>
          <a:p>
            <a:r>
              <a:rPr lang="en-US" altLang="zh-CN" dirty="0" smtClean="0"/>
              <a:t>Existence </a:t>
            </a:r>
            <a:r>
              <a:rPr lang="en-US" altLang="zh-CN" dirty="0"/>
              <a:t>and Uniqueness Questions </a:t>
            </a:r>
            <a:r>
              <a:rPr lang="zh-CN" altLang="en-US" dirty="0" smtClean="0"/>
              <a:t>存在性</a:t>
            </a:r>
            <a:r>
              <a:rPr lang="zh-CN" altLang="en-US" dirty="0"/>
              <a:t>和唯一性</a:t>
            </a:r>
            <a:r>
              <a:rPr lang="zh-CN" altLang="en-US" dirty="0" smtClean="0"/>
              <a:t>问题</a:t>
            </a:r>
            <a:endParaRPr lang="en-US" altLang="zh-CN" dirty="0" smtClean="0"/>
          </a:p>
          <a:p>
            <a:r>
              <a:rPr lang="en-US" altLang="zh-CN" b="1" dirty="0" smtClean="0">
                <a:solidFill>
                  <a:srgbClr val="FF0066"/>
                </a:solidFill>
              </a:rPr>
              <a:t>column vector</a:t>
            </a:r>
            <a:r>
              <a:rPr lang="zh-CN" altLang="en-US" dirty="0" smtClean="0">
                <a:solidFill>
                  <a:srgbClr val="FF0066"/>
                </a:solidFill>
              </a:rPr>
              <a:t>列向量</a:t>
            </a:r>
            <a:endParaRPr lang="en-US" altLang="zh-CN" dirty="0" smtClean="0">
              <a:solidFill>
                <a:srgbClr val="FF0066"/>
              </a:solidFill>
            </a:endParaRPr>
          </a:p>
          <a:p>
            <a:r>
              <a:rPr lang="en-US" altLang="zh-CN" dirty="0">
                <a:solidFill>
                  <a:srgbClr val="FF0066"/>
                </a:solidFill>
              </a:rPr>
              <a:t>ordered pairs</a:t>
            </a:r>
            <a:r>
              <a:rPr lang="en-US" altLang="zh-CN" dirty="0"/>
              <a:t>, </a:t>
            </a:r>
            <a:r>
              <a:rPr lang="zh-CN" altLang="en-US" dirty="0"/>
              <a:t>有序对</a:t>
            </a:r>
            <a:endParaRPr lang="en-US" altLang="zh-CN" dirty="0">
              <a:solidFill>
                <a:srgbClr val="FF0066"/>
              </a:solidFill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62792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3528" y="476672"/>
            <a:ext cx="8496944" cy="5976664"/>
          </a:xfrm>
        </p:spPr>
        <p:txBody>
          <a:bodyPr/>
          <a:lstStyle/>
          <a:p>
            <a:r>
              <a:rPr lang="en-US" altLang="zh-CN" dirty="0">
                <a:solidFill>
                  <a:srgbClr val="0000FF"/>
                </a:solidFill>
              </a:rPr>
              <a:t>Vector Equations </a:t>
            </a:r>
            <a:r>
              <a:rPr lang="en-US" altLang="zh-CN" dirty="0"/>
              <a:t>		</a:t>
            </a:r>
            <a:r>
              <a:rPr lang="zh-CN" altLang="en-US" sz="1800" dirty="0">
                <a:solidFill>
                  <a:srgbClr val="FF0066"/>
                </a:solidFill>
              </a:rPr>
              <a:t>向量</a:t>
            </a:r>
            <a:r>
              <a:rPr lang="zh-CN" altLang="en-US" sz="1800" dirty="0" smtClean="0">
                <a:solidFill>
                  <a:srgbClr val="FF0066"/>
                </a:solidFill>
              </a:rPr>
              <a:t>方程</a:t>
            </a:r>
            <a:endParaRPr lang="en-US" altLang="zh-CN" sz="1800" dirty="0" smtClean="0">
              <a:solidFill>
                <a:srgbClr val="FF0066"/>
              </a:solidFill>
            </a:endParaRPr>
          </a:p>
          <a:p>
            <a:r>
              <a:rPr lang="en-US" altLang="zh-CN" dirty="0">
                <a:solidFill>
                  <a:srgbClr val="FF0066"/>
                </a:solidFill>
              </a:rPr>
              <a:t>Equal</a:t>
            </a:r>
            <a:r>
              <a:rPr lang="en-US" altLang="zh-CN" dirty="0"/>
              <a:t>,  </a:t>
            </a:r>
            <a:r>
              <a:rPr lang="en-US" altLang="zh-CN" dirty="0">
                <a:solidFill>
                  <a:srgbClr val="FF0066"/>
                </a:solidFill>
              </a:rPr>
              <a:t>sum</a:t>
            </a:r>
            <a:r>
              <a:rPr lang="en-US" altLang="zh-CN" dirty="0"/>
              <a:t>,  </a:t>
            </a:r>
            <a:r>
              <a:rPr lang="en-US" altLang="zh-CN" dirty="0">
                <a:solidFill>
                  <a:srgbClr val="FF0066"/>
                </a:solidFill>
              </a:rPr>
              <a:t>scalar multiple</a:t>
            </a:r>
            <a:r>
              <a:rPr lang="en-US" altLang="zh-CN" dirty="0"/>
              <a:t>,  </a:t>
            </a:r>
            <a:r>
              <a:rPr lang="en-US" altLang="zh-CN" dirty="0">
                <a:solidFill>
                  <a:srgbClr val="FF0066"/>
                </a:solidFill>
              </a:rPr>
              <a:t>scalar   multiplication</a:t>
            </a:r>
            <a:r>
              <a:rPr lang="en-US" altLang="zh-CN" dirty="0"/>
              <a:t>  </a:t>
            </a:r>
            <a:r>
              <a:rPr lang="zh-CN" altLang="en-US" dirty="0"/>
              <a:t>相等，和，数乘，标量积</a:t>
            </a:r>
          </a:p>
          <a:p>
            <a:r>
              <a:rPr lang="en-US" altLang="zh-CN" dirty="0"/>
              <a:t>Linear Combinations </a:t>
            </a:r>
            <a:r>
              <a:rPr lang="zh-CN" altLang="en-US" dirty="0" smtClean="0">
                <a:solidFill>
                  <a:srgbClr val="FF0066"/>
                </a:solidFill>
              </a:rPr>
              <a:t>线性组合</a:t>
            </a:r>
            <a:endParaRPr lang="en-US" altLang="zh-CN" dirty="0" smtClean="0">
              <a:solidFill>
                <a:srgbClr val="FF0066"/>
              </a:solidFill>
            </a:endParaRPr>
          </a:p>
          <a:p>
            <a:r>
              <a:rPr lang="en-US" altLang="zh-CN" dirty="0">
                <a:solidFill>
                  <a:srgbClr val="0000FF"/>
                </a:solidFill>
              </a:rPr>
              <a:t>Matrix Equation </a:t>
            </a:r>
            <a:r>
              <a:rPr lang="zh-CN" altLang="en-US" sz="1800" dirty="0" smtClean="0">
                <a:solidFill>
                  <a:srgbClr val="FF0066"/>
                </a:solidFill>
              </a:rPr>
              <a:t>矩阵方程</a:t>
            </a:r>
            <a:endParaRPr lang="en-US" altLang="zh-CN" sz="1800" dirty="0" smtClean="0">
              <a:solidFill>
                <a:srgbClr val="FF0066"/>
              </a:solidFill>
            </a:endParaRPr>
          </a:p>
          <a:p>
            <a:r>
              <a:rPr lang="en-US" altLang="zh-CN" dirty="0"/>
              <a:t>Identity matrix </a:t>
            </a:r>
            <a:r>
              <a:rPr lang="en-US" altLang="zh-CN" i="1" dirty="0"/>
              <a:t>I     </a:t>
            </a:r>
            <a:r>
              <a:rPr lang="zh-CN" altLang="en-US" dirty="0"/>
              <a:t>单位矩阵</a:t>
            </a:r>
          </a:p>
          <a:p>
            <a:r>
              <a:rPr lang="en-US" altLang="zh-CN" dirty="0"/>
              <a:t>Homogeneous Linear System </a:t>
            </a:r>
            <a:r>
              <a:rPr lang="en-US" altLang="zh-CN" dirty="0" smtClean="0"/>
              <a:t> </a:t>
            </a:r>
            <a:r>
              <a:rPr lang="zh-CN" altLang="en-US" dirty="0" smtClean="0"/>
              <a:t>齐次线性</a:t>
            </a:r>
            <a:r>
              <a:rPr lang="zh-CN" altLang="en-US" dirty="0"/>
              <a:t>方程 </a:t>
            </a:r>
            <a:endParaRPr lang="en-US" altLang="zh-CN" dirty="0" smtClean="0"/>
          </a:p>
          <a:p>
            <a:r>
              <a:rPr lang="en-US" altLang="zh-CN" dirty="0">
                <a:solidFill>
                  <a:srgbClr val="0000FF"/>
                </a:solidFill>
              </a:rPr>
              <a:t>Linear Independence  </a:t>
            </a:r>
            <a:r>
              <a:rPr lang="zh-CN" altLang="en-US" sz="1800" dirty="0" smtClean="0">
                <a:solidFill>
                  <a:srgbClr val="FF0066"/>
                </a:solidFill>
              </a:rPr>
              <a:t>线性无关</a:t>
            </a:r>
            <a:endParaRPr lang="en-US" altLang="zh-CN" sz="1800" dirty="0" smtClean="0">
              <a:solidFill>
                <a:srgbClr val="FF0066"/>
              </a:solidFill>
            </a:endParaRPr>
          </a:p>
          <a:p>
            <a:r>
              <a:rPr lang="en-US" altLang="zh-CN" dirty="0"/>
              <a:t>Linear dependence relation, </a:t>
            </a:r>
            <a:r>
              <a:rPr lang="zh-CN" altLang="en-US" dirty="0"/>
              <a:t>线性相关关系</a:t>
            </a:r>
          </a:p>
          <a:p>
            <a:r>
              <a:rPr lang="en-US" altLang="zh-CN" dirty="0"/>
              <a:t>linearly dependent set, </a:t>
            </a:r>
            <a:r>
              <a:rPr lang="zh-CN" altLang="en-US" dirty="0"/>
              <a:t>线性相关组</a:t>
            </a:r>
          </a:p>
          <a:p>
            <a:r>
              <a:rPr lang="en-US" altLang="zh-CN" dirty="0"/>
              <a:t>linearly independent set</a:t>
            </a:r>
            <a:r>
              <a:rPr lang="zh-CN" altLang="en-US" dirty="0"/>
              <a:t>　线性无关组</a:t>
            </a:r>
          </a:p>
          <a:p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8488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" y="382825"/>
            <a:ext cx="8496944" cy="6475175"/>
          </a:xfrm>
        </p:spPr>
        <p:txBody>
          <a:bodyPr>
            <a:normAutofit fontScale="85000" lnSpcReduction="20000"/>
          </a:bodyPr>
          <a:lstStyle/>
          <a:p>
            <a:r>
              <a:rPr lang="en-US" altLang="zh-CN" dirty="0"/>
              <a:t>diagonal </a:t>
            </a:r>
            <a:r>
              <a:rPr lang="en-US" altLang="zh-CN" dirty="0" smtClean="0"/>
              <a:t>entries 	</a:t>
            </a:r>
            <a:r>
              <a:rPr lang="zh-CN" altLang="en-US" dirty="0" smtClean="0"/>
              <a:t>对角线元素</a:t>
            </a:r>
            <a:endParaRPr lang="en-US" altLang="zh-CN" dirty="0" smtClean="0"/>
          </a:p>
          <a:p>
            <a:r>
              <a:rPr lang="en-US" altLang="zh-CN" dirty="0" smtClean="0"/>
              <a:t>Main diagonal </a:t>
            </a:r>
            <a:r>
              <a:rPr lang="zh-CN" altLang="en-US" dirty="0" smtClean="0"/>
              <a:t>主对角线</a:t>
            </a:r>
            <a:endParaRPr lang="en-US" altLang="zh-CN" dirty="0" smtClean="0"/>
          </a:p>
          <a:p>
            <a:r>
              <a:rPr lang="en-US" altLang="zh-CN" dirty="0"/>
              <a:t>diagonal </a:t>
            </a:r>
            <a:r>
              <a:rPr lang="en-US" altLang="zh-CN" dirty="0" smtClean="0"/>
              <a:t>matrix </a:t>
            </a:r>
            <a:r>
              <a:rPr lang="zh-CN" altLang="en-US" dirty="0" smtClean="0"/>
              <a:t>对角矩阵</a:t>
            </a:r>
            <a:endParaRPr lang="en-US" altLang="zh-CN" dirty="0" smtClean="0"/>
          </a:p>
          <a:p>
            <a:r>
              <a:rPr lang="en-US" altLang="zh-CN" dirty="0" smtClean="0"/>
              <a:t>Zero matrix </a:t>
            </a:r>
            <a:r>
              <a:rPr lang="zh-CN" altLang="en-US" dirty="0" smtClean="0"/>
              <a:t>零矩阵</a:t>
            </a:r>
            <a:endParaRPr lang="en-US" altLang="zh-CN" dirty="0" smtClean="0"/>
          </a:p>
          <a:p>
            <a:r>
              <a:rPr lang="en-US" altLang="zh-CN" dirty="0" smtClean="0"/>
              <a:t>Matrix </a:t>
            </a:r>
            <a:r>
              <a:rPr lang="en-US" altLang="zh-CN" dirty="0"/>
              <a:t>operations 		</a:t>
            </a:r>
            <a:r>
              <a:rPr lang="zh-CN" altLang="en-US" dirty="0"/>
              <a:t>矩阵运算</a:t>
            </a:r>
          </a:p>
          <a:p>
            <a:r>
              <a:rPr lang="en-US" altLang="zh-CN" dirty="0" smtClean="0"/>
              <a:t>The </a:t>
            </a:r>
            <a:r>
              <a:rPr lang="en-US" altLang="zh-CN" dirty="0"/>
              <a:t>inverse of matrix 	</a:t>
            </a:r>
            <a:r>
              <a:rPr lang="zh-CN" altLang="en-US" dirty="0"/>
              <a:t>矩阵的逆</a:t>
            </a:r>
          </a:p>
          <a:p>
            <a:r>
              <a:rPr lang="en-US" altLang="zh-CN" dirty="0" smtClean="0"/>
              <a:t>Characterizations </a:t>
            </a:r>
            <a:r>
              <a:rPr lang="en-US" altLang="zh-CN" dirty="0"/>
              <a:t>of invertible matrices </a:t>
            </a:r>
            <a:r>
              <a:rPr lang="zh-CN" altLang="en-US" dirty="0" smtClean="0"/>
              <a:t>可逆矩阵的特征</a:t>
            </a:r>
            <a:endParaRPr lang="en-US" altLang="zh-CN" dirty="0"/>
          </a:p>
          <a:p>
            <a:r>
              <a:rPr lang="en-US" altLang="zh-CN" dirty="0" smtClean="0"/>
              <a:t>Partitioned </a:t>
            </a:r>
            <a:r>
              <a:rPr lang="en-US" altLang="zh-CN" dirty="0"/>
              <a:t>Matrices 	</a:t>
            </a:r>
            <a:r>
              <a:rPr lang="zh-CN" altLang="en-US" dirty="0"/>
              <a:t>分块</a:t>
            </a:r>
            <a:r>
              <a:rPr lang="zh-CN" altLang="en-US" dirty="0" smtClean="0"/>
              <a:t>矩阵</a:t>
            </a:r>
            <a:endParaRPr lang="en-US" altLang="zh-CN" dirty="0" smtClean="0"/>
          </a:p>
          <a:p>
            <a:r>
              <a:rPr lang="en-US" altLang="zh-CN" dirty="0"/>
              <a:t>Equal			</a:t>
            </a:r>
            <a:r>
              <a:rPr lang="zh-CN" altLang="en-US" dirty="0"/>
              <a:t>相等</a:t>
            </a:r>
          </a:p>
          <a:p>
            <a:r>
              <a:rPr lang="en-US" altLang="zh-CN" dirty="0"/>
              <a:t>sum </a:t>
            </a:r>
            <a:r>
              <a:rPr lang="en-US" altLang="zh-CN" i="1" dirty="0"/>
              <a:t>A</a:t>
            </a:r>
            <a:r>
              <a:rPr lang="en-US" altLang="zh-CN" dirty="0"/>
              <a:t>+</a:t>
            </a:r>
            <a:r>
              <a:rPr lang="en-US" altLang="zh-CN" i="1" dirty="0"/>
              <a:t>B		</a:t>
            </a:r>
            <a:r>
              <a:rPr lang="zh-CN" altLang="en-US" dirty="0"/>
              <a:t>相加，和</a:t>
            </a:r>
          </a:p>
          <a:p>
            <a:r>
              <a:rPr lang="en-US" altLang="zh-CN" dirty="0"/>
              <a:t>scalar multiple </a:t>
            </a:r>
            <a:r>
              <a:rPr lang="en-US" altLang="zh-CN" i="1" dirty="0" err="1"/>
              <a:t>rA</a:t>
            </a:r>
            <a:r>
              <a:rPr lang="en-US" altLang="zh-CN" dirty="0"/>
              <a:t>,	</a:t>
            </a:r>
            <a:r>
              <a:rPr lang="zh-CN" altLang="en-US" dirty="0"/>
              <a:t>数乘，数量积</a:t>
            </a:r>
          </a:p>
          <a:p>
            <a:r>
              <a:rPr lang="en-US" altLang="zh-CN" dirty="0"/>
              <a:t>Matrix </a:t>
            </a:r>
            <a:r>
              <a:rPr lang="en-US" altLang="zh-CN" dirty="0" smtClean="0"/>
              <a:t>Multiplication </a:t>
            </a:r>
            <a:r>
              <a:rPr lang="zh-CN" altLang="en-US" dirty="0" smtClean="0"/>
              <a:t>矩阵乘法</a:t>
            </a:r>
            <a:endParaRPr lang="en-US" altLang="zh-CN" dirty="0" smtClean="0"/>
          </a:p>
          <a:p>
            <a:r>
              <a:rPr lang="en-US" altLang="zh-CN" dirty="0"/>
              <a:t>Powers of a Matrix </a:t>
            </a:r>
            <a:r>
              <a:rPr lang="en-US" altLang="zh-CN" dirty="0" smtClean="0"/>
              <a:t> </a:t>
            </a:r>
            <a:r>
              <a:rPr lang="zh-CN" altLang="en-US" dirty="0" smtClean="0"/>
              <a:t>幂</a:t>
            </a:r>
            <a:endParaRPr lang="en-US" altLang="zh-CN" dirty="0" smtClean="0"/>
          </a:p>
          <a:p>
            <a:r>
              <a:rPr lang="en-US" altLang="zh-CN" dirty="0" smtClean="0"/>
              <a:t>Transpose </a:t>
            </a:r>
            <a:r>
              <a:rPr lang="en-US" altLang="zh-CN" dirty="0"/>
              <a:t>of a </a:t>
            </a:r>
            <a:r>
              <a:rPr lang="en-US" altLang="zh-CN" dirty="0" smtClean="0"/>
              <a:t>Matrix </a:t>
            </a:r>
            <a:r>
              <a:rPr lang="zh-CN" altLang="en-US" dirty="0" smtClean="0"/>
              <a:t>矩阵</a:t>
            </a:r>
            <a:r>
              <a:rPr lang="zh-CN" altLang="en-US" dirty="0"/>
              <a:t>的转置 </a:t>
            </a:r>
            <a:endParaRPr lang="en-US" altLang="zh-CN" dirty="0" smtClean="0"/>
          </a:p>
          <a:p>
            <a:r>
              <a:rPr lang="en-US" altLang="zh-CN" dirty="0"/>
              <a:t>singular </a:t>
            </a:r>
            <a:r>
              <a:rPr lang="en-US" altLang="zh-CN" dirty="0" smtClean="0"/>
              <a:t>matrix</a:t>
            </a:r>
            <a:r>
              <a:rPr lang="zh-CN" altLang="en-US" dirty="0" smtClean="0"/>
              <a:t>，</a:t>
            </a:r>
            <a:r>
              <a:rPr lang="en-US" altLang="zh-CN" dirty="0"/>
              <a:t>nonsingular </a:t>
            </a:r>
            <a:r>
              <a:rPr lang="en-US" altLang="zh-CN" dirty="0" smtClean="0"/>
              <a:t>matrix</a:t>
            </a:r>
            <a:r>
              <a:rPr lang="zh-CN" altLang="en-US" dirty="0"/>
              <a:t>奇异矩阵，非奇异</a:t>
            </a:r>
            <a:r>
              <a:rPr lang="zh-CN" altLang="en-US" dirty="0" smtClean="0"/>
              <a:t>矩阵</a:t>
            </a:r>
            <a:endParaRPr lang="en-US" altLang="zh-CN" dirty="0" smtClean="0"/>
          </a:p>
          <a:p>
            <a:r>
              <a:rPr lang="en-US" altLang="zh-CN" dirty="0" smtClean="0"/>
              <a:t>Determinant</a:t>
            </a:r>
            <a:r>
              <a:rPr lang="zh-CN" altLang="en-US" dirty="0" smtClean="0"/>
              <a:t>行列式</a:t>
            </a:r>
            <a:endParaRPr lang="en-US" altLang="zh-CN" dirty="0" smtClean="0"/>
          </a:p>
          <a:p>
            <a:r>
              <a:rPr lang="en-US" altLang="zh-CN" dirty="0"/>
              <a:t>block upper triangular.</a:t>
            </a:r>
            <a:r>
              <a:rPr lang="zh-CN" altLang="en-US" dirty="0"/>
              <a:t>上三角块</a:t>
            </a:r>
          </a:p>
          <a:p>
            <a:r>
              <a:rPr lang="en-US" altLang="zh-CN" dirty="0"/>
              <a:t>block diagonal matrix   </a:t>
            </a:r>
            <a:r>
              <a:rPr lang="zh-CN" altLang="en-US" dirty="0"/>
              <a:t>对角块</a:t>
            </a:r>
          </a:p>
          <a:p>
            <a:endParaRPr lang="zh-CN" altLang="en-US" dirty="0" smtClean="0"/>
          </a:p>
          <a:p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1442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3529" y="283780"/>
            <a:ext cx="8496944" cy="6574221"/>
          </a:xfrm>
        </p:spPr>
        <p:txBody>
          <a:bodyPr/>
          <a:lstStyle/>
          <a:p>
            <a:r>
              <a:rPr lang="en-US" altLang="zh-CN" dirty="0"/>
              <a:t>Determinants 	</a:t>
            </a:r>
            <a:r>
              <a:rPr lang="zh-CN" altLang="en-US" dirty="0" smtClean="0"/>
              <a:t>行列式</a:t>
            </a:r>
            <a:endParaRPr lang="en-US" altLang="zh-CN" dirty="0" smtClean="0"/>
          </a:p>
          <a:p>
            <a:r>
              <a:rPr lang="en-US" altLang="zh-CN" dirty="0"/>
              <a:t>Cramer’s Rule     </a:t>
            </a:r>
            <a:r>
              <a:rPr lang="zh-CN" altLang="en-US" dirty="0"/>
              <a:t>克莱姆</a:t>
            </a:r>
            <a:r>
              <a:rPr lang="zh-CN" altLang="en-US" dirty="0" smtClean="0"/>
              <a:t>法则</a:t>
            </a:r>
            <a:endParaRPr lang="en-US" altLang="zh-CN" dirty="0" smtClean="0"/>
          </a:p>
          <a:p>
            <a:r>
              <a:rPr lang="en-US" altLang="zh-CN" dirty="0" err="1" smtClean="0"/>
              <a:t>adjugate</a:t>
            </a:r>
            <a:r>
              <a:rPr lang="en-US" altLang="zh-CN" dirty="0" smtClean="0"/>
              <a:t> </a:t>
            </a:r>
            <a:r>
              <a:rPr lang="en-US" altLang="zh-CN" dirty="0"/>
              <a:t>, </a:t>
            </a:r>
            <a:r>
              <a:rPr lang="en-US" altLang="zh-CN" dirty="0" err="1"/>
              <a:t>adjoint</a:t>
            </a:r>
            <a:r>
              <a:rPr lang="zh-CN" altLang="en-US" dirty="0"/>
              <a:t>，</a:t>
            </a:r>
            <a:r>
              <a:rPr lang="en-US" altLang="zh-CN" i="1" dirty="0"/>
              <a:t>A</a:t>
            </a:r>
            <a:r>
              <a:rPr lang="en-US" altLang="zh-CN" dirty="0" smtClean="0"/>
              <a:t>*   </a:t>
            </a:r>
            <a:r>
              <a:rPr lang="zh-CN" altLang="en-US" dirty="0"/>
              <a:t>伴随矩阵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0617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504056"/>
            <a:ext cx="8229600" cy="674136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CN" dirty="0">
                <a:solidFill>
                  <a:srgbClr val="0000FF"/>
                </a:solidFill>
              </a:rPr>
              <a:t>Vector </a:t>
            </a:r>
            <a:r>
              <a:rPr lang="en-US" altLang="zh-CN" dirty="0" smtClean="0">
                <a:solidFill>
                  <a:srgbClr val="0000FF"/>
                </a:solidFill>
              </a:rPr>
              <a:t>spaces </a:t>
            </a:r>
            <a:r>
              <a:rPr lang="zh-CN" altLang="en-US" dirty="0" smtClean="0">
                <a:solidFill>
                  <a:srgbClr val="FF0066"/>
                </a:solidFill>
              </a:rPr>
              <a:t>向量空间</a:t>
            </a:r>
            <a:endParaRPr lang="en-US" altLang="zh-CN" dirty="0" smtClean="0">
              <a:solidFill>
                <a:srgbClr val="FF0066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zh-CN" dirty="0" smtClean="0">
                <a:solidFill>
                  <a:srgbClr val="0000FF"/>
                </a:solidFill>
              </a:rPr>
              <a:t>Subspaces</a:t>
            </a:r>
            <a:r>
              <a:rPr lang="zh-CN" altLang="en-US" dirty="0" smtClean="0">
                <a:solidFill>
                  <a:srgbClr val="0000FF"/>
                </a:solidFill>
              </a:rPr>
              <a:t> </a:t>
            </a:r>
            <a:r>
              <a:rPr lang="zh-CN" altLang="en-US" dirty="0">
                <a:solidFill>
                  <a:srgbClr val="FF0066"/>
                </a:solidFill>
              </a:rPr>
              <a:t>子空间</a:t>
            </a:r>
          </a:p>
          <a:p>
            <a:pPr>
              <a:lnSpc>
                <a:spcPct val="90000"/>
              </a:lnSpc>
            </a:pPr>
            <a:r>
              <a:rPr lang="en-US" altLang="zh-CN" dirty="0" smtClean="0">
                <a:solidFill>
                  <a:srgbClr val="0000FF"/>
                </a:solidFill>
              </a:rPr>
              <a:t>Null Space </a:t>
            </a:r>
            <a:r>
              <a:rPr lang="zh-CN" altLang="en-US" dirty="0" smtClean="0">
                <a:solidFill>
                  <a:srgbClr val="FF0066"/>
                </a:solidFill>
              </a:rPr>
              <a:t>零空间</a:t>
            </a:r>
            <a:endParaRPr lang="en-US" altLang="zh-CN" dirty="0" smtClean="0">
              <a:solidFill>
                <a:srgbClr val="FF0066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zh-CN" dirty="0" smtClean="0">
                <a:solidFill>
                  <a:srgbClr val="0000FF"/>
                </a:solidFill>
              </a:rPr>
              <a:t>Column Space </a:t>
            </a:r>
            <a:r>
              <a:rPr lang="zh-CN" altLang="en-US" dirty="0" smtClean="0">
                <a:solidFill>
                  <a:srgbClr val="FF0066"/>
                </a:solidFill>
              </a:rPr>
              <a:t>列</a:t>
            </a:r>
            <a:r>
              <a:rPr lang="zh-CN" altLang="en-US" dirty="0">
                <a:solidFill>
                  <a:srgbClr val="FF0066"/>
                </a:solidFill>
              </a:rPr>
              <a:t>空间</a:t>
            </a:r>
          </a:p>
          <a:p>
            <a:pPr>
              <a:lnSpc>
                <a:spcPct val="90000"/>
              </a:lnSpc>
            </a:pPr>
            <a:r>
              <a:rPr lang="en-US" altLang="zh-CN" dirty="0" smtClean="0"/>
              <a:t>Coordinate </a:t>
            </a:r>
            <a:r>
              <a:rPr lang="en-US" altLang="zh-CN" dirty="0"/>
              <a:t>systems  </a:t>
            </a:r>
            <a:r>
              <a:rPr lang="zh-CN" altLang="en-US" sz="2400" dirty="0">
                <a:solidFill>
                  <a:srgbClr val="FF0066"/>
                </a:solidFill>
              </a:rPr>
              <a:t>坐标系</a:t>
            </a:r>
          </a:p>
          <a:p>
            <a:pPr>
              <a:lnSpc>
                <a:spcPct val="90000"/>
              </a:lnSpc>
            </a:pPr>
            <a:r>
              <a:rPr lang="en-US" altLang="zh-CN" dirty="0" smtClean="0"/>
              <a:t>The </a:t>
            </a:r>
            <a:r>
              <a:rPr lang="en-US" altLang="zh-CN" dirty="0"/>
              <a:t>dimension of a vector </a:t>
            </a:r>
            <a:r>
              <a:rPr lang="en-US" altLang="zh-CN" dirty="0" smtClean="0"/>
              <a:t>space</a:t>
            </a:r>
            <a:r>
              <a:rPr lang="en-US" altLang="zh-CN" dirty="0">
                <a:solidFill>
                  <a:srgbClr val="FF0066"/>
                </a:solidFill>
              </a:rPr>
              <a:t>	</a:t>
            </a:r>
            <a:r>
              <a:rPr lang="zh-CN" altLang="en-US" dirty="0">
                <a:solidFill>
                  <a:srgbClr val="FF0066"/>
                </a:solidFill>
              </a:rPr>
              <a:t>维数</a:t>
            </a:r>
          </a:p>
          <a:p>
            <a:pPr>
              <a:lnSpc>
                <a:spcPct val="90000"/>
              </a:lnSpc>
            </a:pPr>
            <a:r>
              <a:rPr lang="en-US" altLang="zh-CN" dirty="0" smtClean="0"/>
              <a:t>Rank  </a:t>
            </a:r>
            <a:r>
              <a:rPr lang="zh-CN" altLang="en-US" sz="2400" dirty="0" smtClean="0">
                <a:solidFill>
                  <a:srgbClr val="FF0066"/>
                </a:solidFill>
              </a:rPr>
              <a:t>秩</a:t>
            </a:r>
            <a:endParaRPr lang="en-US" altLang="zh-CN" sz="2400" dirty="0" smtClean="0">
              <a:solidFill>
                <a:srgbClr val="FF0066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zh-CN" sz="2400" i="1" dirty="0" err="1" smtClean="0">
                <a:solidFill>
                  <a:srgbClr val="FF0066"/>
                </a:solidFill>
                <a:latin typeface="Times New Roman" pitchFamily="18" charset="0"/>
              </a:rPr>
              <a:t>P</a:t>
            </a:r>
            <a:r>
              <a:rPr lang="en-US" altLang="zh-CN" sz="2400" i="1" baseline="-25000" dirty="0" err="1" smtClean="0">
                <a:solidFill>
                  <a:srgbClr val="FF0066"/>
                </a:solidFill>
                <a:latin typeface="Times New Roman" pitchFamily="18" charset="0"/>
              </a:rPr>
              <a:t>n</a:t>
            </a:r>
            <a:r>
              <a:rPr lang="en-US" altLang="zh-CN" sz="2400" dirty="0" smtClean="0">
                <a:latin typeface="Times New Roman" pitchFamily="18" charset="0"/>
              </a:rPr>
              <a:t>    </a:t>
            </a:r>
            <a:r>
              <a:rPr lang="zh-CN" altLang="en-US" sz="2400" dirty="0">
                <a:solidFill>
                  <a:srgbClr val="FF0066"/>
                </a:solidFill>
                <a:latin typeface="Times New Roman" pitchFamily="18" charset="0"/>
              </a:rPr>
              <a:t>不超过</a:t>
            </a:r>
            <a:r>
              <a:rPr lang="en-US" altLang="zh-CN" sz="2400" i="1" dirty="0">
                <a:solidFill>
                  <a:srgbClr val="FF0066"/>
                </a:solidFill>
                <a:latin typeface="Times New Roman" pitchFamily="18" charset="0"/>
              </a:rPr>
              <a:t>n</a:t>
            </a:r>
            <a:r>
              <a:rPr lang="zh-CN" altLang="en-US" sz="2400" dirty="0">
                <a:solidFill>
                  <a:srgbClr val="FF0066"/>
                </a:solidFill>
                <a:latin typeface="Times New Roman" pitchFamily="18" charset="0"/>
              </a:rPr>
              <a:t>次</a:t>
            </a:r>
            <a:r>
              <a:rPr lang="zh-CN" altLang="en-US" sz="2400" dirty="0">
                <a:latin typeface="Times New Roman" pitchFamily="18" charset="0"/>
              </a:rPr>
              <a:t>的</a:t>
            </a:r>
            <a:r>
              <a:rPr lang="zh-CN" altLang="en-US" sz="2400" dirty="0" smtClean="0">
                <a:solidFill>
                  <a:srgbClr val="FF0066"/>
                </a:solidFill>
                <a:latin typeface="Times New Roman" pitchFamily="18" charset="0"/>
              </a:rPr>
              <a:t>多项式 </a:t>
            </a:r>
            <a:r>
              <a:rPr lang="en-US" altLang="zh-CN" sz="2400" i="1" dirty="0">
                <a:latin typeface="Times New Roman" pitchFamily="18" charset="0"/>
              </a:rPr>
              <a:t>p</a:t>
            </a:r>
            <a:r>
              <a:rPr lang="en-US" altLang="zh-CN" sz="2400" dirty="0">
                <a:latin typeface="Times New Roman" pitchFamily="18" charset="0"/>
              </a:rPr>
              <a:t>(</a:t>
            </a:r>
            <a:r>
              <a:rPr lang="en-US" altLang="zh-CN" sz="2400" i="1" dirty="0">
                <a:latin typeface="Times New Roman" pitchFamily="18" charset="0"/>
              </a:rPr>
              <a:t>t</a:t>
            </a:r>
            <a:r>
              <a:rPr lang="en-US" altLang="zh-CN" sz="2400" dirty="0">
                <a:latin typeface="Times New Roman" pitchFamily="18" charset="0"/>
              </a:rPr>
              <a:t>) = </a:t>
            </a:r>
            <a:r>
              <a:rPr lang="en-US" altLang="zh-CN" sz="2400" i="1" dirty="0">
                <a:latin typeface="Times New Roman" pitchFamily="18" charset="0"/>
              </a:rPr>
              <a:t>a</a:t>
            </a:r>
            <a:r>
              <a:rPr lang="en-US" altLang="zh-CN" sz="2400" baseline="-25000" dirty="0">
                <a:latin typeface="Times New Roman" pitchFamily="18" charset="0"/>
              </a:rPr>
              <a:t>0</a:t>
            </a:r>
            <a:r>
              <a:rPr lang="en-US" altLang="zh-CN" sz="2400" dirty="0">
                <a:latin typeface="Times New Roman" pitchFamily="18" charset="0"/>
              </a:rPr>
              <a:t> + </a:t>
            </a:r>
            <a:r>
              <a:rPr lang="en-US" altLang="zh-CN" sz="2400" i="1" dirty="0">
                <a:latin typeface="Times New Roman" pitchFamily="18" charset="0"/>
              </a:rPr>
              <a:t>a</a:t>
            </a:r>
            <a:r>
              <a:rPr lang="en-US" altLang="zh-CN" sz="2400" baseline="-25000" dirty="0">
                <a:latin typeface="Times New Roman" pitchFamily="18" charset="0"/>
              </a:rPr>
              <a:t>1</a:t>
            </a:r>
            <a:r>
              <a:rPr lang="en-US" altLang="zh-CN" sz="2400" i="1" dirty="0">
                <a:latin typeface="Times New Roman" pitchFamily="18" charset="0"/>
              </a:rPr>
              <a:t>t </a:t>
            </a:r>
            <a:r>
              <a:rPr lang="en-US" altLang="zh-CN" sz="2400" dirty="0">
                <a:latin typeface="Times New Roman" pitchFamily="18" charset="0"/>
              </a:rPr>
              <a:t>+ </a:t>
            </a:r>
            <a:r>
              <a:rPr lang="en-US" altLang="zh-CN" sz="2400" i="1" dirty="0">
                <a:latin typeface="Times New Roman" pitchFamily="18" charset="0"/>
              </a:rPr>
              <a:t>a</a:t>
            </a:r>
            <a:r>
              <a:rPr lang="en-US" altLang="zh-CN" sz="2400" baseline="-25000" dirty="0">
                <a:latin typeface="Times New Roman" pitchFamily="18" charset="0"/>
              </a:rPr>
              <a:t>2</a:t>
            </a:r>
            <a:r>
              <a:rPr lang="en-US" altLang="zh-CN" sz="2400" i="1" dirty="0">
                <a:latin typeface="Times New Roman" pitchFamily="18" charset="0"/>
              </a:rPr>
              <a:t>t</a:t>
            </a:r>
            <a:r>
              <a:rPr lang="en-US" altLang="zh-CN" sz="2400" baseline="30000" dirty="0">
                <a:latin typeface="Times New Roman" pitchFamily="18" charset="0"/>
              </a:rPr>
              <a:t>2</a:t>
            </a:r>
            <a:r>
              <a:rPr lang="en-US" altLang="zh-CN" sz="2400" dirty="0">
                <a:latin typeface="Times New Roman" pitchFamily="18" charset="0"/>
              </a:rPr>
              <a:t> + … + </a:t>
            </a:r>
            <a:r>
              <a:rPr lang="en-US" altLang="zh-CN" sz="2400" i="1" dirty="0" err="1">
                <a:latin typeface="Times New Roman" pitchFamily="18" charset="0"/>
              </a:rPr>
              <a:t>a</a:t>
            </a:r>
            <a:r>
              <a:rPr lang="en-US" altLang="zh-CN" sz="2400" i="1" baseline="-25000" dirty="0" err="1">
                <a:latin typeface="Times New Roman" pitchFamily="18" charset="0"/>
              </a:rPr>
              <a:t>n</a:t>
            </a:r>
            <a:r>
              <a:rPr lang="en-US" altLang="zh-CN" sz="2400" i="1" dirty="0" err="1">
                <a:latin typeface="Times New Roman" pitchFamily="18" charset="0"/>
              </a:rPr>
              <a:t>t</a:t>
            </a:r>
            <a:r>
              <a:rPr lang="en-US" altLang="zh-CN" sz="2400" i="1" baseline="30000" dirty="0" err="1">
                <a:latin typeface="Times New Roman" pitchFamily="18" charset="0"/>
              </a:rPr>
              <a:t>n</a:t>
            </a:r>
            <a:r>
              <a:rPr lang="en-US" altLang="zh-CN" sz="2400" dirty="0" smtClean="0">
                <a:latin typeface="Times New Roman" pitchFamily="18" charset="0"/>
              </a:rPr>
              <a:t>,</a:t>
            </a:r>
          </a:p>
          <a:p>
            <a:pPr>
              <a:lnSpc>
                <a:spcPct val="90000"/>
              </a:lnSpc>
            </a:pPr>
            <a:r>
              <a:rPr lang="en-US" altLang="zh-CN" sz="2400" dirty="0"/>
              <a:t>Linearly independent </a:t>
            </a:r>
            <a:r>
              <a:rPr lang="en-US" altLang="zh-CN" sz="2400" dirty="0" smtClean="0"/>
              <a:t>sets</a:t>
            </a:r>
            <a:r>
              <a:rPr lang="zh-CN" altLang="en-US" sz="2400" dirty="0" smtClean="0"/>
              <a:t>线性无关组</a:t>
            </a:r>
            <a:endParaRPr lang="en-US" altLang="zh-CN" sz="2400" dirty="0" smtClean="0"/>
          </a:p>
          <a:p>
            <a:pPr>
              <a:lnSpc>
                <a:spcPct val="90000"/>
              </a:lnSpc>
            </a:pPr>
            <a:r>
              <a:rPr lang="en-US" altLang="zh-CN" sz="2400" dirty="0" smtClean="0">
                <a:solidFill>
                  <a:srgbClr val="FF0066"/>
                </a:solidFill>
              </a:rPr>
              <a:t>bases</a:t>
            </a:r>
            <a:r>
              <a:rPr lang="zh-CN" altLang="en-US" sz="2400" dirty="0" smtClean="0"/>
              <a:t>基</a:t>
            </a:r>
            <a:endParaRPr lang="en-US" altLang="zh-CN" sz="2400" dirty="0" smtClean="0"/>
          </a:p>
          <a:p>
            <a:pPr>
              <a:lnSpc>
                <a:spcPct val="90000"/>
              </a:lnSpc>
            </a:pPr>
            <a:r>
              <a:rPr lang="en-US" altLang="zh-CN" sz="2400" dirty="0">
                <a:solidFill>
                  <a:srgbClr val="FF0066"/>
                </a:solidFill>
                <a:latin typeface="Times New Roman" pitchFamily="18" charset="0"/>
              </a:rPr>
              <a:t>standard </a:t>
            </a:r>
            <a:r>
              <a:rPr lang="en-US" altLang="zh-CN" sz="2400" dirty="0" smtClean="0">
                <a:solidFill>
                  <a:srgbClr val="FF0066"/>
                </a:solidFill>
                <a:latin typeface="Times New Roman" pitchFamily="18" charset="0"/>
              </a:rPr>
              <a:t>basis</a:t>
            </a:r>
            <a:r>
              <a:rPr lang="en-US" altLang="zh-CN" sz="2400" dirty="0" smtClean="0">
                <a:latin typeface="Times New Roman" pitchFamily="18" charset="0"/>
              </a:rPr>
              <a:t>        </a:t>
            </a:r>
            <a:r>
              <a:rPr lang="zh-CN" altLang="en-US" sz="2400" dirty="0">
                <a:solidFill>
                  <a:srgbClr val="FF0066"/>
                </a:solidFill>
                <a:latin typeface="Times New Roman" pitchFamily="18" charset="0"/>
              </a:rPr>
              <a:t>标准基</a:t>
            </a:r>
            <a:endParaRPr lang="en-US" altLang="zh-CN" sz="2400" dirty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zh-CN" altLang="en-US" sz="2400" dirty="0">
              <a:solidFill>
                <a:srgbClr val="FF0066"/>
              </a:solidFill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zh-CN" altLang="en-US" sz="2400" dirty="0" smtClean="0">
              <a:solidFill>
                <a:srgbClr val="FF0066"/>
              </a:solidFill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3183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504056"/>
            <a:ext cx="8229600" cy="674136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CN" sz="2400" dirty="0" smtClean="0">
                <a:solidFill>
                  <a:srgbClr val="FF0066"/>
                </a:solidFill>
              </a:rPr>
              <a:t>Eigenvectors </a:t>
            </a:r>
            <a:r>
              <a:rPr lang="zh-CN" altLang="en-US" sz="2400" dirty="0" smtClean="0">
                <a:solidFill>
                  <a:srgbClr val="FF0066"/>
                </a:solidFill>
              </a:rPr>
              <a:t>特征向量  </a:t>
            </a:r>
            <a:endParaRPr lang="en-US" altLang="zh-CN" sz="2400" dirty="0" smtClean="0">
              <a:solidFill>
                <a:srgbClr val="FF0066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zh-CN" sz="2400" dirty="0" smtClean="0">
                <a:solidFill>
                  <a:srgbClr val="FF0066"/>
                </a:solidFill>
              </a:rPr>
              <a:t>Eigenvalues </a:t>
            </a:r>
            <a:r>
              <a:rPr lang="zh-CN" altLang="en-US" sz="2400" dirty="0" smtClean="0">
                <a:solidFill>
                  <a:srgbClr val="FF0066"/>
                </a:solidFill>
              </a:rPr>
              <a:t>特征值</a:t>
            </a:r>
            <a:endParaRPr lang="en-US" altLang="zh-CN" sz="2400" dirty="0" smtClean="0">
              <a:solidFill>
                <a:srgbClr val="FF0066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zh-CN" sz="2400" dirty="0">
                <a:solidFill>
                  <a:srgbClr val="FF0066"/>
                </a:solidFill>
              </a:rPr>
              <a:t>Characteristic equation </a:t>
            </a:r>
            <a:r>
              <a:rPr lang="zh-CN" altLang="en-US" sz="2400" dirty="0" smtClean="0">
                <a:solidFill>
                  <a:srgbClr val="FF0066"/>
                </a:solidFill>
              </a:rPr>
              <a:t>特征</a:t>
            </a:r>
            <a:r>
              <a:rPr lang="zh-CN" altLang="en-US" sz="2400" dirty="0">
                <a:solidFill>
                  <a:srgbClr val="FF0066"/>
                </a:solidFill>
              </a:rPr>
              <a:t>方程</a:t>
            </a:r>
          </a:p>
          <a:p>
            <a:pPr>
              <a:lnSpc>
                <a:spcPct val="90000"/>
              </a:lnSpc>
            </a:pPr>
            <a:r>
              <a:rPr lang="en-US" altLang="zh-CN" sz="2400" dirty="0" err="1" smtClean="0">
                <a:solidFill>
                  <a:srgbClr val="FF0066"/>
                </a:solidFill>
              </a:rPr>
              <a:t>Diagonalization</a:t>
            </a:r>
            <a:r>
              <a:rPr lang="en-US" altLang="zh-CN" sz="2400" dirty="0" smtClean="0">
                <a:solidFill>
                  <a:srgbClr val="FF0066"/>
                </a:solidFill>
              </a:rPr>
              <a:t> </a:t>
            </a:r>
            <a:r>
              <a:rPr lang="en-US" altLang="zh-CN" sz="2400" dirty="0">
                <a:solidFill>
                  <a:srgbClr val="FF0066"/>
                </a:solidFill>
              </a:rPr>
              <a:t>	</a:t>
            </a:r>
            <a:r>
              <a:rPr lang="zh-CN" altLang="en-US" sz="2400" dirty="0" smtClean="0">
                <a:solidFill>
                  <a:srgbClr val="FF0066"/>
                </a:solidFill>
              </a:rPr>
              <a:t>对角化</a:t>
            </a:r>
            <a:endParaRPr lang="en-US" altLang="zh-CN" sz="2400" dirty="0" smtClean="0">
              <a:solidFill>
                <a:srgbClr val="FF0066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zh-CN" sz="2400" dirty="0">
                <a:solidFill>
                  <a:srgbClr val="FF0066"/>
                </a:solidFill>
              </a:rPr>
              <a:t>Multiplicity  </a:t>
            </a:r>
            <a:r>
              <a:rPr lang="zh-CN" altLang="en-US" sz="2400" dirty="0">
                <a:solidFill>
                  <a:srgbClr val="FF0066"/>
                </a:solidFill>
              </a:rPr>
              <a:t>重数</a:t>
            </a:r>
          </a:p>
          <a:p>
            <a:pPr>
              <a:lnSpc>
                <a:spcPct val="90000"/>
              </a:lnSpc>
            </a:pPr>
            <a:r>
              <a:rPr lang="en-US" altLang="zh-CN" sz="2400" dirty="0">
                <a:solidFill>
                  <a:srgbClr val="FF0066"/>
                </a:solidFill>
              </a:rPr>
              <a:t>Similarity   </a:t>
            </a:r>
            <a:r>
              <a:rPr lang="zh-CN" altLang="en-US" sz="2400" dirty="0">
                <a:solidFill>
                  <a:srgbClr val="FF0066"/>
                </a:solidFill>
              </a:rPr>
              <a:t>相似</a:t>
            </a:r>
          </a:p>
          <a:p>
            <a:pPr>
              <a:lnSpc>
                <a:spcPct val="90000"/>
              </a:lnSpc>
            </a:pPr>
            <a:r>
              <a:rPr lang="en-US" altLang="zh-CN" sz="2400" dirty="0">
                <a:solidFill>
                  <a:srgbClr val="FF0066"/>
                </a:solidFill>
              </a:rPr>
              <a:t>similarity transformation  </a:t>
            </a:r>
            <a:r>
              <a:rPr lang="zh-CN" altLang="en-US" sz="2400" dirty="0">
                <a:solidFill>
                  <a:srgbClr val="FF0066"/>
                </a:solidFill>
              </a:rPr>
              <a:t>（相似变换）</a:t>
            </a:r>
            <a:endParaRPr lang="zh-CN" altLang="en-US" sz="2400" dirty="0" smtClean="0">
              <a:solidFill>
                <a:srgbClr val="FF0066"/>
              </a:solidFill>
            </a:endParaRPr>
          </a:p>
          <a:p>
            <a:pPr>
              <a:lnSpc>
                <a:spcPct val="90000"/>
              </a:lnSpc>
            </a:pPr>
            <a:endParaRPr lang="zh-CN" altLang="en-US" sz="2400" dirty="0" smtClean="0">
              <a:solidFill>
                <a:srgbClr val="FF0066"/>
              </a:solidFill>
            </a:endParaRPr>
          </a:p>
          <a:p>
            <a:pPr>
              <a:lnSpc>
                <a:spcPct val="90000"/>
              </a:lnSpc>
            </a:pPr>
            <a:endParaRPr lang="zh-CN" altLang="en-US" sz="2400" dirty="0">
              <a:solidFill>
                <a:srgbClr val="FF0066"/>
              </a:solidFill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zh-CN" altLang="en-US" sz="2400" dirty="0" smtClean="0">
              <a:solidFill>
                <a:srgbClr val="FF0066"/>
              </a:solidFill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7133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3529" y="332656"/>
            <a:ext cx="8496944" cy="6120680"/>
          </a:xfrm>
        </p:spPr>
        <p:txBody>
          <a:bodyPr/>
          <a:lstStyle/>
          <a:p>
            <a:r>
              <a:rPr lang="en-US" altLang="zh-CN" dirty="0"/>
              <a:t>Inner product</a:t>
            </a:r>
            <a:r>
              <a:rPr lang="en-US" altLang="zh-CN" dirty="0" smtClean="0"/>
              <a:t>,</a:t>
            </a:r>
            <a:r>
              <a:rPr lang="zh-CN" altLang="en-US" dirty="0">
                <a:solidFill>
                  <a:srgbClr val="FF0066"/>
                </a:solidFill>
              </a:rPr>
              <a:t>内积</a:t>
            </a:r>
            <a:endParaRPr lang="en-US" altLang="zh-CN" dirty="0" smtClean="0"/>
          </a:p>
          <a:p>
            <a:r>
              <a:rPr lang="en-US" altLang="zh-CN" dirty="0" smtClean="0"/>
              <a:t>length,</a:t>
            </a:r>
            <a:r>
              <a:rPr lang="zh-CN" altLang="en-US" dirty="0">
                <a:solidFill>
                  <a:srgbClr val="FF0066"/>
                </a:solidFill>
              </a:rPr>
              <a:t>模</a:t>
            </a:r>
            <a:r>
              <a:rPr lang="zh-CN" altLang="en-US" dirty="0" smtClean="0">
                <a:solidFill>
                  <a:srgbClr val="FF0066"/>
                </a:solidFill>
              </a:rPr>
              <a:t>长</a:t>
            </a:r>
            <a:endParaRPr lang="en-US" altLang="zh-CN" dirty="0" smtClean="0">
              <a:solidFill>
                <a:srgbClr val="FF0066"/>
              </a:solidFill>
            </a:endParaRPr>
          </a:p>
          <a:p>
            <a:r>
              <a:rPr lang="en-US" altLang="zh-CN" dirty="0" err="1" smtClean="0"/>
              <a:t>orthogonality</a:t>
            </a:r>
            <a:r>
              <a:rPr lang="en-US" altLang="zh-CN" dirty="0"/>
              <a:t>	</a:t>
            </a:r>
            <a:r>
              <a:rPr lang="zh-CN" altLang="en-US" sz="2400" dirty="0" smtClean="0">
                <a:solidFill>
                  <a:srgbClr val="FF0066"/>
                </a:solidFill>
              </a:rPr>
              <a:t>正交</a:t>
            </a:r>
            <a:endParaRPr lang="en-US" altLang="zh-CN" sz="2400" dirty="0" smtClean="0">
              <a:solidFill>
                <a:srgbClr val="FF0066"/>
              </a:solidFill>
            </a:endParaRPr>
          </a:p>
          <a:p>
            <a:r>
              <a:rPr lang="en-US" altLang="zh-CN" dirty="0"/>
              <a:t>Orthogonal sets	</a:t>
            </a:r>
            <a:r>
              <a:rPr lang="zh-CN" altLang="en-US" sz="2400" dirty="0">
                <a:solidFill>
                  <a:srgbClr val="FF0066"/>
                </a:solidFill>
              </a:rPr>
              <a:t>正交组，正交集</a:t>
            </a:r>
          </a:p>
          <a:p>
            <a:r>
              <a:rPr lang="en-US" altLang="zh-CN" dirty="0"/>
              <a:t>Gram-Schmidt process </a:t>
            </a:r>
            <a:r>
              <a:rPr lang="en-US" altLang="zh-CN" dirty="0" smtClean="0"/>
              <a:t> </a:t>
            </a:r>
            <a:r>
              <a:rPr lang="zh-CN" altLang="en-US" sz="2400" dirty="0" smtClean="0">
                <a:solidFill>
                  <a:srgbClr val="FF0066"/>
                </a:solidFill>
              </a:rPr>
              <a:t>格</a:t>
            </a:r>
            <a:r>
              <a:rPr lang="zh-CN" altLang="en-US" sz="2400" dirty="0">
                <a:solidFill>
                  <a:srgbClr val="FF0066"/>
                </a:solidFill>
              </a:rPr>
              <a:t>莱姆</a:t>
            </a:r>
            <a:r>
              <a:rPr lang="en-US" altLang="zh-CN" sz="2400" dirty="0">
                <a:solidFill>
                  <a:srgbClr val="FF0066"/>
                </a:solidFill>
              </a:rPr>
              <a:t>-</a:t>
            </a:r>
            <a:r>
              <a:rPr lang="zh-CN" altLang="en-US" sz="2400" dirty="0">
                <a:solidFill>
                  <a:srgbClr val="FF0066"/>
                </a:solidFill>
              </a:rPr>
              <a:t>施密特</a:t>
            </a:r>
            <a:r>
              <a:rPr lang="zh-CN" altLang="en-US" sz="2400" dirty="0" smtClean="0">
                <a:solidFill>
                  <a:srgbClr val="FF0066"/>
                </a:solidFill>
              </a:rPr>
              <a:t>过程</a:t>
            </a:r>
            <a:endParaRPr lang="en-US" altLang="zh-CN" sz="2400" dirty="0" smtClean="0">
              <a:solidFill>
                <a:srgbClr val="FF0066"/>
              </a:solidFill>
            </a:endParaRPr>
          </a:p>
          <a:p>
            <a:r>
              <a:rPr lang="en-US" altLang="zh-CN" sz="2400" b="1" dirty="0">
                <a:solidFill>
                  <a:srgbClr val="FF0066"/>
                </a:solidFill>
              </a:rPr>
              <a:t>norm</a:t>
            </a:r>
            <a:r>
              <a:rPr lang="en-US" altLang="zh-CN" sz="2400" dirty="0"/>
              <a:t> </a:t>
            </a:r>
            <a:r>
              <a:rPr lang="zh-CN" altLang="en-US" sz="1800" dirty="0" smtClean="0">
                <a:solidFill>
                  <a:srgbClr val="FF0066"/>
                </a:solidFill>
              </a:rPr>
              <a:t>范数</a:t>
            </a:r>
            <a:endParaRPr lang="en-US" altLang="zh-CN" sz="1800" dirty="0" smtClean="0">
              <a:solidFill>
                <a:srgbClr val="FF0066"/>
              </a:solidFill>
            </a:endParaRPr>
          </a:p>
          <a:p>
            <a:r>
              <a:rPr lang="en-US" altLang="zh-CN" sz="2400" b="1" dirty="0">
                <a:solidFill>
                  <a:srgbClr val="FF0066"/>
                </a:solidFill>
              </a:rPr>
              <a:t>unit </a:t>
            </a:r>
            <a:r>
              <a:rPr lang="en-US" altLang="zh-CN" sz="2400" b="1" dirty="0" smtClean="0">
                <a:solidFill>
                  <a:srgbClr val="FF0066"/>
                </a:solidFill>
              </a:rPr>
              <a:t>vector</a:t>
            </a:r>
            <a:r>
              <a:rPr lang="en-US" altLang="zh-CN" sz="2400" dirty="0" smtClean="0"/>
              <a:t>  </a:t>
            </a:r>
            <a:r>
              <a:rPr lang="zh-CN" altLang="en-US" sz="1800" dirty="0">
                <a:solidFill>
                  <a:srgbClr val="FF0066"/>
                </a:solidFill>
              </a:rPr>
              <a:t>单位向量</a:t>
            </a:r>
            <a:endParaRPr lang="zh-CN" altLang="en-US" sz="1800" b="1" dirty="0">
              <a:solidFill>
                <a:srgbClr val="FF0066"/>
              </a:solidFill>
            </a:endParaRPr>
          </a:p>
          <a:p>
            <a:r>
              <a:rPr lang="en-US" altLang="zh-CN" sz="2400" b="1" dirty="0"/>
              <a:t>Normalizing </a:t>
            </a:r>
            <a:r>
              <a:rPr lang="zh-CN" altLang="en-US" sz="2400" dirty="0" smtClean="0"/>
              <a:t>  </a:t>
            </a:r>
            <a:r>
              <a:rPr lang="zh-CN" altLang="en-US" sz="2000" dirty="0">
                <a:solidFill>
                  <a:srgbClr val="FF0066"/>
                </a:solidFill>
              </a:rPr>
              <a:t>单位</a:t>
            </a:r>
            <a:r>
              <a:rPr lang="zh-CN" altLang="en-US" sz="2000" dirty="0" smtClean="0">
                <a:solidFill>
                  <a:srgbClr val="FF0066"/>
                </a:solidFill>
              </a:rPr>
              <a:t>化</a:t>
            </a:r>
            <a:endParaRPr lang="en-US" altLang="zh-CN" sz="2000" dirty="0" smtClean="0">
              <a:solidFill>
                <a:srgbClr val="FF0066"/>
              </a:solidFill>
            </a:endParaRPr>
          </a:p>
          <a:p>
            <a:r>
              <a:rPr lang="en-US" altLang="zh-CN" sz="2000" b="1" dirty="0"/>
              <a:t>Pythagoras   </a:t>
            </a:r>
            <a:r>
              <a:rPr lang="zh-CN" altLang="en-US" sz="2000" b="1" dirty="0" smtClean="0"/>
              <a:t>毕达哥拉斯</a:t>
            </a:r>
            <a:endParaRPr lang="en-US" altLang="zh-CN" sz="2000" b="1" dirty="0" smtClean="0"/>
          </a:p>
          <a:p>
            <a:r>
              <a:rPr lang="en-US" altLang="zh-CN" sz="2000" b="1" dirty="0">
                <a:solidFill>
                  <a:srgbClr val="FF0066"/>
                </a:solidFill>
              </a:rPr>
              <a:t>orthogonal </a:t>
            </a:r>
            <a:r>
              <a:rPr lang="en-US" altLang="zh-CN" sz="2000" b="1" dirty="0" smtClean="0">
                <a:solidFill>
                  <a:srgbClr val="FF0066"/>
                </a:solidFill>
              </a:rPr>
              <a:t>basis</a:t>
            </a:r>
            <a:r>
              <a:rPr lang="zh-CN" altLang="en-US" sz="2000" b="1" dirty="0">
                <a:solidFill>
                  <a:srgbClr val="FF0066"/>
                </a:solidFill>
              </a:rPr>
              <a:t>正交基</a:t>
            </a:r>
            <a:endParaRPr lang="zh-CN" altLang="en-US" sz="2000" dirty="0">
              <a:solidFill>
                <a:srgbClr val="FF0066"/>
              </a:solidFill>
            </a:endParaRPr>
          </a:p>
          <a:p>
            <a:r>
              <a:rPr lang="en-US" altLang="zh-CN" sz="2000" i="1" dirty="0">
                <a:solidFill>
                  <a:srgbClr val="FF0066"/>
                </a:solidFill>
              </a:rPr>
              <a:t>orthogonal matrix </a:t>
            </a:r>
            <a:r>
              <a:rPr lang="zh-CN" altLang="en-US" sz="1600" dirty="0">
                <a:solidFill>
                  <a:srgbClr val="FF0066"/>
                </a:solidFill>
              </a:rPr>
              <a:t>（正交矩阵）</a:t>
            </a:r>
            <a:endParaRPr lang="zh-CN" altLang="en-US" sz="2000" dirty="0">
              <a:solidFill>
                <a:srgbClr val="FF0066"/>
              </a:solidFill>
            </a:endParaRPr>
          </a:p>
          <a:p>
            <a:endParaRPr lang="zh-CN" altLang="en-US" sz="2400" dirty="0">
              <a:solidFill>
                <a:srgbClr val="FF0066"/>
              </a:solidFill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33060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674136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CN" sz="2400" dirty="0" err="1">
                <a:solidFill>
                  <a:srgbClr val="FF0066"/>
                </a:solidFill>
              </a:rPr>
              <a:t>Diagonalization</a:t>
            </a:r>
            <a:r>
              <a:rPr lang="en-US" altLang="zh-CN" sz="2400" dirty="0">
                <a:solidFill>
                  <a:srgbClr val="FF0066"/>
                </a:solidFill>
              </a:rPr>
              <a:t> of symmetric </a:t>
            </a:r>
            <a:r>
              <a:rPr lang="en-US" altLang="zh-CN" sz="2400" dirty="0" smtClean="0">
                <a:solidFill>
                  <a:srgbClr val="FF0066"/>
                </a:solidFill>
              </a:rPr>
              <a:t>matrices</a:t>
            </a:r>
            <a:r>
              <a:rPr lang="en-US" altLang="zh-CN" sz="2400" dirty="0">
                <a:solidFill>
                  <a:srgbClr val="FF0066"/>
                </a:solidFill>
              </a:rPr>
              <a:t>	</a:t>
            </a:r>
            <a:r>
              <a:rPr lang="zh-CN" altLang="en-US" sz="2400" dirty="0">
                <a:solidFill>
                  <a:srgbClr val="FF0066"/>
                </a:solidFill>
              </a:rPr>
              <a:t>对称矩阵的</a:t>
            </a:r>
            <a:r>
              <a:rPr lang="zh-CN" altLang="en-US" sz="2400" dirty="0" smtClean="0">
                <a:solidFill>
                  <a:srgbClr val="FF0066"/>
                </a:solidFill>
              </a:rPr>
              <a:t>对角化</a:t>
            </a:r>
            <a:endParaRPr lang="en-US" altLang="zh-CN" sz="2400" dirty="0" smtClean="0">
              <a:solidFill>
                <a:srgbClr val="FF0066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zh-CN" sz="2400" dirty="0"/>
              <a:t>Quadratic forms     </a:t>
            </a:r>
            <a:r>
              <a:rPr lang="zh-CN" altLang="en-US" sz="2400" dirty="0" smtClean="0">
                <a:solidFill>
                  <a:srgbClr val="FF0066"/>
                </a:solidFill>
              </a:rPr>
              <a:t>二次型</a:t>
            </a:r>
            <a:endParaRPr lang="en-US" altLang="zh-CN" sz="2400" dirty="0" smtClean="0">
              <a:solidFill>
                <a:srgbClr val="FF0066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zh-CN" sz="2400" dirty="0"/>
              <a:t>Spectral Decomposition    </a:t>
            </a:r>
            <a:r>
              <a:rPr lang="zh-CN" altLang="en-US" sz="2400" dirty="0" smtClean="0">
                <a:solidFill>
                  <a:srgbClr val="FF0066"/>
                </a:solidFill>
              </a:rPr>
              <a:t>谱分解</a:t>
            </a:r>
            <a:endParaRPr lang="en-US" altLang="zh-CN" sz="2400" dirty="0" smtClean="0">
              <a:solidFill>
                <a:srgbClr val="FF0066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zh-CN" sz="2400" b="1" dirty="0"/>
              <a:t>The Principal Axes Theorem   </a:t>
            </a:r>
            <a:r>
              <a:rPr lang="zh-CN" altLang="en-US" sz="2400" b="1" dirty="0"/>
              <a:t>主轴定理</a:t>
            </a:r>
            <a:endParaRPr lang="zh-CN" altLang="en-US" sz="2400" dirty="0"/>
          </a:p>
          <a:p>
            <a:pPr>
              <a:lnSpc>
                <a:spcPct val="90000"/>
              </a:lnSpc>
            </a:pPr>
            <a:r>
              <a:rPr lang="en-US" altLang="zh-CN" sz="2400" b="1" dirty="0">
                <a:solidFill>
                  <a:srgbClr val="FF0066"/>
                </a:solidFill>
              </a:rPr>
              <a:t>positive </a:t>
            </a:r>
            <a:r>
              <a:rPr lang="en-US" altLang="zh-CN" sz="2400" b="1" dirty="0" smtClean="0">
                <a:solidFill>
                  <a:srgbClr val="FF0066"/>
                </a:solidFill>
              </a:rPr>
              <a:t>definite</a:t>
            </a:r>
            <a:r>
              <a:rPr lang="zh-CN" altLang="en-US" sz="2400" b="1" dirty="0" smtClean="0">
                <a:solidFill>
                  <a:srgbClr val="FF0066"/>
                </a:solidFill>
              </a:rPr>
              <a:t>正定</a:t>
            </a:r>
            <a:endParaRPr lang="zh-CN" altLang="en-US" sz="2400" dirty="0">
              <a:solidFill>
                <a:srgbClr val="FF0066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zh-CN" sz="2400" b="1" dirty="0" smtClean="0">
                <a:solidFill>
                  <a:srgbClr val="FF0066"/>
                </a:solidFill>
              </a:rPr>
              <a:t>negative</a:t>
            </a:r>
            <a:r>
              <a:rPr lang="en-US" altLang="zh-CN" sz="2400" b="1" dirty="0" smtClean="0"/>
              <a:t> </a:t>
            </a:r>
            <a:r>
              <a:rPr lang="en-US" altLang="zh-CN" sz="2400" b="1" dirty="0">
                <a:solidFill>
                  <a:srgbClr val="FF0066"/>
                </a:solidFill>
              </a:rPr>
              <a:t>definite</a:t>
            </a:r>
            <a:r>
              <a:rPr lang="en-US" altLang="zh-CN" sz="2400" dirty="0"/>
              <a:t> </a:t>
            </a:r>
            <a:r>
              <a:rPr lang="zh-CN" altLang="en-US" sz="2400" b="1" dirty="0" smtClean="0">
                <a:solidFill>
                  <a:srgbClr val="FF0066"/>
                </a:solidFill>
              </a:rPr>
              <a:t>负定</a:t>
            </a:r>
            <a:endParaRPr lang="en-US" altLang="zh-CN" sz="2400" b="1" dirty="0" smtClean="0">
              <a:solidFill>
                <a:srgbClr val="FF0066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zh-CN" sz="2400" b="1" dirty="0" smtClean="0">
                <a:solidFill>
                  <a:srgbClr val="FF0066"/>
                </a:solidFill>
              </a:rPr>
              <a:t>Indefinite</a:t>
            </a:r>
            <a:r>
              <a:rPr lang="zh-CN" altLang="en-US" sz="2400" b="1" dirty="0">
                <a:solidFill>
                  <a:srgbClr val="FF0066"/>
                </a:solidFill>
              </a:rPr>
              <a:t>不定</a:t>
            </a:r>
            <a:endParaRPr lang="en-US" altLang="zh-CN" sz="2400" b="1" dirty="0">
              <a:solidFill>
                <a:srgbClr val="FF0066"/>
              </a:solidFill>
            </a:endParaRPr>
          </a:p>
          <a:p>
            <a:pPr>
              <a:lnSpc>
                <a:spcPct val="90000"/>
              </a:lnSpc>
            </a:pPr>
            <a:endParaRPr lang="zh-CN" altLang="en-US" sz="2400" dirty="0">
              <a:solidFill>
                <a:srgbClr val="FF0066"/>
              </a:solidFill>
            </a:endParaRPr>
          </a:p>
          <a:p>
            <a:pPr>
              <a:lnSpc>
                <a:spcPct val="90000"/>
              </a:lnSpc>
            </a:pPr>
            <a:endParaRPr lang="zh-CN" altLang="en-US" sz="2400" dirty="0" smtClean="0">
              <a:solidFill>
                <a:srgbClr val="FF0066"/>
              </a:solidFill>
            </a:endParaRPr>
          </a:p>
          <a:p>
            <a:pPr>
              <a:lnSpc>
                <a:spcPct val="90000"/>
              </a:lnSpc>
            </a:pPr>
            <a:endParaRPr lang="zh-CN" altLang="en-US" sz="2400" dirty="0" smtClean="0">
              <a:solidFill>
                <a:srgbClr val="FF0066"/>
              </a:solidFill>
            </a:endParaRPr>
          </a:p>
          <a:p>
            <a:pPr>
              <a:lnSpc>
                <a:spcPct val="90000"/>
              </a:lnSpc>
            </a:pPr>
            <a:endParaRPr lang="zh-CN" altLang="en-US" sz="2400" dirty="0">
              <a:solidFill>
                <a:srgbClr val="FF0066"/>
              </a:solidFill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zh-CN" altLang="en-US" sz="2400" dirty="0" smtClean="0">
              <a:solidFill>
                <a:srgbClr val="FF0066"/>
              </a:solidFill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88706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Picture 5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3779" y="1930793"/>
            <a:ext cx="2388766" cy="2309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8" descr="scyta0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548680"/>
            <a:ext cx="4728239" cy="1181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16" y="112266"/>
            <a:ext cx="4638675" cy="392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59" y="4239964"/>
            <a:ext cx="1085850" cy="248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23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9709" y="4036566"/>
            <a:ext cx="7531100" cy="281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9126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都市">
  <a:themeElements>
    <a:clrScheme name="都市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都市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都市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>
    <a:spDef>
      <a:spPr>
        <a:noFill/>
        <a:ln/>
      </a:spPr>
      <a:bodyPr rtlCol="0" anchor="ctr"/>
      <a:lstStyle>
        <a:defPPr algn="ctr">
          <a:defRPr/>
        </a:defPPr>
      </a:lstStyle>
      <a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a:style>
    </a:spDef>
    <a:lnDef>
      <a:spPr>
        <a:ln w="28575">
          <a:solidFill>
            <a:srgbClr val="C00000"/>
          </a:solidFill>
        </a:ln>
      </a:spPr>
      <a:bodyPr/>
      <a:lstStyle/>
      <a:style>
        <a:lnRef idx="1">
          <a:schemeClr val="accent4"/>
        </a:lnRef>
        <a:fillRef idx="0">
          <a:schemeClr val="accent4"/>
        </a:fillRef>
        <a:effectRef idx="0">
          <a:schemeClr val="accent4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</TotalTime>
  <Words>2261</Words>
  <Application>Microsoft Office PowerPoint</Application>
  <PresentationFormat>全屏显示(4:3)</PresentationFormat>
  <Paragraphs>603</Paragraphs>
  <Slides>185</Slides>
  <Notes>14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185</vt:i4>
      </vt:variant>
    </vt:vector>
  </HeadingPairs>
  <TitlesOfParts>
    <vt:vector size="187" baseType="lpstr">
      <vt:lpstr>都市</vt:lpstr>
      <vt:lpstr>Equation</vt:lpstr>
      <vt:lpstr>线性代数 复习大纲</vt:lpstr>
      <vt:lpstr>平时成绩 </vt:lpstr>
      <vt:lpstr>PowerPoint 演示文稿</vt:lpstr>
      <vt:lpstr>考试题型</vt:lpstr>
      <vt:lpstr>第一章 线性代数中的线性方程组</vt:lpstr>
      <vt:lpstr>矩阵行初等变换（ Elementary Row Operations ）</vt:lpstr>
      <vt:lpstr>阶梯型矩阵 echelon form of matrix</vt:lpstr>
      <vt:lpstr>PowerPoint 演示文稿</vt:lpstr>
      <vt:lpstr>简化阶梯型矩阵的唯一性</vt:lpstr>
      <vt:lpstr>主元位置（pivot position ）</vt:lpstr>
      <vt:lpstr>行化简算法</vt:lpstr>
      <vt:lpstr>PowerPoint 演示文稿</vt:lpstr>
      <vt:lpstr>线性方程组的解</vt:lpstr>
      <vt:lpstr>解集的参数表示</vt:lpstr>
      <vt:lpstr>解的存在性与唯一性问题</vt:lpstr>
      <vt:lpstr>解的存在与唯一性定理</vt:lpstr>
      <vt:lpstr>PowerPoint 演示文稿</vt:lpstr>
      <vt:lpstr>PowerPoint 演示文稿</vt:lpstr>
      <vt:lpstr>向量加法与标量乘法</vt:lpstr>
      <vt:lpstr>向量的几何表示</vt:lpstr>
      <vt:lpstr>向量加法的几何意义</vt:lpstr>
      <vt:lpstr>向量的标量乘的几何意义</vt:lpstr>
      <vt:lpstr>       中的向量</vt:lpstr>
      <vt:lpstr>      中向量运算的代数性质</vt:lpstr>
      <vt:lpstr>线性组合</vt:lpstr>
      <vt:lpstr>线性组合</vt:lpstr>
      <vt:lpstr>线性组合</vt:lpstr>
      <vt:lpstr>几何意义</vt:lpstr>
      <vt:lpstr>Ax定义</vt:lpstr>
      <vt:lpstr>矩阵方程</vt:lpstr>
      <vt:lpstr>矩阵方程解的存在性</vt:lpstr>
      <vt:lpstr>Ax的计算</vt:lpstr>
      <vt:lpstr>单位矩阵</vt:lpstr>
      <vt:lpstr>矩阵-向量积Ax的性质</vt:lpstr>
      <vt:lpstr>齐次线性方程组</vt:lpstr>
      <vt:lpstr>齐次方程Ax = 0的解</vt:lpstr>
      <vt:lpstr>参数向量形式Parametric Vector Form</vt:lpstr>
      <vt:lpstr>非齐次线性方程组的解</vt:lpstr>
      <vt:lpstr>非齐次线性方程组的解集的几何意义</vt:lpstr>
      <vt:lpstr>解集的几何意义</vt:lpstr>
      <vt:lpstr>相容方程组的解集表示成参数向量</vt:lpstr>
      <vt:lpstr>线性无关</vt:lpstr>
      <vt:lpstr>矩阵各列的线性无关</vt:lpstr>
      <vt:lpstr>一个或两个向量的集合</vt:lpstr>
      <vt:lpstr>一个或两个向量的集合 </vt:lpstr>
      <vt:lpstr>两个或更多个向量的集合</vt:lpstr>
      <vt:lpstr>两个或更多个向量的集合线性相关的条件</vt:lpstr>
      <vt:lpstr>两个或更多个向量的集合线性相关的条件</vt:lpstr>
      <vt:lpstr>第二章 矩阵代数Matrix Algebra </vt:lpstr>
      <vt:lpstr>符号说明</vt:lpstr>
      <vt:lpstr>矩阵和sums、标量乘法 scalar multiples</vt:lpstr>
      <vt:lpstr>矩阵和sums、标量乘法 scalar multiples</vt:lpstr>
      <vt:lpstr>矩阵乘法Matrix Multiplication</vt:lpstr>
      <vt:lpstr>矩阵乘法Matrix Multiplication</vt:lpstr>
      <vt:lpstr>矩阵乘法的性质</vt:lpstr>
      <vt:lpstr>矩阵乘法的性质</vt:lpstr>
      <vt:lpstr>矩阵的乘幂 Powers of a Matrix</vt:lpstr>
      <vt:lpstr>矩阵的转置 Transpose of a Matrix</vt:lpstr>
      <vt:lpstr>矩阵的转置 Transpose of a Matrix</vt:lpstr>
      <vt:lpstr>可逆矩阵invertible</vt:lpstr>
      <vt:lpstr>逆阵的唯一性</vt:lpstr>
      <vt:lpstr>奇异矩阵</vt:lpstr>
      <vt:lpstr>矩阵可逆的检验方法</vt:lpstr>
      <vt:lpstr>矩阵的逆</vt:lpstr>
      <vt:lpstr>可逆矩阵</vt:lpstr>
      <vt:lpstr>可逆矩阵</vt:lpstr>
      <vt:lpstr>初等矩阵elementary matrix </vt:lpstr>
      <vt:lpstr>初等矩阵的逆</vt:lpstr>
      <vt:lpstr>矩阵可逆的判定定理</vt:lpstr>
      <vt:lpstr>矩阵的逆阵求解算法</vt:lpstr>
      <vt:lpstr>PowerPoint 演示文稿</vt:lpstr>
      <vt:lpstr>可逆矩阵定理</vt:lpstr>
      <vt:lpstr>一个事实</vt:lpstr>
      <vt:lpstr>可逆线性变换</vt:lpstr>
      <vt:lpstr>可逆线性变换</vt:lpstr>
      <vt:lpstr>分块矩阵Partitioned (or block) matrix </vt:lpstr>
      <vt:lpstr>分块矩阵的加法与标量乘法</vt:lpstr>
      <vt:lpstr>分块矩阵的乘法</vt:lpstr>
      <vt:lpstr>分块矩阵的乘法-Column-Row Expansion of AB</vt:lpstr>
      <vt:lpstr>分块矩阵的逆</vt:lpstr>
      <vt:lpstr>Inverse of Partitioned Matrices</vt:lpstr>
      <vt:lpstr>分块对角矩阵block diagonal matrix </vt:lpstr>
      <vt:lpstr>第三章 行列式</vt:lpstr>
      <vt:lpstr>余因子展开式</vt:lpstr>
      <vt:lpstr>余因子展开式</vt:lpstr>
      <vt:lpstr>三角阵的行列式</vt:lpstr>
      <vt:lpstr>行变换定理</vt:lpstr>
      <vt:lpstr>行列式的计算</vt:lpstr>
      <vt:lpstr>行列式的计算</vt:lpstr>
      <vt:lpstr>列变换</vt:lpstr>
      <vt:lpstr>行列式与矩阵乘积</vt:lpstr>
      <vt:lpstr>克拉默法则</vt:lpstr>
      <vt:lpstr>逆矩阵公式</vt:lpstr>
      <vt:lpstr>行列式的几何解释</vt:lpstr>
      <vt:lpstr>线性变换</vt:lpstr>
      <vt:lpstr>第四章 向量空间</vt:lpstr>
      <vt:lpstr>向量空间</vt:lpstr>
      <vt:lpstr>向量空间</vt:lpstr>
      <vt:lpstr>PowerPoint 演示文稿</vt:lpstr>
      <vt:lpstr>子空间</vt:lpstr>
      <vt:lpstr>子空间</vt:lpstr>
      <vt:lpstr>描述子空间的一种方法（回顾chap2.8）</vt:lpstr>
      <vt:lpstr>此法构造的子空间的特例</vt:lpstr>
      <vt:lpstr>另一种产生子空间的方式</vt:lpstr>
      <vt:lpstr>零空间是子空间</vt:lpstr>
      <vt:lpstr>零空间与列空间的对比</vt:lpstr>
      <vt:lpstr>线性变换的核与值域</vt:lpstr>
      <vt:lpstr>线性无关集</vt:lpstr>
      <vt:lpstr>线性无关集</vt:lpstr>
      <vt:lpstr>基</vt:lpstr>
      <vt:lpstr>生成集定理</vt:lpstr>
      <vt:lpstr>ColA和NulA的基</vt:lpstr>
      <vt:lpstr>PowerPoint 演示文稿</vt:lpstr>
      <vt:lpstr>PowerPoint 演示文稿</vt:lpstr>
      <vt:lpstr>坐标系（chap2.9）</vt:lpstr>
      <vt:lpstr>坐标系</vt:lpstr>
      <vt:lpstr>       中B-坐标与标准坐标的转换</vt:lpstr>
      <vt:lpstr>V到       的坐标映射</vt:lpstr>
      <vt:lpstr>坐标映射</vt:lpstr>
      <vt:lpstr>向量空间的维数</vt:lpstr>
      <vt:lpstr>PowerPoint 演示文稿</vt:lpstr>
      <vt:lpstr>向量空间的维数</vt:lpstr>
      <vt:lpstr>有限维空间的子空间</vt:lpstr>
      <vt:lpstr>基定理</vt:lpstr>
      <vt:lpstr>Nul A和Col A的维数</vt:lpstr>
      <vt:lpstr>行空间</vt:lpstr>
      <vt:lpstr>行空间 </vt:lpstr>
      <vt:lpstr>秩定理</vt:lpstr>
      <vt:lpstr>秩和可逆矩阵定理</vt:lpstr>
      <vt:lpstr>第五章 特征值与特征向量</vt:lpstr>
      <vt:lpstr>特征值和特征向量</vt:lpstr>
      <vt:lpstr>特征空间</vt:lpstr>
      <vt:lpstr>特征值</vt:lpstr>
      <vt:lpstr>可逆矩阵定理（续）</vt:lpstr>
      <vt:lpstr>PowerPoint 演示文稿</vt:lpstr>
      <vt:lpstr>特征方程</vt:lpstr>
      <vt:lpstr>重数</vt:lpstr>
      <vt:lpstr>相似性</vt:lpstr>
      <vt:lpstr>相似性</vt:lpstr>
      <vt:lpstr>对角化定理</vt:lpstr>
      <vt:lpstr>PowerPoint 演示文稿</vt:lpstr>
      <vt:lpstr>矩阵可对角化的充分条件</vt:lpstr>
      <vt:lpstr>特征值不是都相异的矩阵</vt:lpstr>
      <vt:lpstr>第六章 正交性和最小二乘法</vt:lpstr>
      <vt:lpstr>内积</vt:lpstr>
      <vt:lpstr>内积</vt:lpstr>
      <vt:lpstr>向量的长度</vt:lpstr>
      <vt:lpstr>Rn空间中的距离</vt:lpstr>
      <vt:lpstr>正交向量</vt:lpstr>
      <vt:lpstr>正交向量</vt:lpstr>
      <vt:lpstr>正交补</vt:lpstr>
      <vt:lpstr>正交集</vt:lpstr>
      <vt:lpstr>正交集</vt:lpstr>
      <vt:lpstr>正交基 </vt:lpstr>
      <vt:lpstr>正交投影</vt:lpstr>
      <vt:lpstr>单位正交集</vt:lpstr>
      <vt:lpstr>单位正交集</vt:lpstr>
      <vt:lpstr>单位正交集</vt:lpstr>
      <vt:lpstr>正交矩阵</vt:lpstr>
      <vt:lpstr>格拉姆-施密特方法</vt:lpstr>
      <vt:lpstr>标准正交基</vt:lpstr>
      <vt:lpstr>矩阵的QR分解</vt:lpstr>
      <vt:lpstr>第7章 对称矩阵和二次型</vt:lpstr>
      <vt:lpstr>对称矩阵symmetric matrix </vt:lpstr>
      <vt:lpstr>可正交对角化</vt:lpstr>
      <vt:lpstr>谱定理 </vt:lpstr>
      <vt:lpstr>谱分解Spectral Decomposition </vt:lpstr>
      <vt:lpstr>二次型 Quadratic form</vt:lpstr>
      <vt:lpstr>PowerPoint 演示文稿</vt:lpstr>
      <vt:lpstr>二次型的变量代换</vt:lpstr>
      <vt:lpstr>二次型的变量代换</vt:lpstr>
      <vt:lpstr>主轴定理Principal Axes Theorem </vt:lpstr>
      <vt:lpstr>主轴的几何意义</vt:lpstr>
      <vt:lpstr>二次型的分类</vt:lpstr>
      <vt:lpstr>二次型与特征值Quadratic Forms and Eigenvalues</vt:lpstr>
      <vt:lpstr>矩阵的分类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ww</dc:creator>
  <cp:lastModifiedBy>ww</cp:lastModifiedBy>
  <cp:revision>23</cp:revision>
  <dcterms:created xsi:type="dcterms:W3CDTF">2015-05-05T14:26:44Z</dcterms:created>
  <dcterms:modified xsi:type="dcterms:W3CDTF">2015-05-10T15:35:43Z</dcterms:modified>
</cp:coreProperties>
</file>