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3" r:id="rId2"/>
    <p:sldId id="374" r:id="rId3"/>
    <p:sldId id="372" r:id="rId4"/>
    <p:sldId id="353" r:id="rId5"/>
    <p:sldId id="330" r:id="rId6"/>
    <p:sldId id="354" r:id="rId7"/>
    <p:sldId id="352" r:id="rId8"/>
    <p:sldId id="331" r:id="rId9"/>
    <p:sldId id="356" r:id="rId10"/>
    <p:sldId id="357" r:id="rId11"/>
    <p:sldId id="333" r:id="rId12"/>
    <p:sldId id="355" r:id="rId13"/>
    <p:sldId id="358" r:id="rId14"/>
    <p:sldId id="335" r:id="rId15"/>
    <p:sldId id="336" r:id="rId16"/>
    <p:sldId id="337" r:id="rId17"/>
    <p:sldId id="361" r:id="rId18"/>
    <p:sldId id="360" r:id="rId19"/>
    <p:sldId id="338" r:id="rId20"/>
    <p:sldId id="362" r:id="rId21"/>
    <p:sldId id="363" r:id="rId22"/>
    <p:sldId id="340" r:id="rId23"/>
    <p:sldId id="364" r:id="rId24"/>
    <p:sldId id="341" r:id="rId25"/>
    <p:sldId id="342" r:id="rId26"/>
    <p:sldId id="343" r:id="rId27"/>
    <p:sldId id="344" r:id="rId28"/>
    <p:sldId id="345" r:id="rId29"/>
    <p:sldId id="346" r:id="rId30"/>
    <p:sldId id="365" r:id="rId31"/>
    <p:sldId id="370" r:id="rId32"/>
    <p:sldId id="371" r:id="rId33"/>
    <p:sldId id="347" r:id="rId34"/>
    <p:sldId id="348" r:id="rId35"/>
    <p:sldId id="349" r:id="rId36"/>
    <p:sldId id="350" r:id="rId37"/>
    <p:sldId id="351" r:id="rId38"/>
    <p:sldId id="375" r:id="rId3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47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9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4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403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516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056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785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8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093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98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907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359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F6A4F-17AF-4DF8-B0D8-751E5FBF6E93}" type="datetimeFigureOut">
              <a:rPr lang="zh-CN" altLang="en-US" smtClean="0"/>
              <a:t>2013/3/26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771C5-2115-454F-B5CB-037B8A7E3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92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甲说乙说谎，乙说丙说谎，丙说甲、乙都说谎。问谁说真话、谁说谎。</a:t>
            </a:r>
          </a:p>
          <a:p>
            <a:pPr eaLnBrk="1" hangingPunct="1"/>
            <a:endParaRPr lang="zh-CN" altLang="en-US" dirty="0" smtClean="0"/>
          </a:p>
          <a:p>
            <a:pPr eaLnBrk="1" hangingPunct="1"/>
            <a:r>
              <a:rPr lang="zh-CN" altLang="en-US" dirty="0" smtClean="0"/>
              <a:t>令  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：甲说真话；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：乙说真话；</a:t>
            </a:r>
            <a:r>
              <a:rPr lang="en-US" altLang="zh-CN" i="1" dirty="0" smtClean="0"/>
              <a:t>R</a:t>
            </a:r>
            <a:r>
              <a:rPr lang="zh-CN" altLang="en-US" dirty="0" smtClean="0"/>
              <a:t>：丙说真话；</a:t>
            </a:r>
          </a:p>
          <a:p>
            <a:pPr eaLnBrk="1" hangingPunct="1">
              <a:buFontTx/>
              <a:buNone/>
            </a:pPr>
            <a:r>
              <a:rPr lang="en-US" altLang="zh-CN" dirty="0" smtClean="0"/>
              <a:t>	</a:t>
            </a:r>
            <a:r>
              <a:rPr lang="zh-CN" altLang="en-US" dirty="0" smtClean="0"/>
              <a:t>得：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＝</a:t>
            </a:r>
            <a:r>
              <a:rPr lang="en-US" altLang="zh-CN" dirty="0" smtClean="0"/>
              <a:t>﹁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，</a:t>
            </a:r>
            <a:r>
              <a:rPr lang="en-US" altLang="zh-CN" i="1" dirty="0" smtClean="0"/>
              <a:t>Q</a:t>
            </a:r>
            <a:r>
              <a:rPr lang="zh-CN" altLang="en-US" dirty="0" smtClean="0"/>
              <a:t>＝</a:t>
            </a:r>
            <a:r>
              <a:rPr lang="en-US" altLang="zh-CN" dirty="0" smtClean="0"/>
              <a:t>﹁</a:t>
            </a:r>
            <a:r>
              <a:rPr lang="en-US" altLang="zh-CN" i="1" dirty="0" smtClean="0"/>
              <a:t>R</a:t>
            </a:r>
            <a:r>
              <a:rPr lang="zh-CN" altLang="en-US" dirty="0" smtClean="0"/>
              <a:t>，</a:t>
            </a:r>
            <a:r>
              <a:rPr lang="en-US" altLang="zh-CN" i="1" dirty="0" smtClean="0"/>
              <a:t>R</a:t>
            </a:r>
            <a:r>
              <a:rPr lang="zh-CN" altLang="en-US" dirty="0" smtClean="0"/>
              <a:t>＝</a:t>
            </a:r>
            <a:r>
              <a:rPr lang="en-US" altLang="zh-CN" dirty="0" smtClean="0"/>
              <a:t>﹁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∧﹁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. </a:t>
            </a:r>
          </a:p>
          <a:p>
            <a:pPr eaLnBrk="1" hangingPunct="1">
              <a:buFontTx/>
              <a:buNone/>
            </a:pPr>
            <a:r>
              <a:rPr lang="en-US" altLang="zh-CN" dirty="0" smtClean="0"/>
              <a:t>	(</a:t>
            </a:r>
            <a:r>
              <a:rPr lang="en-US" altLang="zh-CN" i="1" dirty="0" smtClean="0"/>
              <a:t>P</a:t>
            </a:r>
            <a:r>
              <a:rPr lang="en-US" altLang="zh-CN" dirty="0" smtClean="0">
                <a:sym typeface="Symbol" pitchFamily="18" charset="2"/>
              </a:rPr>
              <a:t></a:t>
            </a:r>
            <a:r>
              <a:rPr lang="en-US" altLang="zh-CN" dirty="0" smtClean="0"/>
              <a:t>﹁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) ∧ (</a:t>
            </a:r>
            <a:r>
              <a:rPr lang="en-US" altLang="zh-CN" i="1" dirty="0" smtClean="0"/>
              <a:t>Q</a:t>
            </a:r>
            <a:r>
              <a:rPr lang="en-US" altLang="zh-CN" dirty="0" smtClean="0">
                <a:sym typeface="Symbol" pitchFamily="18" charset="2"/>
              </a:rPr>
              <a:t></a:t>
            </a:r>
            <a:r>
              <a:rPr lang="en-US" altLang="zh-CN" dirty="0" smtClean="0"/>
              <a:t>﹁</a:t>
            </a:r>
            <a:r>
              <a:rPr lang="en-US" altLang="zh-CN" i="1" dirty="0" smtClean="0"/>
              <a:t>R</a:t>
            </a:r>
            <a:r>
              <a:rPr lang="en-US" altLang="zh-CN" dirty="0" smtClean="0"/>
              <a:t>) ∧ ( </a:t>
            </a:r>
            <a:r>
              <a:rPr lang="en-US" altLang="zh-CN" i="1" dirty="0" smtClean="0"/>
              <a:t>R</a:t>
            </a:r>
            <a:r>
              <a:rPr lang="en-US" altLang="zh-CN" dirty="0" smtClean="0">
                <a:sym typeface="Symbol" pitchFamily="18" charset="2"/>
              </a:rPr>
              <a:t></a:t>
            </a:r>
            <a:r>
              <a:rPr lang="en-US" altLang="zh-CN" dirty="0" smtClean="0"/>
              <a:t> (﹁</a:t>
            </a:r>
            <a:r>
              <a:rPr lang="en-US" altLang="zh-CN" i="1" dirty="0" smtClean="0"/>
              <a:t>P</a:t>
            </a:r>
            <a:r>
              <a:rPr lang="en-US" altLang="zh-CN" dirty="0" smtClean="0"/>
              <a:t>∧﹁</a:t>
            </a:r>
            <a:r>
              <a:rPr lang="en-US" altLang="zh-CN" i="1" dirty="0" smtClean="0"/>
              <a:t>Q</a:t>
            </a:r>
            <a:r>
              <a:rPr lang="en-US" altLang="zh-CN" dirty="0" smtClean="0"/>
              <a:t>) )</a:t>
            </a:r>
            <a:r>
              <a:rPr lang="zh-CN" altLang="en-US" dirty="0" smtClean="0"/>
              <a:t>＝１ </a:t>
            </a:r>
          </a:p>
        </p:txBody>
      </p:sp>
    </p:spTree>
    <p:extLst>
      <p:ext uri="{BB962C8B-B14F-4D97-AF65-F5344CB8AC3E}">
        <p14:creationId xmlns:p14="http://schemas.microsoft.com/office/powerpoint/2010/main" val="293511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(</a:t>
            </a:r>
            <a:r>
              <a:rPr lang="en-US" altLang="zh-CN" i="1" smtClean="0"/>
              <a:t>P</a:t>
            </a:r>
            <a:r>
              <a:rPr lang="en-US" altLang="zh-CN" smtClean="0">
                <a:sym typeface="Symbol" pitchFamily="18" charset="2"/>
              </a:rPr>
              <a:t></a:t>
            </a:r>
            <a:r>
              <a:rPr lang="en-US" altLang="zh-CN" smtClean="0"/>
              <a:t>﹁</a:t>
            </a:r>
            <a:r>
              <a:rPr lang="en-US" altLang="zh-CN" i="1" smtClean="0"/>
              <a:t>Q</a:t>
            </a:r>
            <a:r>
              <a:rPr lang="en-US" altLang="zh-CN" smtClean="0"/>
              <a:t>) ∧ (</a:t>
            </a:r>
            <a:r>
              <a:rPr lang="en-US" altLang="zh-CN" i="1" smtClean="0"/>
              <a:t>Q</a:t>
            </a:r>
            <a:r>
              <a:rPr lang="en-US" altLang="zh-CN" smtClean="0">
                <a:sym typeface="Symbol" pitchFamily="18" charset="2"/>
              </a:rPr>
              <a:t></a:t>
            </a:r>
            <a:r>
              <a:rPr lang="en-US" altLang="zh-CN" smtClean="0"/>
              <a:t>﹁</a:t>
            </a:r>
            <a:r>
              <a:rPr lang="en-US" altLang="zh-CN" i="1" smtClean="0"/>
              <a:t>R</a:t>
            </a:r>
            <a:r>
              <a:rPr lang="en-US" altLang="zh-CN" smtClean="0"/>
              <a:t>) ∧ ( </a:t>
            </a:r>
            <a:r>
              <a:rPr lang="en-US" altLang="zh-CN" i="1" smtClean="0"/>
              <a:t>R</a:t>
            </a:r>
            <a:r>
              <a:rPr lang="en-US" altLang="zh-CN" smtClean="0">
                <a:sym typeface="Symbol" pitchFamily="18" charset="2"/>
              </a:rPr>
              <a:t></a:t>
            </a:r>
            <a:r>
              <a:rPr lang="en-US" altLang="zh-CN" smtClean="0"/>
              <a:t> (﹁</a:t>
            </a:r>
            <a:r>
              <a:rPr lang="en-US" altLang="zh-CN" i="1" smtClean="0"/>
              <a:t>P</a:t>
            </a:r>
            <a:r>
              <a:rPr lang="en-US" altLang="zh-CN" smtClean="0"/>
              <a:t>∧﹁</a:t>
            </a:r>
            <a:r>
              <a:rPr lang="en-US" altLang="zh-CN" i="1" smtClean="0"/>
              <a:t>Q</a:t>
            </a:r>
            <a:r>
              <a:rPr lang="en-US" altLang="zh-CN" smtClean="0"/>
              <a:t>) )=…=﹁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Q</a:t>
            </a:r>
            <a:r>
              <a:rPr lang="en-US" altLang="zh-CN" smtClean="0"/>
              <a:t>∧﹁</a:t>
            </a:r>
            <a:r>
              <a:rPr lang="en-US" altLang="zh-CN" i="1" smtClean="0"/>
              <a:t>R</a:t>
            </a:r>
            <a:r>
              <a:rPr lang="en-US" altLang="zh-CN" smtClean="0"/>
              <a:t>. </a:t>
            </a:r>
          </a:p>
          <a:p>
            <a:pPr eaLnBrk="1" hangingPunct="1"/>
            <a:endParaRPr lang="zh-CN" altLang="en-US" smtClean="0"/>
          </a:p>
          <a:p>
            <a:pPr eaLnBrk="1" hangingPunct="1"/>
            <a:r>
              <a:rPr lang="zh-CN" altLang="en-US" smtClean="0"/>
              <a:t>故 </a:t>
            </a:r>
            <a:r>
              <a:rPr lang="en-US" altLang="zh-CN" smtClean="0"/>
              <a:t>﹁</a:t>
            </a:r>
            <a:r>
              <a:rPr lang="en-US" altLang="zh-CN" i="1" smtClean="0"/>
              <a:t>P</a:t>
            </a:r>
            <a:r>
              <a:rPr lang="en-US" altLang="zh-CN" smtClean="0"/>
              <a:t>∧</a:t>
            </a:r>
            <a:r>
              <a:rPr lang="en-US" altLang="zh-CN" i="1" smtClean="0"/>
              <a:t>Q</a:t>
            </a:r>
            <a:r>
              <a:rPr lang="en-US" altLang="zh-CN" smtClean="0"/>
              <a:t>∧﹁</a:t>
            </a:r>
            <a:r>
              <a:rPr lang="en-US" altLang="zh-CN" i="1" smtClean="0"/>
              <a:t>R</a:t>
            </a:r>
            <a:r>
              <a:rPr lang="zh-CN" altLang="en-US" smtClean="0"/>
              <a:t>＝１</a:t>
            </a:r>
            <a:r>
              <a:rPr lang="en-US" altLang="zh-CN" smtClean="0"/>
              <a:t>, </a:t>
            </a:r>
            <a:r>
              <a:rPr lang="zh-CN" altLang="en-US" smtClean="0"/>
              <a:t>即：乙说真话，甲和丙说谎</a:t>
            </a:r>
            <a:r>
              <a:rPr lang="en-US" altLang="zh-CN" smtClean="0"/>
              <a:t>.</a:t>
            </a:r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7170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CN" sz="2400" dirty="0" smtClean="0"/>
              <a:t> </a:t>
            </a:r>
            <a:r>
              <a:rPr lang="zh-CN" altLang="en-US" sz="2400" dirty="0" smtClean="0"/>
              <a:t>前提：如果马会飞或狗不叫，则母鸡就会是飞鸟；如果母鸡是飞鸟，那么烤熟的鸭子还会跑；烤熟的鸭子不会跑</a:t>
            </a:r>
            <a:r>
              <a:rPr lang="en-US" altLang="zh-CN" sz="24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400" dirty="0" smtClean="0"/>
              <a:t> </a:t>
            </a:r>
            <a:r>
              <a:rPr lang="zh-CN" altLang="en-US" sz="2400" dirty="0" smtClean="0"/>
              <a:t>结论：马不会飞、狗要叫</a:t>
            </a:r>
            <a:r>
              <a:rPr lang="en-US" altLang="zh-CN" sz="24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2400" dirty="0" smtClean="0"/>
              <a:t>令  </a:t>
            </a:r>
            <a:r>
              <a:rPr lang="en-US" altLang="zh-CN" sz="2400" i="1" dirty="0" smtClean="0"/>
              <a:t>P</a:t>
            </a:r>
            <a:r>
              <a:rPr lang="zh-CN" altLang="en-US" sz="2400" dirty="0" smtClean="0"/>
              <a:t>：马会飞，</a:t>
            </a:r>
            <a:r>
              <a:rPr lang="en-US" altLang="zh-CN" sz="2400" i="1" dirty="0" smtClean="0"/>
              <a:t>Q</a:t>
            </a:r>
            <a:r>
              <a:rPr lang="zh-CN" altLang="en-US" sz="2400" dirty="0" smtClean="0"/>
              <a:t>：狗要叫，</a:t>
            </a:r>
            <a:r>
              <a:rPr lang="en-US" altLang="zh-CN" sz="2400" i="1" dirty="0" smtClean="0"/>
              <a:t>R</a:t>
            </a:r>
            <a:r>
              <a:rPr lang="zh-CN" altLang="en-US" sz="2400" dirty="0" smtClean="0"/>
              <a:t>：母鸡是飞鸟，</a:t>
            </a:r>
            <a:r>
              <a:rPr lang="en-US" altLang="zh-CN" sz="2400" i="1" dirty="0" smtClean="0"/>
              <a:t>S</a:t>
            </a:r>
            <a:r>
              <a:rPr lang="zh-CN" altLang="en-US" sz="2400" dirty="0" smtClean="0"/>
              <a:t>：烤熟的鸭子还会跑</a:t>
            </a:r>
            <a:r>
              <a:rPr lang="en-US" altLang="zh-CN" sz="2400" dirty="0" smtClean="0"/>
              <a:t>. 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2400" dirty="0" smtClean="0"/>
              <a:t>要证：</a:t>
            </a:r>
            <a:r>
              <a:rPr lang="en-US" altLang="zh-CN" sz="2400" dirty="0" smtClean="0"/>
              <a:t>{</a:t>
            </a:r>
            <a:r>
              <a:rPr lang="en-US" altLang="zh-CN" sz="2400" i="1" dirty="0" smtClean="0"/>
              <a:t>P</a:t>
            </a:r>
            <a:r>
              <a:rPr lang="en-US" altLang="zh-CN" sz="2400" dirty="0" smtClean="0"/>
              <a:t>∨﹁</a:t>
            </a:r>
            <a:r>
              <a:rPr lang="en-US" altLang="zh-CN" sz="2400" i="1" dirty="0" smtClean="0"/>
              <a:t>Q</a:t>
            </a:r>
            <a:r>
              <a:rPr lang="en-US" altLang="zh-CN" sz="2400" dirty="0" smtClean="0"/>
              <a:t>→</a:t>
            </a:r>
            <a:r>
              <a:rPr lang="en-US" altLang="zh-CN" sz="2400" i="1" dirty="0" smtClean="0"/>
              <a:t>R</a:t>
            </a:r>
            <a:r>
              <a:rPr lang="en-US" altLang="zh-CN" sz="2400" dirty="0" smtClean="0"/>
              <a:t>,  </a:t>
            </a:r>
            <a:r>
              <a:rPr lang="en-US" altLang="zh-CN" sz="2400" i="1" dirty="0" smtClean="0"/>
              <a:t>R</a:t>
            </a:r>
            <a:r>
              <a:rPr lang="en-US" altLang="zh-CN" sz="2400" dirty="0" smtClean="0"/>
              <a:t>→</a:t>
            </a:r>
            <a:r>
              <a:rPr lang="en-US" altLang="zh-CN" sz="2400" i="1" dirty="0" smtClean="0"/>
              <a:t>S</a:t>
            </a:r>
            <a:r>
              <a:rPr lang="en-US" altLang="zh-CN" sz="2400" dirty="0" smtClean="0"/>
              <a:t>, ﹁</a:t>
            </a:r>
            <a:r>
              <a:rPr lang="en-US" altLang="zh-CN" sz="2400" i="1" dirty="0" smtClean="0"/>
              <a:t>S</a:t>
            </a:r>
            <a:r>
              <a:rPr lang="en-US" altLang="zh-CN" sz="2400" dirty="0" smtClean="0"/>
              <a:t>} </a:t>
            </a:r>
            <a:r>
              <a:rPr lang="en-US" altLang="zh-CN" sz="2400" dirty="0" smtClean="0">
                <a:sym typeface="Symbol" pitchFamily="18" charset="2"/>
              </a:rPr>
              <a:t></a:t>
            </a:r>
            <a:r>
              <a:rPr lang="en-US" altLang="zh-CN" sz="2400" dirty="0" smtClean="0"/>
              <a:t>﹁</a:t>
            </a:r>
            <a:r>
              <a:rPr lang="en-US" altLang="zh-CN" sz="2400" i="1" dirty="0" smtClean="0"/>
              <a:t>P</a:t>
            </a:r>
            <a:r>
              <a:rPr lang="en-US" altLang="zh-CN" sz="2400" dirty="0" smtClean="0"/>
              <a:t>∧</a:t>
            </a:r>
            <a:r>
              <a:rPr lang="en-US" altLang="zh-CN" sz="2400" i="1" dirty="0" smtClean="0"/>
              <a:t>Q</a:t>
            </a:r>
            <a:r>
              <a:rPr lang="en-US" altLang="zh-CN" sz="24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dirty="0" smtClean="0"/>
              <a:t>	(1)    ﹁</a:t>
            </a:r>
            <a:r>
              <a:rPr lang="en-US" altLang="zh-CN" sz="2400" i="1" dirty="0" smtClean="0"/>
              <a:t>S</a:t>
            </a:r>
            <a:r>
              <a:rPr lang="en-US" altLang="zh-CN" sz="2400" dirty="0" smtClean="0"/>
              <a:t>           		</a:t>
            </a:r>
            <a:r>
              <a:rPr lang="en-US" altLang="zh-CN" sz="2400" b="1" dirty="0" smtClean="0"/>
              <a:t>P</a:t>
            </a:r>
            <a:endParaRPr lang="en-US" altLang="zh-CN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dirty="0" smtClean="0"/>
              <a:t>	(2)    </a:t>
            </a:r>
            <a:r>
              <a:rPr lang="en-US" altLang="zh-CN" sz="2400" i="1" dirty="0" smtClean="0"/>
              <a:t>R</a:t>
            </a:r>
            <a:r>
              <a:rPr lang="en-US" altLang="zh-CN" sz="2400" dirty="0" smtClean="0"/>
              <a:t>→</a:t>
            </a:r>
            <a:r>
              <a:rPr lang="en-US" altLang="zh-CN" sz="2400" i="1" dirty="0" smtClean="0"/>
              <a:t>S</a:t>
            </a:r>
            <a:r>
              <a:rPr lang="en-US" altLang="zh-CN" sz="2400" dirty="0" smtClean="0"/>
              <a:t>         		</a:t>
            </a:r>
            <a:r>
              <a:rPr lang="en-US" altLang="zh-CN" sz="2400" b="1" dirty="0" smtClean="0"/>
              <a:t>P</a:t>
            </a:r>
            <a:endParaRPr lang="en-US" altLang="zh-CN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dirty="0" smtClean="0"/>
              <a:t>	(3)    ﹁</a:t>
            </a:r>
            <a:r>
              <a:rPr lang="en-US" altLang="zh-CN" sz="2400" i="1" dirty="0" smtClean="0"/>
              <a:t>R</a:t>
            </a:r>
            <a:r>
              <a:rPr lang="en-US" altLang="zh-CN" sz="2400" dirty="0" smtClean="0"/>
              <a:t>            		</a:t>
            </a:r>
            <a:r>
              <a:rPr lang="en-US" altLang="zh-CN" sz="2400" b="1" dirty="0" smtClean="0"/>
              <a:t>C</a:t>
            </a:r>
            <a:r>
              <a:rPr lang="en-US" altLang="zh-CN" sz="2400" dirty="0" smtClean="0"/>
              <a:t> (1)(2)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dirty="0" smtClean="0"/>
              <a:t>	(4)    </a:t>
            </a:r>
            <a:r>
              <a:rPr lang="en-US" altLang="zh-CN" sz="2400" i="1" dirty="0" smtClean="0"/>
              <a:t>P</a:t>
            </a:r>
            <a:r>
              <a:rPr lang="en-US" altLang="zh-CN" sz="2400" dirty="0" smtClean="0"/>
              <a:t>∨﹁Q→</a:t>
            </a:r>
            <a:r>
              <a:rPr lang="en-US" altLang="zh-CN" sz="2400" i="1" dirty="0" smtClean="0"/>
              <a:t>R</a:t>
            </a:r>
            <a:r>
              <a:rPr lang="en-US" altLang="zh-CN" sz="2400" dirty="0" smtClean="0"/>
              <a:t>  	</a:t>
            </a:r>
            <a:r>
              <a:rPr lang="en-US" altLang="zh-CN" sz="2400" b="1" dirty="0" smtClean="0"/>
              <a:t>P</a:t>
            </a:r>
            <a:endParaRPr lang="en-US" altLang="zh-CN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dirty="0" smtClean="0"/>
              <a:t>	(5)    ﹁(</a:t>
            </a:r>
            <a:r>
              <a:rPr lang="en-US" altLang="zh-CN" sz="2400" i="1" dirty="0" smtClean="0"/>
              <a:t>P</a:t>
            </a:r>
            <a:r>
              <a:rPr lang="en-US" altLang="zh-CN" sz="2400" dirty="0" smtClean="0"/>
              <a:t>∨﹁</a:t>
            </a:r>
            <a:r>
              <a:rPr lang="en-US" altLang="zh-CN" sz="2400" i="1" dirty="0" smtClean="0"/>
              <a:t>Q</a:t>
            </a:r>
            <a:r>
              <a:rPr lang="en-US" altLang="zh-CN" sz="2400" dirty="0" smtClean="0"/>
              <a:t>)  	</a:t>
            </a:r>
            <a:r>
              <a:rPr lang="en-US" altLang="zh-CN" sz="2400" b="1" dirty="0" smtClean="0"/>
              <a:t>C</a:t>
            </a:r>
            <a:r>
              <a:rPr lang="en-US" altLang="zh-CN" sz="2400" dirty="0" smtClean="0"/>
              <a:t>(3)(4)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dirty="0" smtClean="0"/>
              <a:t>	(6)    ﹁</a:t>
            </a:r>
            <a:r>
              <a:rPr lang="en-US" altLang="zh-CN" sz="2400" i="1" dirty="0" smtClean="0"/>
              <a:t>P</a:t>
            </a:r>
            <a:r>
              <a:rPr lang="en-US" altLang="zh-CN" sz="2400" dirty="0" smtClean="0"/>
              <a:t>∧</a:t>
            </a:r>
            <a:r>
              <a:rPr lang="en-US" altLang="zh-CN" sz="2400" i="1" dirty="0" smtClean="0"/>
              <a:t>Q</a:t>
            </a:r>
            <a:r>
              <a:rPr lang="en-US" altLang="zh-CN" sz="2400" dirty="0" smtClean="0"/>
              <a:t>        	</a:t>
            </a:r>
            <a:r>
              <a:rPr lang="en-US" altLang="zh-CN" sz="2400" b="1" dirty="0" smtClean="0"/>
              <a:t>C</a:t>
            </a:r>
            <a:r>
              <a:rPr lang="en-US" altLang="zh-CN" sz="2400" dirty="0" smtClean="0"/>
              <a:t>(5)</a:t>
            </a:r>
            <a:endParaRPr lang="zh-CN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21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zh-CN" sz="4000" b="1" dirty="0">
                <a:latin typeface="Times New Roman" pitchFamily="18" charset="0"/>
                <a:cs typeface="Times New Roman" pitchFamily="18" charset="0"/>
              </a:rPr>
              <a:t>Chapter 2. Basic Structures:</a:t>
            </a:r>
            <a:br>
              <a:rPr lang="en-US" altLang="zh-CN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4000" b="1" dirty="0" err="1" smtClean="0">
                <a:latin typeface="Times New Roman" pitchFamily="18" charset="0"/>
                <a:cs typeface="Times New Roman" pitchFamily="18" charset="0"/>
              </a:rPr>
              <a:t>Sets,Functions,Sequences,and</a:t>
            </a:r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>
                <a:latin typeface="Times New Roman" pitchFamily="18" charset="0"/>
                <a:cs typeface="Times New Roman" pitchFamily="18" charset="0"/>
              </a:rPr>
              <a:t>Sums</a:t>
            </a:r>
            <a:endParaRPr lang="en-US" altLang="zh-CN" sz="40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r>
              <a:rPr lang="en-US" altLang="zh-CN" dirty="0" smtClean="0">
                <a:solidFill>
                  <a:srgbClr val="0000CC"/>
                </a:solidFill>
              </a:rPr>
              <a:t>2.1  Sets </a:t>
            </a:r>
            <a:endParaRPr lang="en-US" altLang="zh-CN" dirty="0">
              <a:solidFill>
                <a:srgbClr val="0000CC"/>
              </a:solidFill>
            </a:endParaRPr>
          </a:p>
          <a:p>
            <a:r>
              <a:rPr lang="en-US" altLang="zh-CN" dirty="0" smtClean="0">
                <a:solidFill>
                  <a:srgbClr val="0000CC"/>
                </a:solidFill>
              </a:rPr>
              <a:t>2.2  Set Operations </a:t>
            </a:r>
            <a:endParaRPr lang="en-US" altLang="zh-CN" dirty="0">
              <a:solidFill>
                <a:srgbClr val="0000CC"/>
              </a:solidFill>
            </a:endParaRPr>
          </a:p>
          <a:p>
            <a:r>
              <a:rPr lang="en-US" altLang="zh-CN" dirty="0" smtClean="0"/>
              <a:t>2.3  Functions </a:t>
            </a:r>
            <a:endParaRPr lang="en-US" altLang="zh-CN" dirty="0"/>
          </a:p>
          <a:p>
            <a:r>
              <a:rPr lang="en-US" altLang="zh-CN" dirty="0" smtClean="0"/>
              <a:t>2.4  Sequences and Summations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8003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F6EAA84B-DB9A-410D-9F1D-7F3CBC088B2C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6727" y="1417638"/>
            <a:ext cx="7778750" cy="561975"/>
          </a:xfrm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613229" y="2420888"/>
            <a:ext cx="8229600" cy="160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b="1" dirty="0" smtClean="0"/>
              <a:t>DEFINITION 1</a:t>
            </a:r>
            <a:endParaRPr lang="en-US" altLang="zh-CN" i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	A </a:t>
            </a:r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set</a:t>
            </a:r>
            <a:r>
              <a:rPr lang="en-US" altLang="zh-CN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is an unordered collection of objects </a:t>
            </a:r>
            <a:r>
              <a:rPr lang="en-US" altLang="zh-CN" dirty="0" smtClean="0">
                <a:latin typeface="Times New Roman" pitchFamily="18" charset="0"/>
              </a:rPr>
              <a:t>	</a:t>
            </a:r>
            <a:endParaRPr lang="en-US" altLang="zh-CN" dirty="0">
              <a:latin typeface="Times New Roman" pitchFamily="18" charset="0"/>
            </a:endParaRPr>
          </a:p>
        </p:txBody>
      </p:sp>
      <p:sp>
        <p:nvSpPr>
          <p:cNvPr id="11" name="矩形 8"/>
          <p:cNvSpPr>
            <a:spLocks noChangeArrowheads="1"/>
          </p:cNvSpPr>
          <p:nvPr/>
        </p:nvSpPr>
        <p:spPr bwMode="auto">
          <a:xfrm>
            <a:off x="4573996" y="4021088"/>
            <a:ext cx="3691880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Cantor,1895</a:t>
            </a:r>
          </a:p>
          <a:p>
            <a:pPr>
              <a:lnSpc>
                <a:spcPct val="90000"/>
              </a:lnSpc>
            </a:pP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Naive set theory</a:t>
            </a:r>
          </a:p>
          <a:p>
            <a:pPr>
              <a:lnSpc>
                <a:spcPct val="90000"/>
              </a:lnSpc>
            </a:pP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Paradoxes</a:t>
            </a:r>
          </a:p>
          <a:p>
            <a:pPr>
              <a:lnSpc>
                <a:spcPct val="90000"/>
              </a:lnSpc>
            </a:pP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41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633867" y="5225037"/>
            <a:ext cx="82089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dirty="0">
                <a:latin typeface="Verdana" pitchFamily="34" charset="0"/>
              </a:rPr>
              <a:t>      </a:t>
            </a:r>
            <a:r>
              <a:rPr lang="en-US" altLang="zh-CN" dirty="0">
                <a:solidFill>
                  <a:srgbClr val="CC0066"/>
                </a:solidFill>
                <a:latin typeface="Verdana" pitchFamily="34" charset="0"/>
              </a:rPr>
              <a:t>A collection of distinct elements having specific common properties.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13229" y="2420888"/>
            <a:ext cx="8229600" cy="23762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b="1" dirty="0" smtClean="0"/>
              <a:t>DEFINITION 2</a:t>
            </a:r>
            <a:endParaRPr lang="en-US" altLang="zh-CN" i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The objects in a set are called the 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, or 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members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, of the set. A set is said to 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contain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its elements. </a:t>
            </a:r>
            <a:r>
              <a:rPr lang="en-US" altLang="zh-CN" dirty="0" smtClean="0">
                <a:latin typeface="Times New Roman" pitchFamily="18" charset="0"/>
              </a:rPr>
              <a:t>	</a:t>
            </a:r>
            <a:endParaRPr lang="en-US" altLang="zh-CN" dirty="0">
              <a:latin typeface="Times New Roman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355783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914400" y="1700808"/>
            <a:ext cx="67056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zh-CN" altLang="en-US" sz="2800" b="1" dirty="0">
                <a:latin typeface="Arial" pitchFamily="34" charset="0"/>
              </a:rPr>
              <a:t>元素</a:t>
            </a:r>
            <a:r>
              <a:rPr lang="zh-CN" altLang="en-US" sz="2800" dirty="0">
                <a:latin typeface="Arial" pitchFamily="34" charset="0"/>
              </a:rPr>
              <a:t> 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zh-CN" altLang="en-US" sz="2800" dirty="0">
                <a:latin typeface="Arial" pitchFamily="34" charset="0"/>
              </a:rPr>
              <a:t>当事物</a:t>
            </a:r>
            <a:r>
              <a:rPr lang="en-US" altLang="zh-CN" sz="2800" i="1" dirty="0"/>
              <a:t>a</a:t>
            </a:r>
            <a:r>
              <a:rPr lang="zh-CN" altLang="en-US" sz="2800" dirty="0">
                <a:latin typeface="Arial" pitchFamily="34" charset="0"/>
              </a:rPr>
              <a:t>是集合</a:t>
            </a:r>
            <a:r>
              <a:rPr lang="en-US" altLang="zh-CN" sz="2800" i="1" dirty="0"/>
              <a:t>A</a:t>
            </a:r>
            <a:r>
              <a:rPr lang="zh-CN" altLang="en-US" sz="2800" dirty="0">
                <a:latin typeface="Arial" pitchFamily="34" charset="0"/>
              </a:rPr>
              <a:t>的元素时，称</a:t>
            </a:r>
            <a:r>
              <a:rPr lang="en-US" altLang="zh-CN" sz="2800" i="1" dirty="0"/>
              <a:t>a</a:t>
            </a:r>
            <a:r>
              <a:rPr lang="zh-CN" altLang="en-US" sz="2800" dirty="0">
                <a:latin typeface="Arial" pitchFamily="34" charset="0"/>
              </a:rPr>
              <a:t>属于</a:t>
            </a:r>
            <a:r>
              <a:rPr lang="en-US" altLang="zh-CN" sz="2800" i="1" dirty="0"/>
              <a:t>A</a:t>
            </a:r>
            <a:r>
              <a:rPr lang="zh-CN" altLang="en-US" sz="2800" dirty="0">
                <a:latin typeface="Arial" pitchFamily="34" charset="0"/>
              </a:rPr>
              <a:t>，记为</a:t>
            </a:r>
            <a:r>
              <a:rPr lang="en-US" altLang="zh-CN" sz="2800" i="1" dirty="0" err="1">
                <a:solidFill>
                  <a:srgbClr val="FF0000"/>
                </a:solidFill>
              </a:rPr>
              <a:t>a</a:t>
            </a:r>
            <a:r>
              <a:rPr lang="en-US" altLang="zh-CN" sz="2800" dirty="0" err="1">
                <a:solidFill>
                  <a:srgbClr val="FF0000"/>
                </a:solidFill>
                <a:latin typeface="Arial" pitchFamily="34" charset="0"/>
              </a:rPr>
              <a:t>∈</a:t>
            </a:r>
            <a:r>
              <a:rPr lang="en-US" altLang="zh-CN" sz="2800" i="1" dirty="0" err="1">
                <a:solidFill>
                  <a:srgbClr val="FF0000"/>
                </a:solidFill>
              </a:rPr>
              <a:t>A</a:t>
            </a:r>
            <a:r>
              <a:rPr lang="en-US" altLang="zh-CN" sz="2800" dirty="0">
                <a:latin typeface="Arial" pitchFamily="34" charset="0"/>
              </a:rPr>
              <a:t> 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zh-CN" altLang="en-US" sz="2800" dirty="0">
                <a:latin typeface="Arial" pitchFamily="34" charset="0"/>
              </a:rPr>
              <a:t>当事物</a:t>
            </a:r>
            <a:r>
              <a:rPr lang="en-US" altLang="zh-CN" sz="2800" i="1" dirty="0"/>
              <a:t>a</a:t>
            </a:r>
            <a:r>
              <a:rPr lang="zh-CN" altLang="en-US" sz="2800" dirty="0">
                <a:latin typeface="Arial" pitchFamily="34" charset="0"/>
              </a:rPr>
              <a:t>不是集合</a:t>
            </a:r>
            <a:r>
              <a:rPr lang="en-US" altLang="zh-CN" sz="2800" i="1" dirty="0"/>
              <a:t>A</a:t>
            </a:r>
            <a:r>
              <a:rPr lang="zh-CN" altLang="en-US" sz="2800" dirty="0">
                <a:latin typeface="Arial" pitchFamily="34" charset="0"/>
              </a:rPr>
              <a:t>的元素时，称</a:t>
            </a:r>
            <a:r>
              <a:rPr lang="en-US" altLang="zh-CN" sz="2800" i="1" dirty="0"/>
              <a:t>a</a:t>
            </a:r>
            <a:r>
              <a:rPr lang="zh-CN" altLang="en-US" sz="2800" dirty="0">
                <a:latin typeface="Arial" pitchFamily="34" charset="0"/>
              </a:rPr>
              <a:t>不属于</a:t>
            </a:r>
            <a:r>
              <a:rPr lang="en-US" altLang="zh-CN" sz="2800" i="1" dirty="0"/>
              <a:t>A</a:t>
            </a:r>
            <a:r>
              <a:rPr lang="zh-CN" altLang="en-US" sz="2800" dirty="0">
                <a:latin typeface="Arial" pitchFamily="34" charset="0"/>
              </a:rPr>
              <a:t>，记为</a:t>
            </a:r>
            <a:r>
              <a:rPr lang="en-US" altLang="zh-CN" sz="2800" i="1" dirty="0" err="1">
                <a:solidFill>
                  <a:srgbClr val="FF0000"/>
                </a:solidFill>
              </a:rPr>
              <a:t>a</a:t>
            </a:r>
            <a:r>
              <a:rPr lang="en-US" altLang="zh-CN" sz="2800" dirty="0" err="1">
                <a:solidFill>
                  <a:srgbClr val="FF0000"/>
                </a:solidFill>
                <a:sym typeface="Symbol" pitchFamily="18" charset="2"/>
              </a:rPr>
              <a:t></a:t>
            </a:r>
            <a:r>
              <a:rPr lang="en-US" altLang="zh-CN" sz="2800" i="1" dirty="0" err="1">
                <a:solidFill>
                  <a:srgbClr val="FF0000"/>
                </a:solidFill>
              </a:rPr>
              <a:t>A</a:t>
            </a:r>
            <a:r>
              <a:rPr lang="en-US" altLang="zh-CN" sz="2800" dirty="0">
                <a:latin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953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7DF0285D-B152-42B2-8AE1-1223EFC7F868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609600" y="1196752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</a:t>
            </a:r>
            <a:r>
              <a:rPr lang="en-US" altLang="zh-CN" dirty="0" smtClean="0">
                <a:solidFill>
                  <a:srgbClr val="3333CC"/>
                </a:solidFill>
                <a:latin typeface="Verdana" pitchFamily="34" charset="0"/>
              </a:rPr>
              <a:t>Enumeration </a:t>
            </a:r>
            <a:r>
              <a:rPr lang="zh-CN" altLang="en-US" dirty="0" smtClean="0"/>
              <a:t>列举法</a:t>
            </a:r>
            <a:r>
              <a:rPr lang="en-US" altLang="zh-CN" dirty="0" smtClean="0"/>
              <a:t>,</a:t>
            </a:r>
            <a:r>
              <a:rPr lang="zh-CN" altLang="en-US" dirty="0"/>
              <a:t>部分列举法 </a:t>
            </a:r>
            <a:endParaRPr lang="zh-CN" altLang="en-US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</a:t>
            </a:r>
            <a:r>
              <a:rPr lang="en-US" altLang="zh-CN" dirty="0" smtClean="0">
                <a:solidFill>
                  <a:srgbClr val="3333CC"/>
                </a:solidFill>
                <a:latin typeface="Verdana" pitchFamily="34" charset="0"/>
              </a:rPr>
              <a:t>Predication </a:t>
            </a:r>
            <a:r>
              <a:rPr lang="zh-CN" altLang="en-US" dirty="0" smtClean="0"/>
              <a:t>概括法、属性法、谓词法</a:t>
            </a:r>
          </a:p>
          <a:p>
            <a:pPr lvl="1">
              <a:buFontTx/>
              <a:buNone/>
            </a:pPr>
            <a:r>
              <a:rPr lang="zh-CN" altLang="en-US" i="1" dirty="0" smtClean="0"/>
              <a:t>			</a:t>
            </a:r>
            <a:r>
              <a:rPr lang="en-US" altLang="zh-CN" i="1" dirty="0" smtClean="0"/>
              <a:t>A</a:t>
            </a:r>
            <a:r>
              <a:rPr lang="zh-CN" altLang="en-US" dirty="0" smtClean="0"/>
              <a:t>＝｛</a:t>
            </a:r>
            <a:r>
              <a:rPr lang="en-US" altLang="zh-CN" i="1" dirty="0" smtClean="0"/>
              <a:t>x </a:t>
            </a:r>
            <a:r>
              <a:rPr lang="en-US" altLang="zh-CN" dirty="0" smtClean="0"/>
              <a:t>| </a:t>
            </a:r>
            <a:r>
              <a:rPr lang="en-US" altLang="zh-CN" i="1" dirty="0" smtClean="0"/>
              <a:t>x</a:t>
            </a:r>
            <a:r>
              <a:rPr lang="zh-CN" altLang="en-US" dirty="0" smtClean="0"/>
              <a:t>具有性质</a:t>
            </a:r>
            <a:r>
              <a:rPr lang="zh-CN" altLang="en-US" i="1" dirty="0" smtClean="0"/>
              <a:t>Ｐ</a:t>
            </a:r>
            <a:r>
              <a:rPr lang="zh-CN" altLang="en-US" dirty="0" smtClean="0"/>
              <a:t>｝ </a:t>
            </a:r>
            <a:endParaRPr lang="en-US" altLang="zh-CN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zh-CN" altLang="en-US" sz="3200" dirty="0" smtClean="0"/>
              <a:t>（</a:t>
            </a:r>
            <a:r>
              <a:rPr lang="en-US" altLang="zh-CN" sz="3200" dirty="0" smtClean="0"/>
              <a:t>3</a:t>
            </a:r>
            <a:r>
              <a:rPr lang="zh-CN" altLang="en-US" sz="3200" dirty="0" smtClean="0"/>
              <a:t>） </a:t>
            </a:r>
            <a:r>
              <a:rPr lang="en-US" altLang="zh-CN" sz="3200" dirty="0">
                <a:solidFill>
                  <a:srgbClr val="0000CC"/>
                </a:solidFill>
              </a:rPr>
              <a:t>Venn diagram</a:t>
            </a:r>
          </a:p>
          <a:p>
            <a:pPr lvl="1">
              <a:buFontTx/>
              <a:buNone/>
            </a:pPr>
            <a:endParaRPr lang="zh-CN" altLang="en-US" dirty="0" smtClean="0"/>
          </a:p>
          <a:p>
            <a:pPr>
              <a:buFontTx/>
              <a:buNone/>
            </a:pPr>
            <a:r>
              <a:rPr lang="zh-CN" altLang="en-US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347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Empty set, or null set </a:t>
            </a:r>
            <a:r>
              <a:rPr lang="zh-CN" altLang="en-US" dirty="0" smtClean="0"/>
              <a:t>空集，记为</a:t>
            </a:r>
            <a:r>
              <a:rPr lang="zh-CN" altLang="en-US" dirty="0" smtClean="0">
                <a:sym typeface="Symbol" pitchFamily="18" charset="2"/>
              </a:rPr>
              <a:t></a:t>
            </a:r>
            <a:r>
              <a:rPr lang="zh-CN" altLang="en-US" dirty="0" smtClean="0"/>
              <a:t> </a:t>
            </a:r>
            <a:r>
              <a:rPr lang="en-US" altLang="zh-CN" dirty="0" smtClean="0"/>
              <a:t>,{}</a:t>
            </a:r>
            <a:endParaRPr lang="zh-CN" altLang="en-US" dirty="0" smtClean="0"/>
          </a:p>
          <a:p>
            <a:r>
              <a:rPr lang="en-US" altLang="zh-CN" dirty="0" smtClean="0"/>
              <a:t>Singleton set  </a:t>
            </a:r>
            <a:r>
              <a:rPr lang="zh-CN" altLang="en-US" dirty="0" smtClean="0"/>
              <a:t>单元集</a:t>
            </a:r>
            <a:endParaRPr lang="en-US" altLang="zh-CN" dirty="0" smtClean="0"/>
          </a:p>
          <a:p>
            <a:r>
              <a:rPr lang="en-US" altLang="zh-CN" dirty="0">
                <a:solidFill>
                  <a:srgbClr val="3333CC"/>
                </a:solidFill>
                <a:latin typeface="Verdana" pitchFamily="34" charset="0"/>
              </a:rPr>
              <a:t>Finite </a:t>
            </a:r>
            <a:r>
              <a:rPr lang="en-US" altLang="zh-CN" dirty="0" smtClean="0">
                <a:solidFill>
                  <a:srgbClr val="3333CC"/>
                </a:solidFill>
                <a:latin typeface="Verdana" pitchFamily="34" charset="0"/>
              </a:rPr>
              <a:t>set  </a:t>
            </a:r>
            <a:r>
              <a:rPr lang="zh-CN" altLang="en-US" dirty="0" smtClean="0"/>
              <a:t>有限（穷）集 </a:t>
            </a:r>
          </a:p>
          <a:p>
            <a:r>
              <a:rPr lang="en-US" altLang="zh-CN" dirty="0" smtClean="0">
                <a:solidFill>
                  <a:srgbClr val="3333CC"/>
                </a:solidFill>
                <a:latin typeface="Verdana" pitchFamily="34" charset="0"/>
              </a:rPr>
              <a:t>Infinite set  </a:t>
            </a:r>
            <a:r>
              <a:rPr lang="zh-CN" altLang="en-US" dirty="0" smtClean="0"/>
              <a:t>无限（穷）集 </a:t>
            </a:r>
          </a:p>
          <a:p>
            <a:r>
              <a:rPr lang="zh-CN" altLang="en-US" dirty="0" smtClean="0"/>
              <a:t>有限集</a:t>
            </a:r>
            <a:r>
              <a:rPr lang="en-US" altLang="zh-CN" i="1" dirty="0" smtClean="0"/>
              <a:t>A</a:t>
            </a:r>
            <a:r>
              <a:rPr lang="zh-CN" altLang="en-US" dirty="0" smtClean="0"/>
              <a:t>中所含元素的个数记为</a:t>
            </a:r>
            <a:r>
              <a:rPr lang="en-US" altLang="zh-CN" dirty="0" smtClean="0"/>
              <a:t>|</a:t>
            </a:r>
            <a:r>
              <a:rPr lang="en-US" altLang="zh-CN" i="1" dirty="0" smtClean="0"/>
              <a:t>A</a:t>
            </a:r>
            <a:r>
              <a:rPr lang="en-US" altLang="zh-CN" dirty="0" smtClean="0"/>
              <a:t>|</a:t>
            </a:r>
          </a:p>
          <a:p>
            <a:r>
              <a:rPr lang="en-US" altLang="zh-CN" dirty="0">
                <a:solidFill>
                  <a:srgbClr val="3333CC"/>
                </a:solidFill>
                <a:latin typeface="Verdana" pitchFamily="34" charset="0"/>
              </a:rPr>
              <a:t>Universal set                U    E</a:t>
            </a:r>
          </a:p>
          <a:p>
            <a:r>
              <a:rPr lang="en-US" altLang="zh-CN" dirty="0" smtClean="0"/>
              <a:t> </a:t>
            </a:r>
          </a:p>
          <a:p>
            <a:endParaRPr lang="en-US" altLang="zh-CN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159825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019869"/>
            <a:ext cx="8229600" cy="54334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dirty="0" smtClean="0"/>
              <a:t>（１）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N</a:t>
            </a:r>
            <a:r>
              <a:rPr lang="zh-CN" altLang="en-US" sz="2800" dirty="0" smtClean="0"/>
              <a:t>：所有自然数（包括０）组成的集合（自然数集）</a:t>
            </a:r>
            <a:r>
              <a:rPr lang="en-US" altLang="zh-CN" sz="2800" dirty="0" smtClean="0"/>
              <a:t>natural numbers</a:t>
            </a:r>
            <a:endParaRPr lang="zh-CN" altLang="en-US" sz="2800" dirty="0" smtClean="0"/>
          </a:p>
          <a:p>
            <a:pPr>
              <a:lnSpc>
                <a:spcPct val="90000"/>
              </a:lnSpc>
            </a:pPr>
            <a:r>
              <a:rPr lang="zh-CN" altLang="en-US" sz="2800" dirty="0" smtClean="0"/>
              <a:t>（２）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Z</a:t>
            </a:r>
            <a:r>
              <a:rPr lang="zh-CN" altLang="en-US" sz="2800" dirty="0" smtClean="0"/>
              <a:t>：所有整数所组成的集合（整数集）</a:t>
            </a:r>
            <a:r>
              <a:rPr lang="en-US" altLang="zh-CN" sz="2800" dirty="0" smtClean="0"/>
              <a:t>integers</a:t>
            </a:r>
            <a:endParaRPr lang="zh-CN" altLang="en-US" sz="2800" dirty="0" smtClean="0"/>
          </a:p>
          <a:p>
            <a:pPr>
              <a:lnSpc>
                <a:spcPct val="90000"/>
              </a:lnSpc>
            </a:pPr>
            <a:r>
              <a:rPr lang="zh-CN" altLang="en-US" sz="2800" dirty="0" smtClean="0"/>
              <a:t>（３）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N</a:t>
            </a:r>
            <a:r>
              <a:rPr lang="en-US" altLang="zh-CN" sz="2800" b="1" baseline="30000" dirty="0" smtClean="0">
                <a:solidFill>
                  <a:srgbClr val="FF0000"/>
                </a:solidFill>
              </a:rPr>
              <a:t>+</a:t>
            </a:r>
            <a:r>
              <a:rPr lang="zh-CN" altLang="en-US" sz="2800" dirty="0" smtClean="0"/>
              <a:t>或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Z</a:t>
            </a:r>
            <a:r>
              <a:rPr lang="en-US" altLang="zh-CN" sz="2800" b="1" baseline="30000" dirty="0" smtClean="0">
                <a:solidFill>
                  <a:srgbClr val="FF0000"/>
                </a:solidFill>
              </a:rPr>
              <a:t>+</a:t>
            </a:r>
            <a:r>
              <a:rPr lang="zh-CN" altLang="en-US" sz="2800" b="1" i="1" dirty="0" smtClean="0"/>
              <a:t>：</a:t>
            </a:r>
            <a:r>
              <a:rPr lang="zh-CN" altLang="en-US" sz="2800" dirty="0" smtClean="0"/>
              <a:t>所有正整数所组成的集合（正整数集）</a:t>
            </a:r>
            <a:r>
              <a:rPr lang="en-US" altLang="zh-CN" sz="2800" dirty="0" smtClean="0"/>
              <a:t>positive integers</a:t>
            </a:r>
            <a:endParaRPr lang="zh-CN" altLang="en-US" sz="2800" dirty="0" smtClean="0"/>
          </a:p>
          <a:p>
            <a:pPr>
              <a:lnSpc>
                <a:spcPct val="90000"/>
              </a:lnSpc>
            </a:pPr>
            <a:r>
              <a:rPr lang="zh-CN" altLang="en-US" sz="2800" dirty="0" smtClean="0"/>
              <a:t>（４）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Q</a:t>
            </a:r>
            <a:r>
              <a:rPr lang="zh-CN" altLang="en-US" sz="2800" dirty="0" smtClean="0"/>
              <a:t>：所有有理数所组成的集合（有理数集）</a:t>
            </a:r>
          </a:p>
          <a:p>
            <a:pPr>
              <a:lnSpc>
                <a:spcPct val="90000"/>
              </a:lnSpc>
            </a:pPr>
            <a:r>
              <a:rPr lang="zh-CN" altLang="en-US" sz="2800" dirty="0" smtClean="0"/>
              <a:t>（５）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Q</a:t>
            </a:r>
            <a:r>
              <a:rPr lang="en-US" altLang="zh-CN" sz="2800" b="1" baseline="30000" dirty="0" smtClean="0">
                <a:solidFill>
                  <a:srgbClr val="FF0000"/>
                </a:solidFill>
              </a:rPr>
              <a:t>+</a:t>
            </a:r>
            <a:r>
              <a:rPr lang="zh-CN" altLang="en-US" sz="2800" dirty="0" smtClean="0"/>
              <a:t>：所有正有理数组成的集合（正有理数集） </a:t>
            </a:r>
            <a:r>
              <a:rPr lang="en-US" altLang="zh-CN" sz="2800" dirty="0" smtClean="0"/>
              <a:t>positive rational numbers</a:t>
            </a:r>
            <a:endParaRPr lang="zh-CN" altLang="en-US" sz="2800" dirty="0" smtClean="0"/>
          </a:p>
          <a:p>
            <a:pPr>
              <a:lnSpc>
                <a:spcPct val="90000"/>
              </a:lnSpc>
            </a:pPr>
            <a:r>
              <a:rPr lang="zh-CN" altLang="en-US" sz="2800" dirty="0" smtClean="0"/>
              <a:t>（６）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R</a:t>
            </a:r>
            <a:r>
              <a:rPr lang="zh-CN" altLang="en-US" sz="2800" b="1" dirty="0" smtClean="0"/>
              <a:t>：</a:t>
            </a:r>
            <a:r>
              <a:rPr lang="zh-CN" altLang="en-US" sz="2800" dirty="0" smtClean="0"/>
              <a:t>所有实数组成的集合（实数集）</a:t>
            </a:r>
          </a:p>
          <a:p>
            <a:pPr>
              <a:lnSpc>
                <a:spcPct val="90000"/>
              </a:lnSpc>
            </a:pPr>
            <a:r>
              <a:rPr lang="zh-CN" altLang="en-US" sz="2800" dirty="0" smtClean="0"/>
              <a:t>（７）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R</a:t>
            </a:r>
            <a:r>
              <a:rPr lang="en-US" altLang="zh-CN" sz="2800" b="1" baseline="30000" dirty="0" smtClean="0">
                <a:solidFill>
                  <a:srgbClr val="FF0000"/>
                </a:solidFill>
              </a:rPr>
              <a:t>+</a:t>
            </a:r>
            <a:r>
              <a:rPr lang="zh-CN" altLang="en-US" sz="2800" b="1" dirty="0" smtClean="0"/>
              <a:t>：</a:t>
            </a:r>
            <a:r>
              <a:rPr lang="zh-CN" altLang="en-US" sz="2800" dirty="0" smtClean="0"/>
              <a:t>所有正实数组成的集合（正实数集）</a:t>
            </a:r>
            <a:endParaRPr lang="en-US" altLang="zh-CN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800" dirty="0" smtClean="0"/>
              <a:t>	positive real </a:t>
            </a:r>
            <a:r>
              <a:rPr lang="en-US" altLang="zh-CN" sz="2800" dirty="0"/>
              <a:t>numbers</a:t>
            </a:r>
            <a:endParaRPr lang="zh-CN" altLang="en-US" sz="2800" dirty="0"/>
          </a:p>
          <a:p>
            <a:pPr>
              <a:lnSpc>
                <a:spcPct val="90000"/>
              </a:lnSpc>
            </a:pPr>
            <a:endParaRPr lang="zh-CN" altLang="en-US" sz="28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316565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882A2688-506C-42BA-9145-76BD052A6375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78854" name="Rectangle 5"/>
          <p:cNvSpPr>
            <a:spLocks noChangeArrowheads="1"/>
          </p:cNvSpPr>
          <p:nvPr/>
        </p:nvSpPr>
        <p:spPr bwMode="auto">
          <a:xfrm>
            <a:off x="1050766" y="1628800"/>
            <a:ext cx="6929437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 dirty="0">
                <a:solidFill>
                  <a:srgbClr val="3333CC"/>
                </a:solidFill>
              </a:rPr>
              <a:t>N=</a:t>
            </a:r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 {0,1,2,… } ,Set of natural numbers</a:t>
            </a:r>
          </a:p>
          <a:p>
            <a:pPr eaLnBrk="1" hangingPunct="1"/>
            <a:r>
              <a:rPr lang="en-US" altLang="zh-CN" sz="2800" dirty="0">
                <a:solidFill>
                  <a:srgbClr val="3333CC"/>
                </a:solidFill>
              </a:rPr>
              <a:t>Z=</a:t>
            </a:r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 {…,-2,-1,0,1,2,… } ,Set of Integers</a:t>
            </a:r>
          </a:p>
          <a:p>
            <a:pPr eaLnBrk="1" hangingPunct="1"/>
            <a:r>
              <a:rPr lang="en-US" altLang="zh-CN" sz="2800" b="1" dirty="0" smtClean="0">
                <a:solidFill>
                  <a:srgbClr val="3333CC"/>
                </a:solidFill>
                <a:sym typeface="Symbol" pitchFamily="18" charset="2"/>
              </a:rPr>
              <a:t>Q= </a:t>
            </a:r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the set of rational numbers</a:t>
            </a:r>
          </a:p>
          <a:p>
            <a:pPr eaLnBrk="1" hangingPunct="1"/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R </a:t>
            </a:r>
            <a:r>
              <a:rPr lang="en-US" altLang="zh-CN" sz="2800" b="1" dirty="0" smtClean="0">
                <a:solidFill>
                  <a:srgbClr val="3333CC"/>
                </a:solidFill>
                <a:sym typeface="Symbol" pitchFamily="18" charset="2"/>
              </a:rPr>
              <a:t>=the </a:t>
            </a:r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set of real numbers </a:t>
            </a:r>
          </a:p>
          <a:p>
            <a:pPr eaLnBrk="1" hangingPunct="1"/>
            <a:endParaRPr lang="en-US" altLang="zh-CN" sz="2800" b="1" dirty="0">
              <a:solidFill>
                <a:srgbClr val="3333CC"/>
              </a:solidFill>
              <a:sym typeface="Symbol" pitchFamily="18" charset="2"/>
            </a:endParaRPr>
          </a:p>
          <a:p>
            <a:pPr eaLnBrk="1" hangingPunct="1"/>
            <a:r>
              <a:rPr lang="en-US" altLang="zh-CN" sz="2800" dirty="0">
                <a:solidFill>
                  <a:srgbClr val="3333CC"/>
                </a:solidFill>
              </a:rPr>
              <a:t>Z</a:t>
            </a:r>
            <a:r>
              <a:rPr lang="en-US" altLang="zh-CN" sz="2800" baseline="30000" dirty="0" smtClean="0">
                <a:solidFill>
                  <a:srgbClr val="3333CC"/>
                </a:solidFill>
              </a:rPr>
              <a:t>+ </a:t>
            </a:r>
            <a:r>
              <a:rPr lang="en-US" altLang="zh-CN" sz="2800" dirty="0" smtClean="0">
                <a:solidFill>
                  <a:srgbClr val="3333CC"/>
                </a:solidFill>
              </a:rPr>
              <a:t>= </a:t>
            </a:r>
            <a:r>
              <a:rPr lang="en-US" altLang="zh-CN" sz="2800" b="1" dirty="0" smtClean="0">
                <a:solidFill>
                  <a:srgbClr val="3333CC"/>
                </a:solidFill>
                <a:sym typeface="Symbol" pitchFamily="18" charset="2"/>
              </a:rPr>
              <a:t> </a:t>
            </a:r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{1,2,3,… } ,Set of positive Integers</a:t>
            </a:r>
          </a:p>
          <a:p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Q</a:t>
            </a:r>
            <a:r>
              <a:rPr lang="en-US" altLang="zh-CN" sz="2800" b="1" baseline="30000" dirty="0">
                <a:solidFill>
                  <a:srgbClr val="3333CC"/>
                </a:solidFill>
                <a:sym typeface="Symbol" pitchFamily="18" charset="2"/>
              </a:rPr>
              <a:t>+</a:t>
            </a:r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 </a:t>
            </a:r>
            <a:r>
              <a:rPr lang="en-US" altLang="zh-CN" sz="2800" b="1" dirty="0" smtClean="0">
                <a:solidFill>
                  <a:srgbClr val="3333CC"/>
                </a:solidFill>
                <a:sym typeface="Symbol" pitchFamily="18" charset="2"/>
              </a:rPr>
              <a:t>= the </a:t>
            </a:r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set of positive</a:t>
            </a:r>
            <a:r>
              <a:rPr lang="en-US" altLang="zh-CN" sz="2800" dirty="0">
                <a:sym typeface="Symbol" pitchFamily="18" charset="2"/>
              </a:rPr>
              <a:t> </a:t>
            </a:r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rational numbers</a:t>
            </a:r>
          </a:p>
          <a:p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R</a:t>
            </a:r>
            <a:r>
              <a:rPr lang="en-US" altLang="zh-CN" sz="2800" b="1" baseline="30000" dirty="0">
                <a:solidFill>
                  <a:srgbClr val="3333CC"/>
                </a:solidFill>
                <a:sym typeface="Symbol" pitchFamily="18" charset="2"/>
              </a:rPr>
              <a:t>+</a:t>
            </a:r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 </a:t>
            </a:r>
            <a:r>
              <a:rPr lang="en-US" altLang="zh-CN" sz="2800" b="1" dirty="0" smtClean="0">
                <a:solidFill>
                  <a:srgbClr val="3333CC"/>
                </a:solidFill>
                <a:sym typeface="Symbol" pitchFamily="18" charset="2"/>
              </a:rPr>
              <a:t> = the </a:t>
            </a:r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set of positive</a:t>
            </a:r>
            <a:r>
              <a:rPr lang="en-US" altLang="zh-CN" sz="2800" dirty="0">
                <a:sym typeface="Symbol" pitchFamily="18" charset="2"/>
              </a:rPr>
              <a:t> </a:t>
            </a:r>
            <a:r>
              <a:rPr lang="en-US" altLang="zh-CN" sz="2800" b="1" dirty="0">
                <a:solidFill>
                  <a:srgbClr val="3333CC"/>
                </a:solidFill>
                <a:sym typeface="Symbol" pitchFamily="18" charset="2"/>
              </a:rPr>
              <a:t>real numbers</a:t>
            </a:r>
            <a:endParaRPr lang="en-US" altLang="zh-CN" sz="2000" b="1" dirty="0">
              <a:solidFill>
                <a:srgbClr val="3333CC"/>
              </a:solidFill>
              <a:sym typeface="Symbol" pitchFamily="18" charset="2"/>
            </a:endParaRPr>
          </a:p>
          <a:p>
            <a:pPr eaLnBrk="1" hangingPunct="1"/>
            <a:endParaRPr lang="en-US" altLang="zh-CN" sz="2000" b="1" dirty="0">
              <a:solidFill>
                <a:srgbClr val="3333CC"/>
              </a:solidFill>
              <a:sym typeface="Symbol" pitchFamily="18" charset="2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10969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82633" y="2132856"/>
            <a:ext cx="8229600" cy="3600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b="1" dirty="0" smtClean="0"/>
              <a:t>DEFINITION 3</a:t>
            </a:r>
            <a:endParaRPr lang="en-US" altLang="zh-CN" i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Two sets are 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equal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if and only if they have the 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same elements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. That is, if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are sets, then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are equal if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nd only if 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zh-CN" altLang="en-US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∈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ym typeface="Symbol" pitchFamily="18" charset="2"/>
              </a:rPr>
              <a:t> 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∈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  We write </a:t>
            </a:r>
            <a:r>
              <a:rPr lang="en-US" altLang="zh-CN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if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are equal sets. </a:t>
            </a:r>
            <a:r>
              <a:rPr lang="en-US" altLang="zh-CN" dirty="0" smtClean="0">
                <a:latin typeface="Times New Roman" pitchFamily="18" charset="0"/>
              </a:rPr>
              <a:t>	</a:t>
            </a:r>
            <a:endParaRPr lang="en-US" altLang="zh-CN" dirty="0">
              <a:latin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5974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82633" y="2132856"/>
            <a:ext cx="8229600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b="1" dirty="0" smtClean="0"/>
              <a:t>DEFINITION 4</a:t>
            </a:r>
            <a:endParaRPr lang="en-US" altLang="zh-CN" i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A set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said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be a 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subset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if and only if every element of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is also an element of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. we use the notation </a:t>
            </a:r>
            <a:r>
              <a:rPr lang="en-US" altLang="zh-CN" i="1" dirty="0">
                <a:solidFill>
                  <a:srgbClr val="FF0000"/>
                </a:solidFill>
                <a:latin typeface="Times New Roman" pitchFamily="18" charset="0"/>
              </a:rPr>
              <a:t>A </a:t>
            </a:r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</a:t>
            </a:r>
            <a:r>
              <a:rPr lang="en-US" altLang="zh-CN" i="1" dirty="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to indicate that A is a subset of the set B. We see that </a:t>
            </a:r>
            <a:r>
              <a:rPr lang="en-US" altLang="zh-CN" i="1" dirty="0">
                <a:latin typeface="Times New Roman" pitchFamily="18" charset="0"/>
              </a:rPr>
              <a:t>A </a:t>
            </a:r>
            <a:r>
              <a:rPr lang="en-US" altLang="zh-CN" dirty="0">
                <a:latin typeface="Times New Roman" pitchFamily="18" charset="0"/>
                <a:sym typeface="Symbol" pitchFamily="18" charset="2"/>
              </a:rPr>
              <a:t></a:t>
            </a:r>
            <a:r>
              <a:rPr lang="en-US" altLang="zh-CN" i="1" dirty="0">
                <a:latin typeface="Times New Roman" pitchFamily="18" charset="0"/>
              </a:rPr>
              <a:t> B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 if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nd only if the quantification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zh-CN" altLang="en-US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∈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/>
              <a:t>→</a:t>
            </a:r>
            <a:r>
              <a:rPr lang="en-US" altLang="zh-CN" dirty="0" smtClean="0">
                <a:sym typeface="Symbol" pitchFamily="18" charset="2"/>
              </a:rPr>
              <a:t> 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∈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	is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ture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zh-CN" dirty="0">
              <a:latin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320958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A1A3B384-CFA2-42E4-ACD2-B973BACDBCE4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80904" name="Rectangle 7"/>
          <p:cNvSpPr>
            <a:spLocks noChangeArrowheads="1"/>
          </p:cNvSpPr>
          <p:nvPr/>
        </p:nvSpPr>
        <p:spPr bwMode="auto">
          <a:xfrm>
            <a:off x="1403648" y="1988840"/>
            <a:ext cx="58324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200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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 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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3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 ( </a:t>
            </a:r>
            <a:r>
              <a:rPr lang="en-US" altLang="zh-CN" sz="32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altLang="zh-CN" sz="3200" b="1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32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 </a:t>
            </a:r>
            <a:r>
              <a:rPr lang="en-US" altLang="zh-CN" sz="32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altLang="zh-CN" sz="3200" b="1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32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)</a:t>
            </a:r>
          </a:p>
          <a:p>
            <a:pPr eaLnBrk="1" hangingPunct="1"/>
            <a:endParaRPr lang="en-US" altLang="zh-CN" sz="32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/>
            <a:r>
              <a:rPr lang="en-US" altLang="zh-CN" sz="3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A=B  AB  BA  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146733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EFCE1C0B-E579-4553-8C6C-E117CB365479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81926" name="Rectangle 5"/>
          <p:cNvSpPr>
            <a:spLocks noChangeArrowheads="1"/>
          </p:cNvSpPr>
          <p:nvPr/>
        </p:nvSpPr>
        <p:spPr bwMode="auto">
          <a:xfrm>
            <a:off x="668338" y="1708943"/>
            <a:ext cx="743205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Theorem 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1     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any set S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eaLnBrk="1" hangingPunct="1"/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zh-CN" altLang="en-US" sz="3200" dirty="0">
                <a:latin typeface="Times New Roman" pitchFamily="18" charset="0"/>
                <a:cs typeface="Times New Roman" pitchFamily="18" charset="0"/>
              </a:rPr>
              <a:t>①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 Ø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 S;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zh-CN" altLang="en-US" sz="3200" dirty="0">
                <a:latin typeface="Times New Roman" pitchFamily="18" charset="0"/>
                <a:cs typeface="Times New Roman" pitchFamily="18" charset="0"/>
              </a:rPr>
              <a:t>②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 S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 S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.     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190745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71DB74FF-CE3B-49AC-AA58-AC8DFC78DE1E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09600" y="1340768"/>
            <a:ext cx="60654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Proper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subset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51092" y="1988840"/>
            <a:ext cx="7924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If A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 B and A  B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we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write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 B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and say that A is a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proper subset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of B.</a:t>
            </a:r>
          </a:p>
        </p:txBody>
      </p:sp>
    </p:spTree>
    <p:extLst>
      <p:ext uri="{BB962C8B-B14F-4D97-AF65-F5344CB8AC3E}">
        <p14:creationId xmlns:p14="http://schemas.microsoft.com/office/powerpoint/2010/main" val="116485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82633" y="2132856"/>
            <a:ext cx="8229600" cy="172819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b="1" dirty="0" smtClean="0"/>
              <a:t>DEFINITION 5</a:t>
            </a:r>
            <a:endParaRPr lang="en-US" altLang="zh-CN" i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finite set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cardinality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9552" y="4077072"/>
            <a:ext cx="8229600" cy="172819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b="1" dirty="0" smtClean="0"/>
              <a:t>DEFINITION 6</a:t>
            </a:r>
            <a:endParaRPr lang="en-US" altLang="zh-CN" i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	A set is said to be </a:t>
            </a:r>
            <a:r>
              <a:rPr lang="en-US" altLang="zh-C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infinite</a:t>
            </a:r>
            <a:r>
              <a:rPr lang="en-US" altLang="zh-CN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if it is not finite.</a:t>
            </a:r>
          </a:p>
        </p:txBody>
      </p:sp>
    </p:spTree>
    <p:extLst>
      <p:ext uri="{BB962C8B-B14F-4D97-AF65-F5344CB8AC3E}">
        <p14:creationId xmlns:p14="http://schemas.microsoft.com/office/powerpoint/2010/main" val="405155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71DB74FF-CE3B-49AC-AA58-AC8DFC78DE1E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068960"/>
            <a:ext cx="7778750" cy="6270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The power set</a:t>
            </a:r>
          </a:p>
        </p:txBody>
      </p:sp>
      <p:sp>
        <p:nvSpPr>
          <p:cNvPr id="82949" name="Rectangle 4"/>
          <p:cNvSpPr>
            <a:spLocks noChangeArrowheads="1"/>
          </p:cNvSpPr>
          <p:nvPr/>
        </p:nvSpPr>
        <p:spPr bwMode="auto">
          <a:xfrm>
            <a:off x="823913" y="3562697"/>
            <a:ext cx="7924800" cy="2332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Definition 7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Given a set 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power set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of S is the set of all subset of the set S. The power set of S is denoted by P(S).  </a:t>
            </a:r>
          </a:p>
        </p:txBody>
      </p:sp>
      <p:sp>
        <p:nvSpPr>
          <p:cNvPr id="82950" name="Rectangle 5"/>
          <p:cNvSpPr>
            <a:spLocks noChangeArrowheads="1"/>
          </p:cNvSpPr>
          <p:nvPr/>
        </p:nvSpPr>
        <p:spPr bwMode="auto">
          <a:xfrm>
            <a:off x="2481684" y="5881378"/>
            <a:ext cx="3746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P(S)={ A | A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S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09600" y="1340768"/>
            <a:ext cx="60654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Proper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subset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51092" y="1988840"/>
            <a:ext cx="7924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If A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 B and A  B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we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write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 B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and say that A is a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proper subset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of B.</a:t>
            </a:r>
          </a:p>
        </p:txBody>
      </p:sp>
    </p:spTree>
    <p:extLst>
      <p:ext uri="{BB962C8B-B14F-4D97-AF65-F5344CB8AC3E}">
        <p14:creationId xmlns:p14="http://schemas.microsoft.com/office/powerpoint/2010/main" val="280559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0" autoUpdateAnimBg="0"/>
      <p:bldP spid="8295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135E2D71-11B9-44F2-B1CA-C40CF6CBA45C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773238"/>
            <a:ext cx="3816350" cy="4953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Cartesian products </a:t>
            </a:r>
          </a:p>
        </p:txBody>
      </p:sp>
      <p:sp>
        <p:nvSpPr>
          <p:cNvPr id="83973" name="Rectangle 4"/>
          <p:cNvSpPr>
            <a:spLocks noChangeArrowheads="1"/>
          </p:cNvSpPr>
          <p:nvPr/>
        </p:nvSpPr>
        <p:spPr bwMode="auto">
          <a:xfrm>
            <a:off x="755961" y="5343599"/>
            <a:ext cx="40320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400" dirty="0" smtClean="0">
                <a:solidFill>
                  <a:srgbClr val="FF0000"/>
                </a:solidFill>
                <a:latin typeface="Verdana" pitchFamily="34" charset="0"/>
              </a:rPr>
              <a:t>Ordered </a:t>
            </a:r>
            <a:r>
              <a:rPr lang="en-US" altLang="zh-CN" sz="2400" dirty="0">
                <a:solidFill>
                  <a:srgbClr val="FF0000"/>
                </a:solidFill>
                <a:latin typeface="Verdana" pitchFamily="34" charset="0"/>
              </a:rPr>
              <a:t>pairs (2-tuple)</a:t>
            </a:r>
          </a:p>
        </p:txBody>
      </p:sp>
      <p:sp>
        <p:nvSpPr>
          <p:cNvPr id="83975" name="Rectangle 6"/>
          <p:cNvSpPr>
            <a:spLocks noChangeArrowheads="1"/>
          </p:cNvSpPr>
          <p:nvPr/>
        </p:nvSpPr>
        <p:spPr bwMode="auto">
          <a:xfrm>
            <a:off x="755960" y="2784309"/>
            <a:ext cx="7632080" cy="216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Definition 8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The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ordered n-tuple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aseline="-14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aseline="-14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,…,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en-US" altLang="zh-CN" sz="2800" i="1" baseline="-140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is the ordered collection that has 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aseline="-14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as its first element, 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aseline="-14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as its second element,.., and  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i="1" baseline="-140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as its 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th element.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922461" y="5044896"/>
            <a:ext cx="273592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dirty="0" smtClean="0">
                <a:solidFill>
                  <a:srgbClr val="FF0000"/>
                </a:solidFill>
                <a:latin typeface="Verdana" pitchFamily="34" charset="0"/>
              </a:rPr>
              <a:t>笛卡尔积</a:t>
            </a:r>
            <a:endParaRPr lang="en-US" altLang="zh-CN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eaLnBrk="1" hangingPunct="1"/>
            <a:r>
              <a:rPr lang="zh-CN" altLang="en-US" sz="2400" dirty="0" smtClean="0">
                <a:solidFill>
                  <a:srgbClr val="FF0000"/>
                </a:solidFill>
                <a:latin typeface="Verdana" pitchFamily="34" charset="0"/>
              </a:rPr>
              <a:t>有序</a:t>
            </a:r>
            <a:r>
              <a:rPr lang="en-US" altLang="zh-CN" sz="2400" dirty="0" smtClean="0">
                <a:solidFill>
                  <a:srgbClr val="FF0000"/>
                </a:solidFill>
                <a:latin typeface="Verdana" pitchFamily="34" charset="0"/>
              </a:rPr>
              <a:t>n</a:t>
            </a:r>
            <a:r>
              <a:rPr lang="zh-CN" altLang="en-US" sz="2400" dirty="0" smtClean="0">
                <a:solidFill>
                  <a:srgbClr val="FF0000"/>
                </a:solidFill>
                <a:latin typeface="Verdana" pitchFamily="34" charset="0"/>
              </a:rPr>
              <a:t>元组</a:t>
            </a:r>
            <a:endParaRPr lang="en-US" altLang="zh-CN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eaLnBrk="1" hangingPunct="1"/>
            <a:r>
              <a:rPr lang="zh-CN" altLang="en-US" sz="2400" dirty="0" smtClean="0">
                <a:solidFill>
                  <a:srgbClr val="FF0000"/>
                </a:solidFill>
                <a:latin typeface="Verdana" pitchFamily="34" charset="0"/>
              </a:rPr>
              <a:t>有序对</a:t>
            </a:r>
            <a:endParaRPr lang="en-US" altLang="zh-CN" sz="2400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85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autoUpdateAnimBg="0"/>
      <p:bldP spid="83975" grpId="0" autoUpdateAnimBg="0"/>
      <p:bldP spid="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135E2D71-11B9-44F2-B1CA-C40CF6CBA45C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773238"/>
            <a:ext cx="3816350" cy="4953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Cartesian products </a:t>
            </a:r>
          </a:p>
        </p:txBody>
      </p:sp>
      <p:sp>
        <p:nvSpPr>
          <p:cNvPr id="83975" name="Rectangle 6"/>
          <p:cNvSpPr>
            <a:spLocks noChangeArrowheads="1"/>
          </p:cNvSpPr>
          <p:nvPr/>
        </p:nvSpPr>
        <p:spPr bwMode="auto">
          <a:xfrm>
            <a:off x="755960" y="2784309"/>
            <a:ext cx="763208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Definition 9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  Let A and B be 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sets,The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Cartesian product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of A and B, denoted by 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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, is the set of all ordered pairs (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a,b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) where 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B.Hence</a:t>
            </a: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300192" y="5072624"/>
            <a:ext cx="17281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dirty="0" smtClean="0">
                <a:solidFill>
                  <a:srgbClr val="FF0000"/>
                </a:solidFill>
                <a:latin typeface="Verdana" pitchFamily="34" charset="0"/>
              </a:rPr>
              <a:t>笛卡尔积</a:t>
            </a:r>
            <a:endParaRPr lang="en-US" altLang="zh-CN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eaLnBrk="1" hangingPunct="1"/>
            <a:r>
              <a:rPr lang="zh-CN" altLang="en-US" sz="2400" dirty="0" smtClean="0">
                <a:solidFill>
                  <a:srgbClr val="FF0000"/>
                </a:solidFill>
                <a:latin typeface="Verdana" pitchFamily="34" charset="0"/>
              </a:rPr>
              <a:t>有序</a:t>
            </a:r>
            <a:r>
              <a:rPr lang="en-US" altLang="zh-CN" sz="2400" dirty="0" smtClean="0">
                <a:solidFill>
                  <a:srgbClr val="FF0000"/>
                </a:solidFill>
                <a:latin typeface="Verdana" pitchFamily="34" charset="0"/>
              </a:rPr>
              <a:t>n</a:t>
            </a:r>
            <a:r>
              <a:rPr lang="zh-CN" altLang="en-US" sz="2400" dirty="0" smtClean="0">
                <a:solidFill>
                  <a:srgbClr val="FF0000"/>
                </a:solidFill>
                <a:latin typeface="Verdana" pitchFamily="34" charset="0"/>
              </a:rPr>
              <a:t>元组</a:t>
            </a:r>
            <a:endParaRPr lang="en-US" altLang="zh-CN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eaLnBrk="1" hangingPunct="1"/>
            <a:r>
              <a:rPr lang="zh-CN" altLang="en-US" sz="2400" dirty="0" smtClean="0">
                <a:solidFill>
                  <a:srgbClr val="FF0000"/>
                </a:solidFill>
                <a:latin typeface="Verdana" pitchFamily="34" charset="0"/>
              </a:rPr>
              <a:t>有序对</a:t>
            </a:r>
            <a:endParaRPr lang="en-US" altLang="zh-CN" sz="24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259632" y="5072624"/>
            <a:ext cx="453650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</a:t>
            </a:r>
            <a:r>
              <a:rPr lang="en-US" altLang="zh-CN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={ (</a:t>
            </a:r>
            <a:r>
              <a:rPr lang="en-US" altLang="zh-CN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 | </a:t>
            </a:r>
            <a:r>
              <a:rPr lang="en-US" altLang="zh-CN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 </a:t>
            </a:r>
            <a:r>
              <a:rPr lang="en-US" altLang="zh-CN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}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815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135E2D71-11B9-44F2-B1CA-C40CF6CBA45C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773238"/>
            <a:ext cx="3816350" cy="4953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Cartesian products </a:t>
            </a:r>
          </a:p>
        </p:txBody>
      </p:sp>
      <p:sp>
        <p:nvSpPr>
          <p:cNvPr id="83975" name="Rectangle 6"/>
          <p:cNvSpPr>
            <a:spLocks noChangeArrowheads="1"/>
          </p:cNvSpPr>
          <p:nvPr/>
        </p:nvSpPr>
        <p:spPr bwMode="auto">
          <a:xfrm>
            <a:off x="755960" y="2784309"/>
            <a:ext cx="7632080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Definition 10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	The 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Cartesian product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altLang="zh-CN" sz="2800" i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aseline="-25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8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</a:t>
            </a:r>
            <a:r>
              <a:rPr lang="en-US" altLang="zh-CN" sz="2800" i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2800" baseline="-25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,</a:t>
            </a:r>
            <a:r>
              <a:rPr lang="en-US" altLang="zh-CN" sz="28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…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, </a:t>
            </a:r>
            <a:r>
              <a:rPr lang="en-US" altLang="zh-CN" sz="2800" i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2800" i="1" baseline="-25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, denoted by </a:t>
            </a:r>
            <a:r>
              <a:rPr lang="en-US" altLang="zh-CN" sz="2800" i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aseline="-250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</a:t>
            </a:r>
            <a:r>
              <a:rPr lang="en-US" altLang="zh-CN" sz="2800" i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2800" baseline="-250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 …</a:t>
            </a:r>
            <a:r>
              <a:rPr lang="en-US" altLang="zh-CN" sz="2800" i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2800" i="1" baseline="-250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, is the set of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899592" y="4671080"/>
            <a:ext cx="7787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i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aseline="-250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</a:t>
            </a:r>
            <a:r>
              <a:rPr lang="en-US" altLang="zh-CN" sz="2800" i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2800" baseline="-25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 </a:t>
            </a:r>
            <a:r>
              <a:rPr lang="en-US" altLang="zh-CN" sz="28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…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</a:t>
            </a:r>
            <a:r>
              <a:rPr lang="en-US" altLang="zh-CN" sz="2800" i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2800" i="1" baseline="-250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={ (</a:t>
            </a:r>
            <a:r>
              <a:rPr lang="en-US" altLang="zh-CN" sz="2800" i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2800" baseline="-250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</a:t>
            </a:r>
            <a:r>
              <a:rPr lang="en-US" altLang="zh-CN" sz="2800" i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2800" baseline="-250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,…</a:t>
            </a:r>
            <a:r>
              <a:rPr lang="en-US" altLang="zh-CN" sz="2800" i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2800" i="1" baseline="-250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 | </a:t>
            </a:r>
            <a:r>
              <a:rPr lang="en-US" altLang="zh-CN" sz="2800" i="1" dirty="0" err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i="1" baseline="-25000" dirty="0" err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800" dirty="0" err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2800" i="1" dirty="0" err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i="1" baseline="-25000" dirty="0" err="1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8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en-US" altLang="zh-CN" sz="2800" i="1" dirty="0" err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8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=1,2,3…</a:t>
            </a:r>
            <a:r>
              <a:rPr lang="en-US" altLang="zh-CN" sz="2800" i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8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} </a:t>
            </a:r>
            <a:endParaRPr lang="en-US" altLang="zh-CN" sz="2800" dirty="0">
              <a:solidFill>
                <a:srgbClr val="CC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84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0E5AD626-EBA7-4845-A41B-0FB744462E2E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2.1 Sets</a:t>
            </a:r>
            <a:endParaRPr lang="en-US" altLang="zh-CN" sz="40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55650" y="1773238"/>
            <a:ext cx="6048598" cy="4953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Use Set Notation with Quantifiers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770585" y="2924944"/>
            <a:ext cx="6048598" cy="4953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Truth Sets of Quantifiers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7200" y="4869160"/>
            <a:ext cx="84359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3200" dirty="0">
                <a:solidFill>
                  <a:srgbClr val="FF0000"/>
                </a:solidFill>
              </a:rPr>
              <a:t>Homework: </a:t>
            </a:r>
            <a:r>
              <a:rPr lang="en-US" altLang="zh-CN" sz="3200" dirty="0" smtClean="0">
                <a:solidFill>
                  <a:srgbClr val="FF0000"/>
                </a:solidFill>
              </a:rPr>
              <a:t>P97</a:t>
            </a:r>
            <a:r>
              <a:rPr lang="en-US" altLang="zh-CN" sz="3200" dirty="0">
                <a:solidFill>
                  <a:srgbClr val="FF0000"/>
                </a:solidFill>
              </a:rPr>
              <a:t>, </a:t>
            </a:r>
            <a:r>
              <a:rPr lang="en-US" altLang="zh-CN" sz="3200" dirty="0" smtClean="0">
                <a:solidFill>
                  <a:srgbClr val="FF0000"/>
                </a:solidFill>
              </a:rPr>
              <a:t>Exercises</a:t>
            </a:r>
            <a:endParaRPr lang="zh-CN" altLang="en-US" sz="3200" dirty="0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771800" y="3573016"/>
            <a:ext cx="26516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 </a:t>
            </a:r>
            <a:r>
              <a:rPr lang="en-US" altLang="zh-CN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| 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lang="en-US" altLang="zh-CN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en-US" altLang="zh-CN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317054" y="2268538"/>
            <a:ext cx="24449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lang="en-US" altLang="zh-CN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 )</a:t>
            </a:r>
            <a:endParaRPr lang="en-US" altLang="zh-CN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4904828" y="2276872"/>
            <a:ext cx="23775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</a:t>
            </a:r>
            <a:r>
              <a:rPr lang="en-US" altLang="zh-CN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lang="en-US" altLang="zh-CN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 )</a:t>
            </a:r>
            <a:endParaRPr lang="en-US" altLang="zh-CN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61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zh-CN" sz="4000" b="1" dirty="0">
                <a:latin typeface="Times New Roman" pitchFamily="18" charset="0"/>
                <a:cs typeface="Times New Roman" pitchFamily="18" charset="0"/>
              </a:rPr>
              <a:t>Chapter 2. Basic Structures:</a:t>
            </a:r>
            <a:br>
              <a:rPr lang="en-US" altLang="zh-CN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4000" b="1" dirty="0" err="1" smtClean="0">
                <a:latin typeface="Times New Roman" pitchFamily="18" charset="0"/>
                <a:cs typeface="Times New Roman" pitchFamily="18" charset="0"/>
              </a:rPr>
              <a:t>Sets,Functions,Sequences,and</a:t>
            </a:r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>
                <a:latin typeface="Times New Roman" pitchFamily="18" charset="0"/>
                <a:cs typeface="Times New Roman" pitchFamily="18" charset="0"/>
              </a:rPr>
              <a:t>Sums</a:t>
            </a:r>
            <a:endParaRPr lang="en-US" altLang="zh-CN" sz="40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r>
              <a:rPr lang="en-US" altLang="zh-CN" dirty="0" smtClean="0"/>
              <a:t>2.1  Sets </a:t>
            </a:r>
            <a:endParaRPr lang="en-US" altLang="zh-CN" dirty="0"/>
          </a:p>
          <a:p>
            <a:r>
              <a:rPr lang="en-US" altLang="zh-CN" dirty="0" smtClean="0">
                <a:solidFill>
                  <a:srgbClr val="0000CC"/>
                </a:solidFill>
              </a:rPr>
              <a:t>2.2  Set Operations </a:t>
            </a:r>
            <a:endParaRPr lang="en-US" altLang="zh-CN" dirty="0">
              <a:solidFill>
                <a:srgbClr val="0000CC"/>
              </a:solidFill>
            </a:endParaRPr>
          </a:p>
          <a:p>
            <a:r>
              <a:rPr lang="en-US" altLang="zh-CN" dirty="0" smtClean="0"/>
              <a:t>2.3  Functions </a:t>
            </a:r>
            <a:endParaRPr lang="en-US" altLang="zh-CN" dirty="0"/>
          </a:p>
          <a:p>
            <a:r>
              <a:rPr lang="en-US" altLang="zh-CN" dirty="0" smtClean="0"/>
              <a:t>2.4  Sequences and Summations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9962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BDF4A0F6-759A-418F-9BC6-B54FAA4CE8C0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87046" name="Rectangle 5"/>
          <p:cNvSpPr>
            <a:spLocks noChangeArrowheads="1"/>
          </p:cNvSpPr>
          <p:nvPr/>
        </p:nvSpPr>
        <p:spPr bwMode="auto">
          <a:xfrm>
            <a:off x="897528" y="2176814"/>
            <a:ext cx="7402513" cy="24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6225" eaLnBrk="1" hangingPunct="1">
              <a:lnSpc>
                <a:spcPct val="120000"/>
              </a:lnSpc>
            </a:pP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Definition 1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Let A and B be 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sets. 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union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of the sets A and B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, denoted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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, is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the set that contains those elements that are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either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in A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in B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in both.</a:t>
            </a:r>
          </a:p>
        </p:txBody>
      </p:sp>
      <p:sp>
        <p:nvSpPr>
          <p:cNvPr id="87047" name="Rectangle 6"/>
          <p:cNvSpPr>
            <a:spLocks noChangeArrowheads="1"/>
          </p:cNvSpPr>
          <p:nvPr/>
        </p:nvSpPr>
        <p:spPr bwMode="auto">
          <a:xfrm>
            <a:off x="2219429" y="4769735"/>
            <a:ext cx="44933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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 = { </a:t>
            </a:r>
            <a:r>
              <a:rPr lang="en-US" altLang="zh-CN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| </a:t>
            </a:r>
            <a:r>
              <a:rPr lang="en-US" altLang="zh-CN" sz="32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32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 </a:t>
            </a:r>
            <a:r>
              <a:rPr lang="en-US" altLang="zh-CN" sz="32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altLang="zh-CN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32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76727" y="1417638"/>
            <a:ext cx="7778750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729127" y="5618405"/>
            <a:ext cx="2402713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348948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7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22B0FF10-D12F-4B32-BC42-44835F144A54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88070" name="Rectangle 5"/>
          <p:cNvSpPr>
            <a:spLocks noChangeArrowheads="1"/>
          </p:cNvSpPr>
          <p:nvPr/>
        </p:nvSpPr>
        <p:spPr bwMode="auto">
          <a:xfrm>
            <a:off x="755649" y="2420888"/>
            <a:ext cx="7402513" cy="216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6225">
              <a:lnSpc>
                <a:spcPct val="120000"/>
              </a:lnSpc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Definition 2 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Let A and B be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sets.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intersection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of the sets A and B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, denoted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</a:rPr>
              <a:t>∩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, is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the set containing those elements in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both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A and B. </a:t>
            </a:r>
          </a:p>
        </p:txBody>
      </p:sp>
      <p:sp>
        <p:nvSpPr>
          <p:cNvPr id="88071" name="Rectangle 6"/>
          <p:cNvSpPr>
            <a:spLocks noChangeArrowheads="1"/>
          </p:cNvSpPr>
          <p:nvPr/>
        </p:nvSpPr>
        <p:spPr bwMode="auto">
          <a:xfrm>
            <a:off x="1763688" y="4797152"/>
            <a:ext cx="46566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∩ 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{ </a:t>
            </a:r>
            <a:r>
              <a:rPr lang="en-US" altLang="zh-CN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| </a:t>
            </a:r>
            <a:r>
              <a:rPr lang="en-US" altLang="zh-CN" sz="32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32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 </a:t>
            </a:r>
            <a:r>
              <a:rPr lang="en-US" altLang="zh-CN" sz="32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altLang="zh-CN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US" altLang="zh-CN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en-US" altLang="zh-CN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76727" y="1417638"/>
            <a:ext cx="7778750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729127" y="5618405"/>
            <a:ext cx="2402713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205214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1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8198617E-4355-456B-A339-9A1FEB0ED924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89094" name="Rectangle 5"/>
          <p:cNvSpPr>
            <a:spLocks noChangeArrowheads="1"/>
          </p:cNvSpPr>
          <p:nvPr/>
        </p:nvSpPr>
        <p:spPr bwMode="auto">
          <a:xfrm>
            <a:off x="755650" y="2790825"/>
            <a:ext cx="7402513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6225">
              <a:lnSpc>
                <a:spcPct val="120000"/>
              </a:lnSpc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Definition 3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 indent="276225">
              <a:lnSpc>
                <a:spcPct val="120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 Tow sets are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called 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disjoint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if their intersection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is the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empty set. </a:t>
            </a:r>
          </a:p>
        </p:txBody>
      </p:sp>
      <p:sp>
        <p:nvSpPr>
          <p:cNvPr id="89095" name="Rectangle 6"/>
          <p:cNvSpPr>
            <a:spLocks noChangeArrowheads="1"/>
          </p:cNvSpPr>
          <p:nvPr/>
        </p:nvSpPr>
        <p:spPr bwMode="auto">
          <a:xfrm>
            <a:off x="2876550" y="4450770"/>
            <a:ext cx="20647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∩ 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{}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76727" y="1417638"/>
            <a:ext cx="7778750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729127" y="5618405"/>
            <a:ext cx="2402713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292478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5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30B35379-0758-4F1B-A3C4-A882C088CF45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90118" name="Rectangle 5"/>
          <p:cNvSpPr>
            <a:spLocks noChangeArrowheads="1"/>
          </p:cNvSpPr>
          <p:nvPr/>
        </p:nvSpPr>
        <p:spPr bwMode="auto">
          <a:xfrm>
            <a:off x="719931" y="2106487"/>
            <a:ext cx="7704138" cy="319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6225">
              <a:lnSpc>
                <a:spcPct val="120000"/>
              </a:lnSpc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Definition 4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 indent="276225">
              <a:lnSpc>
                <a:spcPct val="120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 Let A and B be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sets. The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difference of the sets A and B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, denoted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A–B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, is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the set containing those elements that are in A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but not in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B. The difference of the sets A and B is also called the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complement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of  B with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respect 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A. </a:t>
            </a:r>
          </a:p>
        </p:txBody>
      </p:sp>
      <p:sp>
        <p:nvSpPr>
          <p:cNvPr id="90119" name="Rectangle 6"/>
          <p:cNvSpPr>
            <a:spLocks noChangeArrowheads="1"/>
          </p:cNvSpPr>
          <p:nvPr/>
        </p:nvSpPr>
        <p:spPr bwMode="auto">
          <a:xfrm>
            <a:off x="2339752" y="5229200"/>
            <a:ext cx="37988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-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 = { </a:t>
            </a:r>
            <a:r>
              <a:rPr lang="en-US" altLang="zh-CN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| </a:t>
            </a:r>
            <a:r>
              <a:rPr lang="en-US" altLang="zh-CN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US" altLang="zh-CN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 </a:t>
            </a:r>
            <a:r>
              <a:rPr lang="en-US" altLang="zh-CN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</a:t>
            </a:r>
            <a:r>
              <a:rPr lang="en-US" altLang="zh-CN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US" altLang="zh-CN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en-US" altLang="zh-CN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76727" y="1417638"/>
            <a:ext cx="7778750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729127" y="5618405"/>
            <a:ext cx="2402713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295366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日期占位符 5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1642528C-6AE9-46FD-90E8-7F7142761F96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graphicFrame>
        <p:nvGraphicFramePr>
          <p:cNvPr id="911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6350525"/>
              </p:ext>
            </p:extLst>
          </p:nvPr>
        </p:nvGraphicFramePr>
        <p:xfrm>
          <a:off x="2905125" y="4868863"/>
          <a:ext cx="3119438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9" name="Equation" r:id="rId3" imgW="914400" imgH="241200" progId="Equation.DSMT4">
                  <p:embed/>
                </p:oleObj>
              </mc:Choice>
              <mc:Fallback>
                <p:oleObj name="Equation" r:id="rId3" imgW="9144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25" y="4868863"/>
                        <a:ext cx="3119438" cy="601662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43" name="Rectangle 6"/>
          <p:cNvSpPr>
            <a:spLocks noChangeArrowheads="1"/>
          </p:cNvSpPr>
          <p:nvPr/>
        </p:nvSpPr>
        <p:spPr bwMode="auto">
          <a:xfrm>
            <a:off x="746159" y="2420888"/>
            <a:ext cx="7704138" cy="24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6225" algn="just" eaLnBrk="1" hangingPunct="1">
              <a:lnSpc>
                <a:spcPct val="120000"/>
              </a:lnSpc>
            </a:pP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Definition 5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Let U be the universal set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. The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complement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of the set A denoted by     , is the complement of A with respect to U ,in other words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complement of the set A is 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-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A.</a:t>
            </a: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1144" name="Object 8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156821267"/>
              </p:ext>
            </p:extLst>
          </p:nvPr>
        </p:nvGraphicFramePr>
        <p:xfrm>
          <a:off x="6804024" y="3068513"/>
          <a:ext cx="432383" cy="576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0" name="Equation" r:id="rId5" imgW="152280" imgH="203040" progId="Equation.DSMT4">
                  <p:embed/>
                </p:oleObj>
              </mc:Choice>
              <mc:Fallback>
                <p:oleObj name="Equation" r:id="rId5" imgW="152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4" y="3068513"/>
                        <a:ext cx="432383" cy="576511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576727" y="1417638"/>
            <a:ext cx="7778750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729127" y="5618405"/>
            <a:ext cx="2402713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398273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789834B4-26A3-4591-8904-C1AB44224220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92165" name="Rectangle 4"/>
          <p:cNvSpPr>
            <a:spLocks noChangeArrowheads="1"/>
          </p:cNvSpPr>
          <p:nvPr/>
        </p:nvSpPr>
        <p:spPr bwMode="auto">
          <a:xfrm>
            <a:off x="6156176" y="5764212"/>
            <a:ext cx="28479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dirty="0">
                <a:latin typeface="Verdana" pitchFamily="34" charset="0"/>
              </a:rPr>
              <a:t>SEE P1</a:t>
            </a:r>
            <a:r>
              <a:rPr lang="zh-CN" altLang="en-US" dirty="0">
                <a:latin typeface="Verdana" pitchFamily="34" charset="0"/>
              </a:rPr>
              <a:t>01</a:t>
            </a:r>
            <a:r>
              <a:rPr lang="en-US" altLang="zh-CN" dirty="0">
                <a:solidFill>
                  <a:schemeClr val="bg1"/>
                </a:solidFill>
                <a:latin typeface="Verdana" pitchFamily="34" charset="0"/>
              </a:rPr>
              <a:t> </a:t>
            </a:r>
          </a:p>
          <a:p>
            <a:pPr eaLnBrk="1" hangingPunct="1"/>
            <a:endParaRPr lang="en-US" altLang="zh-CN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76727" y="1417638"/>
            <a:ext cx="7778750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Set Identities</a:t>
            </a:r>
          </a:p>
        </p:txBody>
      </p:sp>
    </p:spTree>
    <p:extLst>
      <p:ext uri="{BB962C8B-B14F-4D97-AF65-F5344CB8AC3E}">
        <p14:creationId xmlns:p14="http://schemas.microsoft.com/office/powerpoint/2010/main" val="408029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5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2856"/>
            <a:ext cx="8229600" cy="4146550"/>
          </a:xfrm>
        </p:spPr>
        <p:txBody>
          <a:bodyPr>
            <a:normAutofit/>
          </a:bodyPr>
          <a:lstStyle/>
          <a:p>
            <a:pPr marL="812800" indent="-812800">
              <a:lnSpc>
                <a:spcPct val="90000"/>
              </a:lnSpc>
              <a:buFontTx/>
              <a:buNone/>
            </a:pPr>
            <a:r>
              <a:rPr lang="zh-CN" altLang="en-US" sz="2400" b="1" dirty="0" smtClean="0">
                <a:latin typeface="Times New Roman" pitchFamily="18" charset="0"/>
              </a:rPr>
              <a:t>定理</a:t>
            </a:r>
            <a:r>
              <a:rPr lang="zh-CN" altLang="en-US" sz="2400" i="1" dirty="0">
                <a:latin typeface="Times New Roman" pitchFamily="18" charset="0"/>
              </a:rPr>
              <a:t>　</a:t>
            </a:r>
            <a:r>
              <a:rPr lang="zh-CN" altLang="en-US" sz="2400" dirty="0">
                <a:latin typeface="Times New Roman" pitchFamily="18" charset="0"/>
              </a:rPr>
              <a:t>设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zh-CN" altLang="en-US" sz="2400" i="1" dirty="0">
                <a:latin typeface="Times New Roman" pitchFamily="18" charset="0"/>
              </a:rPr>
              <a:t>，</a:t>
            </a:r>
            <a:r>
              <a:rPr lang="en-US" altLang="zh-CN" sz="2400" i="1" dirty="0">
                <a:latin typeface="Times New Roman" pitchFamily="18" charset="0"/>
              </a:rPr>
              <a:t>B</a:t>
            </a:r>
            <a:r>
              <a:rPr lang="zh-CN" altLang="en-US" sz="2400" i="1" dirty="0">
                <a:latin typeface="Times New Roman" pitchFamily="18" charset="0"/>
              </a:rPr>
              <a:t>，</a:t>
            </a:r>
            <a:r>
              <a:rPr lang="en-US" altLang="zh-CN" sz="2400" i="1" dirty="0">
                <a:latin typeface="Times New Roman" pitchFamily="18" charset="0"/>
              </a:rPr>
              <a:t>C</a:t>
            </a:r>
            <a:r>
              <a:rPr lang="zh-CN" altLang="en-US" sz="2400" dirty="0">
                <a:latin typeface="Times New Roman" pitchFamily="18" charset="0"/>
              </a:rPr>
              <a:t>为全集</a:t>
            </a:r>
            <a:r>
              <a:rPr lang="en-US" altLang="zh-CN" sz="2400" i="1" dirty="0">
                <a:latin typeface="Times New Roman" pitchFamily="18" charset="0"/>
              </a:rPr>
              <a:t>U</a:t>
            </a:r>
            <a:r>
              <a:rPr lang="zh-CN" altLang="en-US" sz="2400" dirty="0">
                <a:latin typeface="Times New Roman" pitchFamily="18" charset="0"/>
              </a:rPr>
              <a:t>的子集</a:t>
            </a:r>
            <a:r>
              <a:rPr lang="zh-CN" altLang="en-US" sz="2400" i="1" dirty="0">
                <a:latin typeface="Times New Roman" pitchFamily="18" charset="0"/>
              </a:rPr>
              <a:t>，</a:t>
            </a:r>
            <a:r>
              <a:rPr lang="zh-CN" altLang="en-US" sz="2400" dirty="0" smtClean="0">
                <a:latin typeface="Times New Roman" pitchFamily="18" charset="0"/>
              </a:rPr>
              <a:t>则</a:t>
            </a:r>
            <a:endParaRPr lang="en-US" altLang="zh-CN" sz="2400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zh-CN" altLang="en-US" sz="2400" dirty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None/>
            </a:pP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∩</a:t>
            </a:r>
            <a:r>
              <a:rPr lang="en-US" altLang="zh-CN" sz="2400" i="1" dirty="0">
                <a:latin typeface="Times New Roman" pitchFamily="18" charset="0"/>
              </a:rPr>
              <a:t>U</a:t>
            </a:r>
            <a:r>
              <a:rPr lang="zh-CN" altLang="en-US" sz="2400" dirty="0">
                <a:latin typeface="Times New Roman" pitchFamily="18" charset="0"/>
              </a:rPr>
              <a:t>＝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zh-CN" altLang="en-US" sz="2400" dirty="0">
                <a:latin typeface="Times New Roman" pitchFamily="18" charset="0"/>
              </a:rPr>
              <a:t>　　　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∪</a:t>
            </a:r>
            <a:r>
              <a:rPr lang="en-US" altLang="zh-CN" sz="2400" dirty="0">
                <a:latin typeface="Times New Roman" pitchFamily="18" charset="0"/>
                <a:sym typeface="Symbol" pitchFamily="18" charset="2"/>
              </a:rPr>
              <a:t></a:t>
            </a:r>
            <a:r>
              <a:rPr lang="zh-CN" altLang="en-US" sz="2400" dirty="0">
                <a:latin typeface="Times New Roman" pitchFamily="18" charset="0"/>
              </a:rPr>
              <a:t>＝</a:t>
            </a: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</a:rPr>
              <a:t>		Identity </a:t>
            </a:r>
            <a:r>
              <a:rPr lang="en-US" altLang="zh-CN" sz="2400" dirty="0">
                <a:latin typeface="Times New Roman" pitchFamily="18" charset="0"/>
              </a:rPr>
              <a:t>laws</a:t>
            </a:r>
            <a:r>
              <a:rPr lang="en-US" altLang="zh-CN" sz="2400" dirty="0" smtClean="0">
                <a:latin typeface="Times New Roman" pitchFamily="18" charset="0"/>
              </a:rPr>
              <a:t>      </a:t>
            </a:r>
            <a:r>
              <a:rPr lang="en-US" altLang="zh-CN" sz="2400" dirty="0">
                <a:latin typeface="Times New Roman" pitchFamily="18" charset="0"/>
              </a:rPr>
              <a:t>(</a:t>
            </a:r>
            <a:r>
              <a:rPr lang="zh-CN" altLang="en-US" sz="2400" dirty="0">
                <a:latin typeface="Times New Roman" pitchFamily="18" charset="0"/>
              </a:rPr>
              <a:t>单位律</a:t>
            </a:r>
            <a:r>
              <a:rPr lang="en-US" altLang="zh-CN" sz="2400" dirty="0">
                <a:latin typeface="Times New Roman" pitchFamily="18" charset="0"/>
              </a:rPr>
              <a:t>)</a:t>
            </a:r>
          </a:p>
          <a:p>
            <a:pPr marL="812800" indent="-812800">
              <a:lnSpc>
                <a:spcPct val="90000"/>
              </a:lnSpc>
              <a:buNone/>
            </a:pPr>
            <a:endParaRPr lang="en-US" altLang="zh-CN" sz="2400" i="1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None/>
            </a:pP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∪</a:t>
            </a:r>
            <a:r>
              <a:rPr lang="en-US" altLang="zh-CN" sz="2400" i="1" dirty="0">
                <a:latin typeface="Times New Roman" pitchFamily="18" charset="0"/>
              </a:rPr>
              <a:t>U</a:t>
            </a:r>
            <a:r>
              <a:rPr lang="zh-CN" altLang="en-US" sz="2400" dirty="0">
                <a:latin typeface="Times New Roman" pitchFamily="18" charset="0"/>
              </a:rPr>
              <a:t>＝</a:t>
            </a:r>
            <a:r>
              <a:rPr lang="en-US" altLang="zh-CN" sz="2400" i="1" dirty="0">
                <a:latin typeface="Times New Roman" pitchFamily="18" charset="0"/>
              </a:rPr>
              <a:t>U</a:t>
            </a:r>
            <a:r>
              <a:rPr lang="zh-CN" altLang="en-US" sz="2400" dirty="0">
                <a:latin typeface="Times New Roman" pitchFamily="18" charset="0"/>
              </a:rPr>
              <a:t>　　　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∩</a:t>
            </a:r>
            <a:r>
              <a:rPr lang="en-US" altLang="zh-CN" sz="2400" dirty="0">
                <a:latin typeface="Times New Roman" pitchFamily="18" charset="0"/>
                <a:sym typeface="Symbol" pitchFamily="18" charset="2"/>
              </a:rPr>
              <a:t></a:t>
            </a:r>
            <a:r>
              <a:rPr lang="zh-CN" altLang="en-US" sz="2400" dirty="0">
                <a:latin typeface="Times New Roman" pitchFamily="18" charset="0"/>
              </a:rPr>
              <a:t>＝</a:t>
            </a:r>
            <a:r>
              <a:rPr lang="zh-CN" altLang="en-US" sz="2400" dirty="0">
                <a:latin typeface="Times New Roman" pitchFamily="18" charset="0"/>
                <a:sym typeface="Symbol" pitchFamily="18" charset="2"/>
              </a:rPr>
              <a:t></a:t>
            </a:r>
            <a:r>
              <a:rPr lang="zh-CN" altLang="en-US" sz="2400" dirty="0">
                <a:latin typeface="Times New Roman" pitchFamily="18" charset="0"/>
              </a:rPr>
              <a:t> </a:t>
            </a:r>
            <a:r>
              <a:rPr lang="en-US" altLang="zh-CN" sz="2400" dirty="0" smtClean="0">
                <a:latin typeface="Times New Roman" pitchFamily="18" charset="0"/>
              </a:rPr>
              <a:t>		Domination laws</a:t>
            </a:r>
            <a:r>
              <a:rPr lang="zh-CN" altLang="en-US" sz="2400" dirty="0" smtClean="0">
                <a:latin typeface="Times New Roman" pitchFamily="18" charset="0"/>
              </a:rPr>
              <a:t>（零</a:t>
            </a:r>
            <a:r>
              <a:rPr lang="zh-CN" altLang="en-US" sz="2400" dirty="0">
                <a:latin typeface="Times New Roman" pitchFamily="18" charset="0"/>
              </a:rPr>
              <a:t>律）</a:t>
            </a:r>
          </a:p>
          <a:p>
            <a:pPr marL="812800" indent="-812800">
              <a:lnSpc>
                <a:spcPct val="90000"/>
              </a:lnSpc>
              <a:buNone/>
            </a:pPr>
            <a:endParaRPr lang="en-US" altLang="zh-CN" sz="2400" i="1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None/>
            </a:pP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∪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zh-CN" altLang="en-US" sz="2400" dirty="0">
                <a:latin typeface="Times New Roman" pitchFamily="18" charset="0"/>
              </a:rPr>
              <a:t>＝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zh-CN" altLang="en-US" sz="2400" i="1" dirty="0">
                <a:latin typeface="Times New Roman" pitchFamily="18" charset="0"/>
              </a:rPr>
              <a:t>　　　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∩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zh-CN" altLang="en-US" sz="2400" dirty="0">
                <a:latin typeface="Times New Roman" pitchFamily="18" charset="0"/>
              </a:rPr>
              <a:t>＝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    </a:t>
            </a:r>
            <a:r>
              <a:rPr lang="en-US" altLang="zh-CN" sz="2400" dirty="0" smtClean="0">
                <a:latin typeface="Times New Roman" pitchFamily="18" charset="0"/>
              </a:rPr>
              <a:t>		Idempotent laws (</a:t>
            </a:r>
            <a:r>
              <a:rPr lang="zh-CN" altLang="en-US" sz="2400" dirty="0" smtClean="0">
                <a:latin typeface="Times New Roman" pitchFamily="18" charset="0"/>
              </a:rPr>
              <a:t>幂等律</a:t>
            </a:r>
            <a:r>
              <a:rPr lang="zh-CN" altLang="en-US" sz="2400" dirty="0">
                <a:latin typeface="Times New Roman" pitchFamily="18" charset="0"/>
              </a:rPr>
              <a:t>）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en-US" altLang="zh-CN" sz="2400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None/>
            </a:pPr>
            <a:r>
              <a:rPr lang="en-US" altLang="zh-CN" sz="2400" dirty="0" smtClean="0">
                <a:latin typeface="Times New Roman" pitchFamily="18" charset="0"/>
              </a:rPr>
              <a:t>						Complementation</a:t>
            </a:r>
            <a:r>
              <a:rPr lang="zh-CN" altLang="en-US" sz="2400" dirty="0" smtClean="0">
                <a:latin typeface="Times New Roman" pitchFamily="18" charset="0"/>
              </a:rPr>
              <a:t>（</a:t>
            </a:r>
            <a:r>
              <a:rPr lang="zh-CN" altLang="en-US" sz="2400" dirty="0">
                <a:latin typeface="Times New Roman" pitchFamily="18" charset="0"/>
              </a:rPr>
              <a:t>反身律）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en-US" altLang="zh-CN" sz="2400" dirty="0" smtClean="0">
              <a:latin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76727" y="1417638"/>
            <a:ext cx="2627121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Set Identities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3" name="矩形 2"/>
          <p:cNvSpPr/>
          <p:nvPr/>
        </p:nvSpPr>
        <p:spPr>
          <a:xfrm>
            <a:off x="5047662" y="1417638"/>
            <a:ext cx="36391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并、交、差、补运算性质 </a:t>
            </a: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9247760"/>
              </p:ext>
            </p:extLst>
          </p:nvPr>
        </p:nvGraphicFramePr>
        <p:xfrm>
          <a:off x="515938" y="5157788"/>
          <a:ext cx="2335212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Equation" r:id="rId3" imgW="977760" imgH="266400" progId="Equation.DSMT4">
                  <p:embed/>
                </p:oleObj>
              </mc:Choice>
              <mc:Fallback>
                <p:oleObj name="Equation" r:id="rId3" imgW="977760" imgH="2664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5157788"/>
                        <a:ext cx="2335212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3568" y="6165304"/>
            <a:ext cx="20162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dirty="0" smtClean="0">
                <a:solidFill>
                  <a:srgbClr val="FF0000"/>
                </a:solidFill>
                <a:latin typeface="Verdana" pitchFamily="34" charset="0"/>
              </a:rPr>
              <a:t>How to prove?</a:t>
            </a:r>
            <a:r>
              <a:rPr lang="en-US" altLang="zh-CN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US" altLang="zh-CN" dirty="0">
              <a:solidFill>
                <a:schemeClr val="bg1"/>
              </a:solidFill>
              <a:latin typeface="Verdana" pitchFamily="34" charset="0"/>
            </a:endParaRPr>
          </a:p>
          <a:p>
            <a:pPr eaLnBrk="1" hangingPunct="1"/>
            <a:endParaRPr lang="en-US" altLang="zh-CN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184866" y="6200762"/>
            <a:ext cx="42674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dirty="0" smtClean="0">
                <a:solidFill>
                  <a:srgbClr val="FF0000"/>
                </a:solidFill>
                <a:latin typeface="Verdana" pitchFamily="34" charset="0"/>
              </a:rPr>
              <a:t>Membership tables</a:t>
            </a:r>
            <a:endParaRPr lang="en-US" altLang="zh-CN" dirty="0">
              <a:solidFill>
                <a:schemeClr val="bg1"/>
              </a:solidFill>
              <a:latin typeface="Verdana" pitchFamily="34" charset="0"/>
            </a:endParaRPr>
          </a:p>
          <a:p>
            <a:pPr eaLnBrk="1" hangingPunct="1"/>
            <a:endParaRPr lang="en-US" altLang="zh-CN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99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2856"/>
            <a:ext cx="8229600" cy="4146550"/>
          </a:xfrm>
        </p:spPr>
        <p:txBody>
          <a:bodyPr>
            <a:normAutofit/>
          </a:bodyPr>
          <a:lstStyle/>
          <a:p>
            <a:pPr marL="812800" indent="-812800">
              <a:lnSpc>
                <a:spcPct val="90000"/>
              </a:lnSpc>
              <a:buFontTx/>
              <a:buNone/>
            </a:pPr>
            <a:r>
              <a:rPr lang="zh-CN" altLang="en-US" sz="2400" b="1" dirty="0" smtClean="0">
                <a:latin typeface="Times New Roman" pitchFamily="18" charset="0"/>
              </a:rPr>
              <a:t>定理</a:t>
            </a:r>
            <a:r>
              <a:rPr lang="zh-CN" altLang="en-US" sz="2400" i="1" dirty="0">
                <a:latin typeface="Times New Roman" pitchFamily="18" charset="0"/>
              </a:rPr>
              <a:t>　</a:t>
            </a:r>
            <a:r>
              <a:rPr lang="zh-CN" altLang="en-US" sz="2400" dirty="0">
                <a:latin typeface="Times New Roman" pitchFamily="18" charset="0"/>
              </a:rPr>
              <a:t>设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zh-CN" altLang="en-US" sz="2400" i="1" dirty="0">
                <a:latin typeface="Times New Roman" pitchFamily="18" charset="0"/>
              </a:rPr>
              <a:t>，</a:t>
            </a:r>
            <a:r>
              <a:rPr lang="en-US" altLang="zh-CN" sz="2400" i="1" dirty="0">
                <a:latin typeface="Times New Roman" pitchFamily="18" charset="0"/>
              </a:rPr>
              <a:t>B</a:t>
            </a:r>
            <a:r>
              <a:rPr lang="zh-CN" altLang="en-US" sz="2400" i="1" dirty="0">
                <a:latin typeface="Times New Roman" pitchFamily="18" charset="0"/>
              </a:rPr>
              <a:t>，</a:t>
            </a:r>
            <a:r>
              <a:rPr lang="en-US" altLang="zh-CN" sz="2400" i="1" dirty="0">
                <a:latin typeface="Times New Roman" pitchFamily="18" charset="0"/>
              </a:rPr>
              <a:t>C</a:t>
            </a:r>
            <a:r>
              <a:rPr lang="zh-CN" altLang="en-US" sz="2400" dirty="0">
                <a:latin typeface="Times New Roman" pitchFamily="18" charset="0"/>
              </a:rPr>
              <a:t>为全集</a:t>
            </a:r>
            <a:r>
              <a:rPr lang="en-US" altLang="zh-CN" sz="2400" i="1" dirty="0">
                <a:latin typeface="Times New Roman" pitchFamily="18" charset="0"/>
              </a:rPr>
              <a:t>U</a:t>
            </a:r>
            <a:r>
              <a:rPr lang="zh-CN" altLang="en-US" sz="2400" dirty="0">
                <a:latin typeface="Times New Roman" pitchFamily="18" charset="0"/>
              </a:rPr>
              <a:t>的子集</a:t>
            </a:r>
            <a:r>
              <a:rPr lang="zh-CN" altLang="en-US" sz="2400" i="1" dirty="0">
                <a:latin typeface="Times New Roman" pitchFamily="18" charset="0"/>
              </a:rPr>
              <a:t>，</a:t>
            </a:r>
            <a:r>
              <a:rPr lang="zh-CN" altLang="en-US" sz="2400" dirty="0" smtClean="0">
                <a:latin typeface="Times New Roman" pitchFamily="18" charset="0"/>
              </a:rPr>
              <a:t>则</a:t>
            </a:r>
            <a:endParaRPr lang="en-US" altLang="zh-CN" sz="2400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zh-CN" altLang="en-US" sz="2400" dirty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∪</a:t>
            </a:r>
            <a:r>
              <a:rPr lang="en-US" altLang="zh-CN" sz="2400" i="1" dirty="0">
                <a:latin typeface="Times New Roman" pitchFamily="18" charset="0"/>
              </a:rPr>
              <a:t>B</a:t>
            </a:r>
            <a:r>
              <a:rPr lang="zh-CN" altLang="en-US" sz="2400" dirty="0">
                <a:latin typeface="Times New Roman" pitchFamily="18" charset="0"/>
              </a:rPr>
              <a:t>＝</a:t>
            </a:r>
            <a:r>
              <a:rPr lang="en-US" altLang="zh-CN" sz="2400" i="1" dirty="0">
                <a:latin typeface="Times New Roman" pitchFamily="18" charset="0"/>
              </a:rPr>
              <a:t>B</a:t>
            </a:r>
            <a:r>
              <a:rPr lang="en-US" altLang="zh-CN" sz="2400" dirty="0">
                <a:latin typeface="Times New Roman" pitchFamily="18" charset="0"/>
              </a:rPr>
              <a:t>∪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zh-CN" altLang="en-US" sz="2400" i="1" dirty="0">
                <a:latin typeface="Times New Roman" pitchFamily="18" charset="0"/>
              </a:rPr>
              <a:t>　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∩</a:t>
            </a:r>
            <a:r>
              <a:rPr lang="en-US" altLang="zh-CN" sz="2400" i="1" dirty="0">
                <a:latin typeface="Times New Roman" pitchFamily="18" charset="0"/>
              </a:rPr>
              <a:t>B</a:t>
            </a:r>
            <a:r>
              <a:rPr lang="zh-CN" altLang="en-US" sz="2400" dirty="0">
                <a:latin typeface="Times New Roman" pitchFamily="18" charset="0"/>
              </a:rPr>
              <a:t>＝</a:t>
            </a:r>
            <a:r>
              <a:rPr lang="en-US" altLang="zh-CN" sz="2400" i="1" dirty="0">
                <a:latin typeface="Times New Roman" pitchFamily="18" charset="0"/>
              </a:rPr>
              <a:t>B</a:t>
            </a:r>
            <a:r>
              <a:rPr lang="en-US" altLang="zh-CN" sz="2400" dirty="0">
                <a:latin typeface="Times New Roman" pitchFamily="18" charset="0"/>
              </a:rPr>
              <a:t>∩</a:t>
            </a:r>
            <a:r>
              <a:rPr lang="en-US" altLang="zh-CN" sz="2400" i="1" dirty="0">
                <a:latin typeface="Times New Roman" pitchFamily="18" charset="0"/>
              </a:rPr>
              <a:t>A </a:t>
            </a:r>
            <a:r>
              <a:rPr lang="en-US" altLang="zh-CN" sz="2400" i="1" dirty="0" smtClean="0">
                <a:latin typeface="Times New Roman" pitchFamily="18" charset="0"/>
              </a:rPr>
              <a:t>		</a:t>
            </a:r>
            <a:r>
              <a:rPr lang="en-US" altLang="zh-CN" sz="2400" dirty="0" smtClean="0">
                <a:latin typeface="Times New Roman" pitchFamily="18" charset="0"/>
              </a:rPr>
              <a:t>Commutative laws(</a:t>
            </a:r>
            <a:r>
              <a:rPr lang="zh-CN" altLang="en-US" sz="2400" dirty="0" smtClean="0">
                <a:latin typeface="Times New Roman" pitchFamily="18" charset="0"/>
              </a:rPr>
              <a:t>交换律</a:t>
            </a:r>
            <a:r>
              <a:rPr lang="en-US" altLang="zh-CN" sz="2400" dirty="0" smtClean="0">
                <a:latin typeface="Times New Roman" pitchFamily="18" charset="0"/>
              </a:rPr>
              <a:t>)</a:t>
            </a:r>
            <a:endParaRPr lang="zh-CN" altLang="en-US" sz="2400" dirty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zh-CN" altLang="en-US" sz="2400" dirty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</a:rPr>
              <a:t>∪(</a:t>
            </a:r>
            <a:r>
              <a:rPr lang="en-US" altLang="zh-CN" sz="2400" i="1" dirty="0" smtClean="0">
                <a:latin typeface="Times New Roman" pitchFamily="18" charset="0"/>
              </a:rPr>
              <a:t>B</a:t>
            </a:r>
            <a:r>
              <a:rPr lang="en-US" altLang="zh-CN" sz="2400" dirty="0">
                <a:latin typeface="Times New Roman" pitchFamily="18" charset="0"/>
              </a:rPr>
              <a:t>∪</a:t>
            </a:r>
            <a:r>
              <a:rPr lang="en-US" altLang="zh-CN" sz="2400" i="1" dirty="0" smtClean="0">
                <a:latin typeface="Times New Roman" pitchFamily="18" charset="0"/>
              </a:rPr>
              <a:t>C </a:t>
            </a:r>
            <a:r>
              <a:rPr lang="en-US" altLang="zh-CN" sz="2400" dirty="0" smtClean="0">
                <a:latin typeface="Times New Roman" pitchFamily="18" charset="0"/>
              </a:rPr>
              <a:t>)</a:t>
            </a:r>
            <a:r>
              <a:rPr lang="zh-CN" altLang="en-US" sz="2400" dirty="0" smtClean="0">
                <a:latin typeface="Times New Roman" pitchFamily="18" charset="0"/>
              </a:rPr>
              <a:t>＝</a:t>
            </a:r>
            <a:r>
              <a:rPr lang="en-US" altLang="zh-CN" sz="2400" dirty="0" smtClean="0">
                <a:latin typeface="Times New Roman" pitchFamily="18" charset="0"/>
              </a:rPr>
              <a:t>(</a:t>
            </a: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∪</a:t>
            </a:r>
            <a:r>
              <a:rPr lang="en-US" altLang="zh-CN" sz="2400" i="1" dirty="0" smtClean="0">
                <a:latin typeface="Times New Roman" pitchFamily="18" charset="0"/>
              </a:rPr>
              <a:t>B</a:t>
            </a:r>
            <a:r>
              <a:rPr lang="en-US" altLang="zh-CN" sz="2400" dirty="0" smtClean="0">
                <a:latin typeface="Times New Roman" pitchFamily="18" charset="0"/>
              </a:rPr>
              <a:t>)</a:t>
            </a:r>
            <a:r>
              <a:rPr lang="zh-CN" altLang="en-US" sz="2400" dirty="0" smtClean="0">
                <a:latin typeface="Times New Roman" pitchFamily="18" charset="0"/>
              </a:rPr>
              <a:t>∪</a:t>
            </a:r>
            <a:r>
              <a:rPr lang="en-US" altLang="zh-CN" sz="2400" i="1" dirty="0">
                <a:latin typeface="Times New Roman" pitchFamily="18" charset="0"/>
              </a:rPr>
              <a:t>C</a:t>
            </a:r>
            <a:r>
              <a:rPr lang="zh-CN" altLang="en-US" sz="2400" i="1" dirty="0">
                <a:latin typeface="Times New Roman" pitchFamily="18" charset="0"/>
              </a:rPr>
              <a:t>　　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</a:rPr>
              <a:t>∩(</a:t>
            </a:r>
            <a:r>
              <a:rPr lang="en-US" altLang="zh-CN" sz="2400" i="1" dirty="0" smtClean="0">
                <a:latin typeface="Times New Roman" pitchFamily="18" charset="0"/>
              </a:rPr>
              <a:t>B</a:t>
            </a:r>
            <a:r>
              <a:rPr lang="en-US" altLang="zh-CN" sz="2400" dirty="0">
                <a:latin typeface="Times New Roman" pitchFamily="18" charset="0"/>
              </a:rPr>
              <a:t>∩</a:t>
            </a:r>
            <a:r>
              <a:rPr lang="en-US" altLang="zh-CN" sz="2400" i="1" dirty="0">
                <a:latin typeface="Times New Roman" pitchFamily="18" charset="0"/>
              </a:rPr>
              <a:t>C</a:t>
            </a:r>
            <a:r>
              <a:rPr lang="zh-CN" altLang="en-US" sz="2400" dirty="0" smtClean="0">
                <a:latin typeface="Times New Roman" pitchFamily="18" charset="0"/>
              </a:rPr>
              <a:t>）＝</a:t>
            </a:r>
            <a:r>
              <a:rPr lang="en-US" altLang="zh-CN" sz="2400" dirty="0" smtClean="0">
                <a:latin typeface="Times New Roman" pitchFamily="18" charset="0"/>
              </a:rPr>
              <a:t>(</a:t>
            </a: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∩</a:t>
            </a:r>
            <a:r>
              <a:rPr lang="en-US" altLang="zh-CN" sz="2400" i="1" dirty="0" smtClean="0">
                <a:latin typeface="Times New Roman" pitchFamily="18" charset="0"/>
              </a:rPr>
              <a:t>B</a:t>
            </a:r>
            <a:r>
              <a:rPr lang="en-US" altLang="zh-CN" sz="2400" dirty="0" smtClean="0">
                <a:latin typeface="Times New Roman" pitchFamily="18" charset="0"/>
              </a:rPr>
              <a:t>)</a:t>
            </a:r>
            <a:r>
              <a:rPr lang="zh-CN" altLang="en-US" sz="2400" dirty="0" smtClean="0">
                <a:latin typeface="Times New Roman" pitchFamily="18" charset="0"/>
              </a:rPr>
              <a:t>∩</a:t>
            </a:r>
            <a:r>
              <a:rPr lang="en-US" altLang="zh-CN" sz="2400" i="1" dirty="0">
                <a:latin typeface="Times New Roman" pitchFamily="18" charset="0"/>
              </a:rPr>
              <a:t>C      </a:t>
            </a:r>
            <a:r>
              <a:rPr lang="en-US" altLang="zh-CN" sz="2400" i="1" dirty="0" smtClean="0">
                <a:latin typeface="Times New Roman" pitchFamily="18" charset="0"/>
              </a:rPr>
              <a:t>		</a:t>
            </a:r>
            <a:r>
              <a:rPr lang="en-US" altLang="zh-CN" sz="2400" dirty="0" smtClean="0">
                <a:latin typeface="Times New Roman" pitchFamily="18" charset="0"/>
              </a:rPr>
              <a:t>Associative laws</a:t>
            </a:r>
            <a:r>
              <a:rPr lang="zh-CN" altLang="en-US" sz="2400" dirty="0" smtClean="0">
                <a:latin typeface="Times New Roman" pitchFamily="18" charset="0"/>
              </a:rPr>
              <a:t>（</a:t>
            </a:r>
            <a:r>
              <a:rPr lang="zh-CN" altLang="en-US" sz="2400" dirty="0">
                <a:latin typeface="Times New Roman" pitchFamily="18" charset="0"/>
              </a:rPr>
              <a:t>结合律）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zh-CN" altLang="en-US" sz="2400" dirty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</a:rPr>
              <a:t>∩ (</a:t>
            </a:r>
            <a:r>
              <a:rPr lang="en-US" altLang="zh-CN" sz="2400" i="1" dirty="0" smtClean="0">
                <a:latin typeface="Times New Roman" pitchFamily="18" charset="0"/>
              </a:rPr>
              <a:t>B</a:t>
            </a:r>
            <a:r>
              <a:rPr lang="en-US" altLang="zh-CN" sz="2400" dirty="0">
                <a:latin typeface="Times New Roman" pitchFamily="18" charset="0"/>
              </a:rPr>
              <a:t>∪</a:t>
            </a:r>
            <a:r>
              <a:rPr lang="en-US" altLang="zh-CN" sz="2400" i="1" dirty="0">
                <a:latin typeface="Times New Roman" pitchFamily="18" charset="0"/>
              </a:rPr>
              <a:t>C</a:t>
            </a:r>
            <a:r>
              <a:rPr lang="zh-CN" altLang="en-US" sz="2400" dirty="0" smtClean="0">
                <a:latin typeface="Times New Roman" pitchFamily="18" charset="0"/>
              </a:rPr>
              <a:t>）＝ </a:t>
            </a:r>
            <a:r>
              <a:rPr lang="en-US" altLang="zh-CN" sz="2400" dirty="0" smtClean="0">
                <a:latin typeface="Times New Roman" pitchFamily="18" charset="0"/>
              </a:rPr>
              <a:t>(</a:t>
            </a: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∩</a:t>
            </a:r>
            <a:r>
              <a:rPr lang="en-US" altLang="zh-CN" sz="2400" i="1" dirty="0" smtClean="0">
                <a:latin typeface="Times New Roman" pitchFamily="18" charset="0"/>
              </a:rPr>
              <a:t>B</a:t>
            </a:r>
            <a:r>
              <a:rPr lang="en-US" altLang="zh-CN" sz="2400" dirty="0" smtClean="0">
                <a:latin typeface="Times New Roman" pitchFamily="18" charset="0"/>
              </a:rPr>
              <a:t>)</a:t>
            </a:r>
            <a:r>
              <a:rPr lang="zh-CN" altLang="en-US" sz="2400" dirty="0" smtClean="0">
                <a:latin typeface="Times New Roman" pitchFamily="18" charset="0"/>
              </a:rPr>
              <a:t>∪</a:t>
            </a:r>
            <a:r>
              <a:rPr lang="en-US" altLang="zh-CN" sz="2400" dirty="0" smtClean="0">
                <a:latin typeface="Times New Roman" pitchFamily="18" charset="0"/>
              </a:rPr>
              <a:t>(</a:t>
            </a: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∩</a:t>
            </a:r>
            <a:r>
              <a:rPr lang="en-US" altLang="zh-CN" sz="2400" i="1" dirty="0" smtClean="0">
                <a:latin typeface="Times New Roman" pitchFamily="18" charset="0"/>
              </a:rPr>
              <a:t>C</a:t>
            </a:r>
            <a:r>
              <a:rPr lang="en-US" altLang="zh-CN" sz="2400" dirty="0" smtClean="0">
                <a:latin typeface="Times New Roman" pitchFamily="18" charset="0"/>
              </a:rPr>
              <a:t>)</a:t>
            </a:r>
            <a:endParaRPr lang="zh-CN" altLang="en-US" sz="2400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</a:rPr>
              <a:t>∪(</a:t>
            </a:r>
            <a:r>
              <a:rPr lang="en-US" altLang="zh-CN" sz="2400" i="1" dirty="0" smtClean="0">
                <a:latin typeface="Times New Roman" pitchFamily="18" charset="0"/>
              </a:rPr>
              <a:t>B</a:t>
            </a:r>
            <a:r>
              <a:rPr lang="en-US" altLang="zh-CN" sz="2400" dirty="0" smtClean="0">
                <a:latin typeface="Times New Roman" pitchFamily="18" charset="0"/>
              </a:rPr>
              <a:t>∩</a:t>
            </a:r>
            <a:r>
              <a:rPr lang="en-US" altLang="zh-CN" sz="2400" i="1" dirty="0" smtClean="0">
                <a:latin typeface="Times New Roman" pitchFamily="18" charset="0"/>
              </a:rPr>
              <a:t>C</a:t>
            </a:r>
            <a:r>
              <a:rPr lang="zh-CN" altLang="en-US" sz="2400" dirty="0" smtClean="0">
                <a:latin typeface="Times New Roman" pitchFamily="18" charset="0"/>
              </a:rPr>
              <a:t>）＝ </a:t>
            </a:r>
            <a:r>
              <a:rPr lang="en-US" altLang="zh-CN" sz="2400" dirty="0" smtClean="0">
                <a:latin typeface="Times New Roman" pitchFamily="18" charset="0"/>
              </a:rPr>
              <a:t>(</a:t>
            </a: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</a:rPr>
              <a:t>∪</a:t>
            </a:r>
            <a:r>
              <a:rPr lang="en-US" altLang="zh-CN" sz="2400" i="1" dirty="0" smtClean="0">
                <a:latin typeface="Times New Roman" pitchFamily="18" charset="0"/>
              </a:rPr>
              <a:t>B</a:t>
            </a:r>
            <a:r>
              <a:rPr lang="en-US" altLang="zh-CN" sz="2400" dirty="0" smtClean="0">
                <a:latin typeface="Times New Roman" pitchFamily="18" charset="0"/>
              </a:rPr>
              <a:t>)</a:t>
            </a:r>
            <a:r>
              <a:rPr lang="zh-CN" altLang="en-US" sz="2400" dirty="0" smtClean="0">
                <a:latin typeface="Times New Roman" pitchFamily="18" charset="0"/>
              </a:rPr>
              <a:t>∩</a:t>
            </a:r>
            <a:r>
              <a:rPr lang="en-US" altLang="zh-CN" sz="2400" dirty="0" smtClean="0">
                <a:latin typeface="Times New Roman" pitchFamily="18" charset="0"/>
              </a:rPr>
              <a:t>(</a:t>
            </a: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</a:rPr>
              <a:t>∪</a:t>
            </a:r>
            <a:r>
              <a:rPr lang="en-US" altLang="zh-CN" sz="2400" i="1" dirty="0" smtClean="0">
                <a:latin typeface="Times New Roman" pitchFamily="18" charset="0"/>
              </a:rPr>
              <a:t>C</a:t>
            </a:r>
            <a:r>
              <a:rPr lang="en-US" altLang="zh-CN" sz="2400" dirty="0" smtClean="0">
                <a:latin typeface="Times New Roman" pitchFamily="18" charset="0"/>
              </a:rPr>
              <a:t>)</a:t>
            </a:r>
            <a:r>
              <a:rPr lang="zh-CN" altLang="en-US" sz="2400" i="1" dirty="0" smtClean="0">
                <a:latin typeface="Times New Roman" pitchFamily="18" charset="0"/>
              </a:rPr>
              <a:t>    </a:t>
            </a:r>
            <a:r>
              <a:rPr lang="en-US" altLang="zh-CN" sz="2400" i="1" dirty="0" smtClean="0">
                <a:latin typeface="Times New Roman" pitchFamily="18" charset="0"/>
              </a:rPr>
              <a:t>	</a:t>
            </a:r>
            <a:r>
              <a:rPr lang="en-US" altLang="zh-CN" sz="2400" dirty="0" smtClean="0">
                <a:latin typeface="Times New Roman" pitchFamily="18" charset="0"/>
              </a:rPr>
              <a:t>Distributive laws</a:t>
            </a:r>
            <a:r>
              <a:rPr lang="zh-CN" altLang="en-US" sz="2400" dirty="0" smtClean="0">
                <a:latin typeface="Times New Roman" pitchFamily="18" charset="0"/>
              </a:rPr>
              <a:t>（分配律</a:t>
            </a:r>
            <a:r>
              <a:rPr lang="en-US" altLang="zh-CN" sz="2400" dirty="0" smtClean="0">
                <a:latin typeface="Times New Roman" pitchFamily="18" charset="0"/>
              </a:rPr>
              <a:t>)</a:t>
            </a:r>
            <a:endParaRPr lang="zh-CN" altLang="en-US" sz="2400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en-US" altLang="zh-CN" sz="2400" dirty="0" smtClean="0">
              <a:latin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76727" y="1417638"/>
            <a:ext cx="2627121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Set Identities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3" name="矩形 2"/>
          <p:cNvSpPr/>
          <p:nvPr/>
        </p:nvSpPr>
        <p:spPr>
          <a:xfrm>
            <a:off x="5047662" y="1417638"/>
            <a:ext cx="36391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并、交、差、补运算性质 </a:t>
            </a:r>
          </a:p>
        </p:txBody>
      </p:sp>
    </p:spTree>
    <p:extLst>
      <p:ext uri="{BB962C8B-B14F-4D97-AF65-F5344CB8AC3E}">
        <p14:creationId xmlns:p14="http://schemas.microsoft.com/office/powerpoint/2010/main" val="150304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2856"/>
            <a:ext cx="8229600" cy="4146550"/>
          </a:xfrm>
        </p:spPr>
        <p:txBody>
          <a:bodyPr>
            <a:normAutofit/>
          </a:bodyPr>
          <a:lstStyle/>
          <a:p>
            <a:pPr marL="812800" indent="-812800">
              <a:lnSpc>
                <a:spcPct val="90000"/>
              </a:lnSpc>
              <a:buFontTx/>
              <a:buNone/>
            </a:pPr>
            <a:r>
              <a:rPr lang="zh-CN" altLang="en-US" sz="2400" b="1" dirty="0" smtClean="0">
                <a:latin typeface="Times New Roman" pitchFamily="18" charset="0"/>
              </a:rPr>
              <a:t>定理</a:t>
            </a:r>
            <a:r>
              <a:rPr lang="zh-CN" altLang="en-US" sz="2400" i="1" dirty="0">
                <a:latin typeface="Times New Roman" pitchFamily="18" charset="0"/>
              </a:rPr>
              <a:t>　</a:t>
            </a:r>
            <a:r>
              <a:rPr lang="zh-CN" altLang="en-US" sz="2400" dirty="0">
                <a:latin typeface="Times New Roman" pitchFamily="18" charset="0"/>
              </a:rPr>
              <a:t>设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zh-CN" altLang="en-US" sz="2400" i="1" dirty="0">
                <a:latin typeface="Times New Roman" pitchFamily="18" charset="0"/>
              </a:rPr>
              <a:t>，</a:t>
            </a:r>
            <a:r>
              <a:rPr lang="en-US" altLang="zh-CN" sz="2400" i="1" dirty="0">
                <a:latin typeface="Times New Roman" pitchFamily="18" charset="0"/>
              </a:rPr>
              <a:t>B</a:t>
            </a:r>
            <a:r>
              <a:rPr lang="zh-CN" altLang="en-US" sz="2400" i="1" dirty="0">
                <a:latin typeface="Times New Roman" pitchFamily="18" charset="0"/>
              </a:rPr>
              <a:t>，</a:t>
            </a:r>
            <a:r>
              <a:rPr lang="en-US" altLang="zh-CN" sz="2400" i="1" dirty="0">
                <a:latin typeface="Times New Roman" pitchFamily="18" charset="0"/>
              </a:rPr>
              <a:t>C</a:t>
            </a:r>
            <a:r>
              <a:rPr lang="zh-CN" altLang="en-US" sz="2400" dirty="0">
                <a:latin typeface="Times New Roman" pitchFamily="18" charset="0"/>
              </a:rPr>
              <a:t>为全集</a:t>
            </a:r>
            <a:r>
              <a:rPr lang="en-US" altLang="zh-CN" sz="2400" i="1" dirty="0">
                <a:latin typeface="Times New Roman" pitchFamily="18" charset="0"/>
              </a:rPr>
              <a:t>U</a:t>
            </a:r>
            <a:r>
              <a:rPr lang="zh-CN" altLang="en-US" sz="2400" dirty="0">
                <a:latin typeface="Times New Roman" pitchFamily="18" charset="0"/>
              </a:rPr>
              <a:t>的子集</a:t>
            </a:r>
            <a:r>
              <a:rPr lang="zh-CN" altLang="en-US" sz="2400" i="1" dirty="0">
                <a:latin typeface="Times New Roman" pitchFamily="18" charset="0"/>
              </a:rPr>
              <a:t>，</a:t>
            </a:r>
            <a:r>
              <a:rPr lang="zh-CN" altLang="en-US" sz="2400" dirty="0" smtClean="0">
                <a:latin typeface="Times New Roman" pitchFamily="18" charset="0"/>
              </a:rPr>
              <a:t>则</a:t>
            </a:r>
            <a:endParaRPr lang="en-US" altLang="zh-CN" sz="2400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zh-CN" altLang="en-US" sz="2400" dirty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altLang="zh-CN" sz="2400" dirty="0" smtClean="0">
                <a:latin typeface="Times New Roman" pitchFamily="18" charset="0"/>
              </a:rPr>
              <a:t>						De  Morgan’s laws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en-US" altLang="zh-CN" sz="2400" dirty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zh-CN" altLang="en-US" sz="2400" dirty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None/>
            </a:pP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</a:rPr>
              <a:t>∪(</a:t>
            </a: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∩</a:t>
            </a:r>
            <a:r>
              <a:rPr lang="en-US" altLang="zh-CN" sz="2400" i="1" dirty="0" smtClean="0">
                <a:latin typeface="Times New Roman" pitchFamily="18" charset="0"/>
              </a:rPr>
              <a:t>B</a:t>
            </a:r>
            <a:r>
              <a:rPr lang="en-US" altLang="zh-CN" sz="2400" dirty="0" smtClean="0">
                <a:latin typeface="Times New Roman" pitchFamily="18" charset="0"/>
              </a:rPr>
              <a:t>)</a:t>
            </a:r>
            <a:r>
              <a:rPr lang="zh-CN" altLang="en-US" sz="2400" dirty="0" smtClean="0">
                <a:latin typeface="Times New Roman" pitchFamily="18" charset="0"/>
              </a:rPr>
              <a:t>＝</a:t>
            </a:r>
            <a:r>
              <a:rPr lang="en-US" altLang="zh-CN" sz="2400" i="1" dirty="0" smtClean="0">
                <a:latin typeface="Times New Roman" pitchFamily="18" charset="0"/>
              </a:rPr>
              <a:t>A,</a:t>
            </a:r>
            <a:r>
              <a:rPr lang="zh-CN" altLang="en-US" sz="2400" dirty="0">
                <a:latin typeface="Times New Roman" pitchFamily="18" charset="0"/>
              </a:rPr>
              <a:t>　</a:t>
            </a: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</a:rPr>
              <a:t>∩(</a:t>
            </a:r>
            <a:r>
              <a:rPr lang="en-US" altLang="zh-CN" sz="2400" i="1" dirty="0" smtClean="0">
                <a:latin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</a:rPr>
              <a:t>∪</a:t>
            </a:r>
            <a:r>
              <a:rPr lang="en-US" altLang="zh-CN" sz="2400" i="1" dirty="0" smtClean="0">
                <a:latin typeface="Times New Roman" pitchFamily="18" charset="0"/>
              </a:rPr>
              <a:t>B</a:t>
            </a:r>
            <a:r>
              <a:rPr lang="en-US" altLang="zh-CN" sz="2400" dirty="0" smtClean="0">
                <a:latin typeface="Times New Roman" pitchFamily="18" charset="0"/>
              </a:rPr>
              <a:t>)</a:t>
            </a:r>
            <a:r>
              <a:rPr lang="zh-CN" altLang="en-US" sz="2400" dirty="0" smtClean="0">
                <a:latin typeface="Times New Roman" pitchFamily="18" charset="0"/>
              </a:rPr>
              <a:t>＝</a:t>
            </a:r>
            <a:r>
              <a:rPr lang="en-US" altLang="zh-CN" sz="2400" i="1" dirty="0">
                <a:latin typeface="Times New Roman" pitchFamily="18" charset="0"/>
              </a:rPr>
              <a:t>A </a:t>
            </a:r>
            <a:r>
              <a:rPr lang="en-US" altLang="zh-CN" sz="2400" i="1" dirty="0" smtClean="0">
                <a:latin typeface="Times New Roman" pitchFamily="18" charset="0"/>
              </a:rPr>
              <a:t>	 </a:t>
            </a:r>
            <a:r>
              <a:rPr lang="en-US" altLang="zh-CN" sz="2400" dirty="0" smtClean="0">
                <a:latin typeface="Times New Roman" pitchFamily="18" charset="0"/>
              </a:rPr>
              <a:t>Absorption laws</a:t>
            </a:r>
            <a:r>
              <a:rPr lang="zh-CN" altLang="en-US" sz="2400" dirty="0" smtClean="0">
                <a:latin typeface="Times New Roman" pitchFamily="18" charset="0"/>
              </a:rPr>
              <a:t>（</a:t>
            </a:r>
            <a:r>
              <a:rPr lang="zh-CN" altLang="en-US" sz="2400" dirty="0">
                <a:latin typeface="Times New Roman" pitchFamily="18" charset="0"/>
              </a:rPr>
              <a:t>吸收律）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en-US" altLang="zh-CN" sz="2400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altLang="zh-CN" sz="2400" dirty="0" smtClean="0">
                <a:latin typeface="Times New Roman" pitchFamily="18" charset="0"/>
              </a:rPr>
              <a:t>						Complement laws</a:t>
            </a:r>
            <a:r>
              <a:rPr lang="zh-CN" altLang="en-US" sz="2400" dirty="0" smtClean="0">
                <a:latin typeface="Times New Roman" pitchFamily="18" charset="0"/>
              </a:rPr>
              <a:t>（</a:t>
            </a:r>
            <a:r>
              <a:rPr lang="zh-CN" altLang="en-US" sz="2400" dirty="0">
                <a:latin typeface="Times New Roman" pitchFamily="18" charset="0"/>
              </a:rPr>
              <a:t>补律）</a:t>
            </a:r>
            <a:endParaRPr lang="en-US" altLang="zh-CN" sz="2400" dirty="0" smtClean="0">
              <a:latin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76727" y="1417638"/>
            <a:ext cx="2627121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Set Identities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3" name="矩形 2"/>
          <p:cNvSpPr/>
          <p:nvPr/>
        </p:nvSpPr>
        <p:spPr>
          <a:xfrm>
            <a:off x="5047662" y="1417638"/>
            <a:ext cx="36391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并、交、差、补运算性质 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10892"/>
              </p:ext>
            </p:extLst>
          </p:nvPr>
        </p:nvGraphicFramePr>
        <p:xfrm>
          <a:off x="576727" y="2780928"/>
          <a:ext cx="1901705" cy="1003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name="Equation" r:id="rId3" imgW="914400" imgH="482400" progId="Equation.DSMT4">
                  <p:embed/>
                </p:oleObj>
              </mc:Choice>
              <mc:Fallback>
                <p:oleObj name="Equation" r:id="rId3" imgW="914400" imgH="4824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727" y="2780928"/>
                        <a:ext cx="1901705" cy="10033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673923"/>
              </p:ext>
            </p:extLst>
          </p:nvPr>
        </p:nvGraphicFramePr>
        <p:xfrm>
          <a:off x="576727" y="4869160"/>
          <a:ext cx="2747962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0" name="Equation" r:id="rId5" imgW="1320480" imgH="241200" progId="Equation.DSMT4">
                  <p:embed/>
                </p:oleObj>
              </mc:Choice>
              <mc:Fallback>
                <p:oleObj name="Equation" r:id="rId5" imgW="1320480" imgH="2412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727" y="4869160"/>
                        <a:ext cx="2747962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483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7C30F300-38B1-4913-AE1F-EE6BC44A9B9B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609600" y="2005672"/>
            <a:ext cx="778668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dirty="0">
                <a:latin typeface="Verdana" pitchFamily="34" charset="0"/>
              </a:rPr>
              <a:t>Example:</a:t>
            </a:r>
            <a:r>
              <a:rPr lang="zh-CN" altLang="en-US" sz="2800" dirty="0">
                <a:latin typeface="宋体" pitchFamily="2" charset="-122"/>
              </a:rPr>
              <a:t>设</a:t>
            </a:r>
            <a:r>
              <a:rPr lang="en-US" altLang="zh-CN" sz="2800" i="1" dirty="0">
                <a:latin typeface="宋体" pitchFamily="2" charset="-122"/>
              </a:rPr>
              <a:t>F </a:t>
            </a:r>
            <a:r>
              <a:rPr lang="zh-CN" altLang="en-US" sz="2800" dirty="0">
                <a:latin typeface="宋体" pitchFamily="2" charset="-122"/>
              </a:rPr>
              <a:t>表示大学一年级学生的集合，</a:t>
            </a:r>
            <a:r>
              <a:rPr lang="en-US" altLang="zh-CN" sz="2800" i="1" dirty="0">
                <a:latin typeface="宋体" pitchFamily="2" charset="-122"/>
              </a:rPr>
              <a:t>S </a:t>
            </a:r>
            <a:r>
              <a:rPr lang="zh-CN" altLang="en-US" sz="2800" dirty="0">
                <a:latin typeface="宋体" pitchFamily="2" charset="-122"/>
              </a:rPr>
              <a:t>表示大学二年级学生的集合，</a:t>
            </a:r>
            <a:r>
              <a:rPr lang="en-US" altLang="zh-CN" sz="2800" i="1" dirty="0">
                <a:latin typeface="宋体" pitchFamily="2" charset="-122"/>
              </a:rPr>
              <a:t>R </a:t>
            </a:r>
            <a:r>
              <a:rPr lang="zh-CN" altLang="en-US" sz="2800" dirty="0">
                <a:latin typeface="宋体" pitchFamily="2" charset="-122"/>
              </a:rPr>
              <a:t>表示计算机系学生的集合，</a:t>
            </a:r>
            <a:r>
              <a:rPr lang="en-US" altLang="zh-CN" sz="2800" i="1" dirty="0">
                <a:latin typeface="宋体" pitchFamily="2" charset="-122"/>
              </a:rPr>
              <a:t>M </a:t>
            </a:r>
            <a:r>
              <a:rPr lang="zh-CN" altLang="en-US" sz="2800" dirty="0">
                <a:latin typeface="宋体" pitchFamily="2" charset="-122"/>
              </a:rPr>
              <a:t>表示数学系学生的集合，</a:t>
            </a:r>
            <a:r>
              <a:rPr lang="en-US" altLang="zh-CN" sz="2800" i="1" dirty="0">
                <a:latin typeface="宋体" pitchFamily="2" charset="-122"/>
              </a:rPr>
              <a:t>T </a:t>
            </a:r>
            <a:r>
              <a:rPr lang="zh-CN" altLang="en-US" sz="2800" dirty="0">
                <a:latin typeface="宋体" pitchFamily="2" charset="-122"/>
              </a:rPr>
              <a:t>表示选修离散数学的学生的集合。写出下列各句子所对应</a:t>
            </a:r>
            <a:r>
              <a:rPr lang="zh-CN" altLang="en-US" sz="2800" dirty="0" smtClean="0">
                <a:latin typeface="宋体" pitchFamily="2" charset="-122"/>
              </a:rPr>
              <a:t>的表达式</a:t>
            </a:r>
            <a:r>
              <a:rPr lang="zh-CN" altLang="en-US" sz="2800" dirty="0">
                <a:latin typeface="宋体" pitchFamily="2" charset="-122"/>
              </a:rPr>
              <a:t>。</a:t>
            </a:r>
            <a:endParaRPr lang="en-US" sz="2800" dirty="0">
              <a:latin typeface="宋体" pitchFamily="2" charset="-122"/>
            </a:endParaRPr>
          </a:p>
          <a:p>
            <a:endParaRPr lang="zh-CN" altLang="en-US" sz="2800" dirty="0">
              <a:latin typeface="宋体" pitchFamily="2" charset="-122"/>
            </a:endParaRPr>
          </a:p>
          <a:p>
            <a:r>
              <a:rPr lang="zh-CN" altLang="en-US" sz="2800" dirty="0">
                <a:latin typeface="宋体" pitchFamily="2" charset="-122"/>
              </a:rPr>
              <a:t>⑴所有计算机系二年级的学生都选修离散数学；</a:t>
            </a:r>
            <a:endParaRPr lang="en-US" sz="2800" dirty="0">
              <a:latin typeface="宋体" pitchFamily="2" charset="-122"/>
            </a:endParaRPr>
          </a:p>
          <a:p>
            <a:r>
              <a:rPr lang="zh-CN" altLang="en-US" sz="2800" dirty="0">
                <a:latin typeface="宋体" pitchFamily="2" charset="-122"/>
              </a:rPr>
              <a:t>⑵数学系一年级的学生都没有选修离散数学；</a:t>
            </a:r>
            <a:endParaRPr lang="en-US" sz="2800" dirty="0">
              <a:latin typeface="宋体" pitchFamily="2" charset="-122"/>
            </a:endParaRPr>
          </a:p>
          <a:p>
            <a:endParaRPr lang="en-US" sz="2800" dirty="0">
              <a:latin typeface="宋体" pitchFamily="2" charset="-122"/>
            </a:endParaRPr>
          </a:p>
          <a:p>
            <a:pPr eaLnBrk="1" hangingPunct="1"/>
            <a:endParaRPr lang="en-US" sz="28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318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181665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43FBEAC7-D8AD-490B-A338-E095B0B76FE9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551974" y="1916832"/>
            <a:ext cx="778668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dirty="0">
                <a:latin typeface="Verdana" pitchFamily="34" charset="0"/>
              </a:rPr>
              <a:t>Example:</a:t>
            </a:r>
          </a:p>
          <a:p>
            <a:r>
              <a:rPr lang="zh-CN" altLang="en-US" sz="3200" dirty="0"/>
              <a:t>设有集合</a:t>
            </a:r>
            <a:r>
              <a:rPr lang="en-US" altLang="zh-CN" sz="3200" i="1" dirty="0"/>
              <a:t>A</a:t>
            </a:r>
            <a:r>
              <a:rPr lang="zh-CN" altLang="en-US" sz="3200" dirty="0"/>
              <a:t>，</a:t>
            </a:r>
            <a:r>
              <a:rPr lang="en-US" altLang="zh-CN" sz="3200" i="1" dirty="0"/>
              <a:t>B</a:t>
            </a:r>
            <a:r>
              <a:rPr lang="zh-CN" altLang="en-US" sz="3200" dirty="0"/>
              <a:t>，</a:t>
            </a:r>
            <a:r>
              <a:rPr lang="en-US" altLang="zh-CN" sz="3200" i="1" dirty="0"/>
              <a:t>C</a:t>
            </a:r>
            <a:r>
              <a:rPr lang="zh-CN" altLang="en-US" sz="3200" dirty="0"/>
              <a:t>，</a:t>
            </a:r>
            <a:r>
              <a:rPr lang="en-US" altLang="zh-CN" sz="3200" i="1" dirty="0"/>
              <a:t>D</a:t>
            </a:r>
            <a:r>
              <a:rPr lang="zh-CN" altLang="en-US" sz="3200" dirty="0"/>
              <a:t>，下述论断是否正确？说明理由。</a:t>
            </a:r>
          </a:p>
          <a:p>
            <a:r>
              <a:rPr lang="zh-CN" altLang="en-US" sz="3200" dirty="0"/>
              <a:t>⑴ </a:t>
            </a:r>
          </a:p>
          <a:p>
            <a:r>
              <a:rPr lang="zh-CN" altLang="en-US" sz="3200" dirty="0"/>
              <a:t>⑵</a:t>
            </a:r>
            <a:endParaRPr lang="en-US" altLang="zh-CN" sz="3200" dirty="0">
              <a:latin typeface="宋体" pitchFamily="2" charset="-122"/>
            </a:endParaRPr>
          </a:p>
          <a:p>
            <a:pPr eaLnBrk="1" hangingPunct="1"/>
            <a:endParaRPr lang="en-US" altLang="zh-CN" sz="32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42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942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942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187950"/>
              </p:ext>
            </p:extLst>
          </p:nvPr>
        </p:nvGraphicFramePr>
        <p:xfrm>
          <a:off x="1115616" y="3356992"/>
          <a:ext cx="6407672" cy="645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0" r:id="rId3" imgW="1399430" imgH="139943" progId="Equation.3">
                  <p:embed/>
                </p:oleObj>
              </mc:Choice>
              <mc:Fallback>
                <p:oleObj r:id="rId3" imgW="1399430" imgH="13994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3356992"/>
                        <a:ext cx="6407672" cy="6457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942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272966"/>
              </p:ext>
            </p:extLst>
          </p:nvPr>
        </p:nvGraphicFramePr>
        <p:xfrm>
          <a:off x="1115616" y="3933056"/>
          <a:ext cx="6455518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1" r:id="rId5" imgW="1399430" imgH="139943" progId="Equation.3">
                  <p:embed/>
                </p:oleObj>
              </mc:Choice>
              <mc:Fallback>
                <p:oleObj r:id="rId5" imgW="1399430" imgH="13994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3933056"/>
                        <a:ext cx="6455518" cy="648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316573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C350F82A-FAB9-45F9-A254-0ED52F1F1B81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571500" y="2357438"/>
            <a:ext cx="835818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dirty="0">
                <a:latin typeface="Verdana" pitchFamily="34" charset="0"/>
              </a:rPr>
              <a:t>Example:</a:t>
            </a:r>
            <a:r>
              <a:rPr lang="zh-CN" altLang="en-US" sz="2800" dirty="0"/>
              <a:t>设任意集合</a:t>
            </a:r>
            <a:r>
              <a:rPr lang="en-US" altLang="zh-CN" sz="2800" i="1" dirty="0"/>
              <a:t>A</a:t>
            </a:r>
            <a:r>
              <a:rPr lang="zh-CN" altLang="en-US" sz="2800" dirty="0"/>
              <a:t>、</a:t>
            </a:r>
            <a:r>
              <a:rPr lang="en-US" altLang="zh-CN" sz="2800" i="1" dirty="0"/>
              <a:t>B</a:t>
            </a:r>
            <a:r>
              <a:rPr lang="zh-CN" altLang="en-US" sz="2800" dirty="0"/>
              <a:t>、</a:t>
            </a:r>
            <a:r>
              <a:rPr lang="en-US" altLang="zh-CN" sz="2800" i="1" dirty="0"/>
              <a:t>C</a:t>
            </a:r>
            <a:r>
              <a:rPr lang="zh-CN" altLang="en-US" sz="2800" dirty="0"/>
              <a:t>，满足</a:t>
            </a:r>
            <a:r>
              <a:rPr lang="en-US" altLang="zh-CN" sz="2800" i="1" dirty="0"/>
              <a:t>A</a:t>
            </a:r>
            <a:r>
              <a:rPr lang="zh-CN" altLang="en-US" sz="2800" dirty="0"/>
              <a:t>∩</a:t>
            </a:r>
            <a:r>
              <a:rPr lang="en-US" altLang="zh-CN" sz="2800" i="1" dirty="0"/>
              <a:t>B</a:t>
            </a:r>
            <a:r>
              <a:rPr lang="en-US" altLang="zh-CN" sz="2800" dirty="0"/>
              <a:t>=</a:t>
            </a:r>
            <a:r>
              <a:rPr lang="en-US" altLang="zh-CN" sz="2800" i="1" dirty="0"/>
              <a:t>A</a:t>
            </a:r>
            <a:r>
              <a:rPr lang="zh-CN" altLang="en-US" sz="2800" dirty="0"/>
              <a:t>∩</a:t>
            </a:r>
            <a:r>
              <a:rPr lang="en-US" altLang="zh-CN" sz="2800" i="1" dirty="0"/>
              <a:t>C</a:t>
            </a:r>
            <a:r>
              <a:rPr lang="zh-CN" altLang="en-US" sz="2800" dirty="0"/>
              <a:t>，则是否可以得到集合</a:t>
            </a:r>
            <a:r>
              <a:rPr lang="en-US" altLang="zh-CN" sz="2800" i="1" dirty="0"/>
              <a:t>B</a:t>
            </a:r>
            <a:r>
              <a:rPr lang="en-US" altLang="zh-CN" sz="2800" dirty="0"/>
              <a:t>=</a:t>
            </a:r>
            <a:r>
              <a:rPr lang="en-US" altLang="zh-CN" sz="2800" i="1" dirty="0"/>
              <a:t>C</a:t>
            </a:r>
            <a:r>
              <a:rPr lang="zh-CN" altLang="en-US" sz="2800" dirty="0"/>
              <a:t>的结论呢</a:t>
            </a:r>
            <a:r>
              <a:rPr lang="zh-CN" altLang="en-US" sz="2800" dirty="0" smtClean="0"/>
              <a:t>？</a:t>
            </a:r>
            <a:endParaRPr lang="en-US" altLang="zh-CN" sz="2800" dirty="0" smtClean="0"/>
          </a:p>
          <a:p>
            <a:endParaRPr lang="en-US" altLang="zh-CN" sz="2800" dirty="0"/>
          </a:p>
          <a:p>
            <a:r>
              <a:rPr lang="zh-CN" altLang="en-US" sz="2800" dirty="0" smtClean="0"/>
              <a:t>如果</a:t>
            </a:r>
            <a:r>
              <a:rPr lang="zh-CN" altLang="en-US" sz="2800" dirty="0"/>
              <a:t>满足</a:t>
            </a:r>
            <a:r>
              <a:rPr lang="en-US" altLang="zh-CN" sz="2800" i="1" dirty="0"/>
              <a:t>A</a:t>
            </a:r>
            <a:r>
              <a:rPr lang="zh-CN" altLang="en-US" sz="2800" dirty="0"/>
              <a:t>∪</a:t>
            </a:r>
            <a:r>
              <a:rPr lang="en-US" altLang="zh-CN" sz="2800" i="1" dirty="0"/>
              <a:t>B</a:t>
            </a:r>
            <a:r>
              <a:rPr lang="en-US" altLang="zh-CN" sz="2800" dirty="0"/>
              <a:t>=</a:t>
            </a:r>
            <a:r>
              <a:rPr lang="en-US" altLang="zh-CN" sz="2800" i="1" dirty="0"/>
              <a:t>A</a:t>
            </a:r>
            <a:r>
              <a:rPr lang="zh-CN" altLang="en-US" sz="2800" dirty="0"/>
              <a:t>∪</a:t>
            </a:r>
            <a:r>
              <a:rPr lang="en-US" altLang="zh-CN" sz="2800" i="1" dirty="0"/>
              <a:t>C</a:t>
            </a:r>
            <a:r>
              <a:rPr lang="zh-CN" altLang="en-US" sz="2800" dirty="0"/>
              <a:t>，则是否能得到</a:t>
            </a:r>
            <a:r>
              <a:rPr lang="en-US" altLang="zh-CN" sz="2800" i="1" dirty="0"/>
              <a:t>B</a:t>
            </a:r>
            <a:r>
              <a:rPr lang="en-US" altLang="zh-CN" sz="2800" dirty="0"/>
              <a:t>=</a:t>
            </a:r>
            <a:r>
              <a:rPr lang="en-US" altLang="zh-CN" sz="2800" i="1" dirty="0"/>
              <a:t>C</a:t>
            </a:r>
            <a:r>
              <a:rPr lang="zh-CN" altLang="en-US" sz="2800" dirty="0"/>
              <a:t>的结论呢？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证明  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∩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∩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并且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∪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∪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是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的充要条件。</a:t>
            </a:r>
            <a:endParaRPr lang="en-US" sz="28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523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952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9523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76727" y="1417638"/>
            <a:ext cx="7778750" cy="56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Set Identities</a:t>
            </a:r>
          </a:p>
        </p:txBody>
      </p:sp>
    </p:spTree>
    <p:extLst>
      <p:ext uri="{BB962C8B-B14F-4D97-AF65-F5344CB8AC3E}">
        <p14:creationId xmlns:p14="http://schemas.microsoft.com/office/powerpoint/2010/main" val="93175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 uiExpand="1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77691238-570E-42A5-8D88-4F947DB960ED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882" y="1445875"/>
            <a:ext cx="7128470" cy="596900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Generalized </a:t>
            </a:r>
            <a:r>
              <a:rPr lang="en-US" altLang="zh-CN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unions and intersections </a:t>
            </a:r>
          </a:p>
        </p:txBody>
      </p:sp>
      <p:sp>
        <p:nvSpPr>
          <p:cNvPr id="96261" name="Rectangle 4"/>
          <p:cNvSpPr>
            <a:spLocks noChangeArrowheads="1"/>
          </p:cNvSpPr>
          <p:nvPr/>
        </p:nvSpPr>
        <p:spPr bwMode="auto">
          <a:xfrm>
            <a:off x="747713" y="2349500"/>
            <a:ext cx="8001000" cy="24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Definition 6  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union of a collection of sets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is the set that contains those elements that are members of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 least one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set in the collection. </a:t>
            </a:r>
          </a:p>
        </p:txBody>
      </p:sp>
      <p:graphicFrame>
        <p:nvGraphicFramePr>
          <p:cNvPr id="962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6198824"/>
              </p:ext>
            </p:extLst>
          </p:nvPr>
        </p:nvGraphicFramePr>
        <p:xfrm>
          <a:off x="1822450" y="5019675"/>
          <a:ext cx="5283200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" name="公式" r:id="rId3" imgW="1752480" imgH="444240" progId="Equation.3">
                  <p:embed/>
                </p:oleObj>
              </mc:Choice>
              <mc:Fallback>
                <p:oleObj name="公式" r:id="rId3" imgW="17524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450" y="5019675"/>
                        <a:ext cx="5283200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424955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1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36D137AE-D8FB-455C-8493-4831525ED016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97285" name="Rectangle 4"/>
          <p:cNvSpPr>
            <a:spLocks noChangeArrowheads="1"/>
          </p:cNvSpPr>
          <p:nvPr/>
        </p:nvSpPr>
        <p:spPr bwMode="auto">
          <a:xfrm>
            <a:off x="747713" y="2349500"/>
            <a:ext cx="8001000" cy="260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Definition 7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intersection of a collection of sets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is the set that contains those elements that are members of </a:t>
            </a:r>
            <a:r>
              <a:rPr lang="en-US" altLang="zh-CN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the sets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in the collection.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72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703916"/>
              </p:ext>
            </p:extLst>
          </p:nvPr>
        </p:nvGraphicFramePr>
        <p:xfrm>
          <a:off x="1628775" y="5045075"/>
          <a:ext cx="5888038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8" name="公式" r:id="rId3" imgW="1739880" imgH="444240" progId="Equation.3">
                  <p:embed/>
                </p:oleObj>
              </mc:Choice>
              <mc:Fallback>
                <p:oleObj name="公式" r:id="rId3" imgW="17398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045075"/>
                        <a:ext cx="5888038" cy="121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11882" y="1445875"/>
            <a:ext cx="7128470" cy="596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Generalized unions and intersections </a:t>
            </a:r>
            <a:endParaRPr lang="en-US" altLang="zh-CN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33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36D137AE-D8FB-455C-8493-4831525ED016}" type="datetime1">
              <a:rPr lang="zh-CN" altLang="en-US" sz="1200">
                <a:latin typeface="Verdana" pitchFamily="34" charset="0"/>
              </a:rPr>
              <a:pPr eaLnBrk="1" hangingPunct="1"/>
              <a:t>2013/3/26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97285" name="Rectangle 4"/>
          <p:cNvSpPr>
            <a:spLocks noChangeArrowheads="1"/>
          </p:cNvSpPr>
          <p:nvPr/>
        </p:nvSpPr>
        <p:spPr bwMode="auto">
          <a:xfrm>
            <a:off x="747713" y="2349500"/>
            <a:ext cx="8001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U={1,2,3,4,5,6,7,8,9,10}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A={1,2,3,4,5}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B={1,3,5,7,9}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1111100000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1010101010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2.2 Set Operations</a:t>
            </a:r>
            <a:endParaRPr lang="en-US" altLang="zh-CN" sz="40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11882" y="1445875"/>
            <a:ext cx="7128470" cy="596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Computer Representation of Sets</a:t>
            </a:r>
            <a:endParaRPr lang="en-US" altLang="zh-CN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199" y="5396488"/>
            <a:ext cx="84359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3200" dirty="0">
                <a:solidFill>
                  <a:srgbClr val="FF0000"/>
                </a:solidFill>
              </a:rPr>
              <a:t>Homework: </a:t>
            </a:r>
            <a:r>
              <a:rPr lang="en-US" altLang="zh-CN" sz="3200" dirty="0" smtClean="0">
                <a:solidFill>
                  <a:srgbClr val="FF0000"/>
                </a:solidFill>
              </a:rPr>
              <a:t>P105, Exercises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15894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1552</Words>
  <Application>Microsoft Office PowerPoint</Application>
  <PresentationFormat>全屏显示(4:3)</PresentationFormat>
  <Paragraphs>264</Paragraphs>
  <Slides>38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38</vt:i4>
      </vt:variant>
    </vt:vector>
  </HeadingPairs>
  <TitlesOfParts>
    <vt:vector size="43" baseType="lpstr">
      <vt:lpstr>Office 主题​​</vt:lpstr>
      <vt:lpstr>Equation</vt:lpstr>
      <vt:lpstr>MathType 6.0 Equation</vt:lpstr>
      <vt:lpstr>Microsoft 公式 3.0</vt:lpstr>
      <vt:lpstr>公式</vt:lpstr>
      <vt:lpstr>PowerPoint 演示文稿</vt:lpstr>
      <vt:lpstr>PowerPoint 演示文稿</vt:lpstr>
      <vt:lpstr>PowerPoint 演示文稿</vt:lpstr>
      <vt:lpstr>Chapter 2. Basic Structures: Sets,Functions,Sequences,and Sums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Chapter 2. Basic Structures: Sets,Functions,Sequences,and Sums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sdu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luanjunfeng</dc:creator>
  <cp:lastModifiedBy>luanjunfeng</cp:lastModifiedBy>
  <cp:revision>49</cp:revision>
  <dcterms:created xsi:type="dcterms:W3CDTF">2012-02-14T01:00:49Z</dcterms:created>
  <dcterms:modified xsi:type="dcterms:W3CDTF">2013-03-26T13:37:22Z</dcterms:modified>
</cp:coreProperties>
</file>