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5" r:id="rId5"/>
    <p:sldId id="298" r:id="rId6"/>
    <p:sldId id="294" r:id="rId7"/>
    <p:sldId id="299" r:id="rId8"/>
    <p:sldId id="300" r:id="rId9"/>
    <p:sldId id="301" r:id="rId10"/>
    <p:sldId id="302" r:id="rId11"/>
    <p:sldId id="303" r:id="rId12"/>
    <p:sldId id="304" r:id="rId13"/>
    <p:sldId id="276" r:id="rId14"/>
    <p:sldId id="30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2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7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12" Type="http://schemas.openxmlformats.org/officeDocument/2006/relationships/image" Target="../media/image40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11" Type="http://schemas.openxmlformats.org/officeDocument/2006/relationships/image" Target="../media/image39.wmf"/><Relationship Id="rId5" Type="http://schemas.openxmlformats.org/officeDocument/2006/relationships/image" Target="../media/image33.wmf"/><Relationship Id="rId10" Type="http://schemas.openxmlformats.org/officeDocument/2006/relationships/image" Target="../media/image38.wmf"/><Relationship Id="rId4" Type="http://schemas.openxmlformats.org/officeDocument/2006/relationships/image" Target="../media/image32.wmf"/><Relationship Id="rId9" Type="http://schemas.openxmlformats.org/officeDocument/2006/relationships/image" Target="../media/image3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66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56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89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02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3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36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19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37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98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17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D5C53-F68A-464A-8A73-8B6BF89D5878}" type="datetimeFigureOut">
              <a:rPr lang="zh-CN" altLang="en-US" smtClean="0"/>
              <a:t>2013/3/19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41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36.wmf"/><Relationship Id="rId26" Type="http://schemas.openxmlformats.org/officeDocument/2006/relationships/image" Target="../media/image40.wmf"/><Relationship Id="rId3" Type="http://schemas.openxmlformats.org/officeDocument/2006/relationships/oleObject" Target="../embeddings/oleObject28.bin"/><Relationship Id="rId21" Type="http://schemas.openxmlformats.org/officeDocument/2006/relationships/oleObject" Target="../embeddings/oleObject37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35.bin"/><Relationship Id="rId25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5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2.bin"/><Relationship Id="rId24" Type="http://schemas.openxmlformats.org/officeDocument/2006/relationships/image" Target="../media/image39.wmf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23" Type="http://schemas.openxmlformats.org/officeDocument/2006/relationships/oleObject" Target="../embeddings/oleObject38.bin"/><Relationship Id="rId10" Type="http://schemas.openxmlformats.org/officeDocument/2006/relationships/image" Target="../media/image32.wmf"/><Relationship Id="rId19" Type="http://schemas.openxmlformats.org/officeDocument/2006/relationships/oleObject" Target="../embeddings/oleObject36.bin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34.wmf"/><Relationship Id="rId22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7.wmf"/><Relationship Id="rId9" Type="http://schemas.openxmlformats.org/officeDocument/2006/relationships/image" Target="../media/image4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0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2B14163-10F3-4D4F-8B6D-7F31F35F3487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552" y="332656"/>
            <a:ext cx="7772400" cy="936104"/>
          </a:xfrm>
          <a:noFill/>
        </p:spPr>
        <p:txBody>
          <a:bodyPr>
            <a:noAutofit/>
          </a:bodyPr>
          <a:lstStyle/>
          <a:p>
            <a:pPr marL="0" indent="0" algn="l" eaLnBrk="1" hangingPunct="1"/>
            <a:r>
              <a:rPr lang="en-US" altLang="zh-CN" sz="3200" b="1" dirty="0" smtClean="0">
                <a:solidFill>
                  <a:srgbClr val="000066"/>
                </a:solidFill>
              </a:rPr>
              <a:t>Chapter 1 </a:t>
            </a:r>
            <a:r>
              <a:rPr lang="en-US" altLang="zh-CN" sz="3200" dirty="0" smtClean="0">
                <a:solidFill>
                  <a:srgbClr val="000066"/>
                </a:solidFill>
              </a:rPr>
              <a:t>The Foundations:</a:t>
            </a:r>
            <a:r>
              <a:rPr lang="en-US" altLang="zh-CN" sz="3200" dirty="0" smtClean="0">
                <a:solidFill>
                  <a:srgbClr val="FF9900"/>
                </a:solidFill>
              </a:rPr>
              <a:t> </a:t>
            </a:r>
            <a:r>
              <a:rPr lang="en-US" altLang="zh-CN" sz="3200" dirty="0" smtClean="0">
                <a:solidFill>
                  <a:schemeClr val="folHlink"/>
                </a:solidFill>
              </a:rPr>
              <a:t>Logic and Proof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800" y="1628800"/>
            <a:ext cx="7632700" cy="4763616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1.1 Propositional Logic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1.2 Propositional Equivalences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1.3 Predicates and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1.4 Nested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1.5 Rules of Inference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1.6 Introduction to Proofs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1.7 Proof Methods and Strategy</a:t>
            </a:r>
          </a:p>
        </p:txBody>
      </p:sp>
      <p:sp>
        <p:nvSpPr>
          <p:cNvPr id="5" name="矩形 4"/>
          <p:cNvSpPr/>
          <p:nvPr/>
        </p:nvSpPr>
        <p:spPr>
          <a:xfrm>
            <a:off x="5944562" y="4272829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0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148BA1B-D277-4F94-8C25-8BA27414E5A9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4675" y="620713"/>
            <a:ext cx="8001000" cy="90011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0066"/>
                </a:solidFill>
              </a:rPr>
              <a:t>§1.5</a:t>
            </a:r>
            <a:r>
              <a:rPr lang="en-US" altLang="zh-CN" sz="3600" dirty="0" smtClean="0">
                <a:solidFill>
                  <a:srgbClr val="000066"/>
                </a:solidFill>
              </a:rPr>
              <a:t>  </a:t>
            </a:r>
            <a:r>
              <a:rPr lang="en-US" altLang="zh-CN" sz="3600" dirty="0" smtClean="0"/>
              <a:t>Rules of Inference</a:t>
            </a:r>
            <a:r>
              <a:rPr lang="en-US" altLang="zh-CN" dirty="0" smtClean="0"/>
              <a:t>      </a:t>
            </a:r>
            <a:r>
              <a:rPr lang="zh-CN" altLang="en-US" sz="2400" dirty="0" smtClean="0">
                <a:solidFill>
                  <a:srgbClr val="000066"/>
                </a:solidFill>
              </a:rPr>
              <a:t>（</a:t>
            </a:r>
            <a:r>
              <a:rPr lang="en-US" altLang="zh-CN" sz="2400" dirty="0" smtClean="0">
                <a:solidFill>
                  <a:srgbClr val="000066"/>
                </a:solidFill>
              </a:rPr>
              <a:t>1</a:t>
            </a:r>
            <a:r>
              <a:rPr lang="zh-CN" altLang="en-US" sz="2400" dirty="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4277" name="Rectangle 6"/>
          <p:cNvSpPr>
            <a:spLocks noChangeArrowheads="1"/>
          </p:cNvSpPr>
          <p:nvPr/>
        </p:nvSpPr>
        <p:spPr bwMode="auto">
          <a:xfrm>
            <a:off x="1763688" y="2291012"/>
            <a:ext cx="3664428" cy="19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Arguments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Valid</a:t>
            </a:r>
          </a:p>
          <a:p>
            <a:pPr marL="469900" indent="-469900"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Premises</a:t>
            </a: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539750" y="4155986"/>
            <a:ext cx="82089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zh-CN" dirty="0">
                <a:solidFill>
                  <a:schemeClr val="hlink"/>
                </a:solidFill>
              </a:rPr>
              <a:t>An argument in propositional logic is a sequence of propositions</a:t>
            </a:r>
            <a:r>
              <a:rPr lang="en-US" altLang="zh-CN" dirty="0" smtClean="0">
                <a:solidFill>
                  <a:schemeClr val="hlink"/>
                </a:solidFill>
              </a:rPr>
              <a:t>. All </a:t>
            </a:r>
            <a:r>
              <a:rPr lang="en-US" altLang="zh-CN" dirty="0">
                <a:solidFill>
                  <a:schemeClr val="hlink"/>
                </a:solidFill>
              </a:rPr>
              <a:t>but the </a:t>
            </a:r>
            <a:r>
              <a:rPr lang="en-US" altLang="zh-CN" dirty="0" smtClean="0">
                <a:solidFill>
                  <a:schemeClr val="hlink"/>
                </a:solidFill>
              </a:rPr>
              <a:t>final </a:t>
            </a:r>
            <a:r>
              <a:rPr lang="en-US" altLang="zh-CN" dirty="0">
                <a:solidFill>
                  <a:schemeClr val="hlink"/>
                </a:solidFill>
              </a:rPr>
              <a:t>proposition in the argument are called premises and the final proposition is called the conclusion</a:t>
            </a:r>
            <a:r>
              <a:rPr lang="en-US" altLang="zh-CN" dirty="0" smtClean="0">
                <a:solidFill>
                  <a:schemeClr val="hlink"/>
                </a:solidFill>
              </a:rPr>
              <a:t>. An </a:t>
            </a:r>
            <a:r>
              <a:rPr lang="en-US" altLang="zh-CN" dirty="0">
                <a:solidFill>
                  <a:schemeClr val="hlink"/>
                </a:solidFill>
              </a:rPr>
              <a:t>argument is valid if the truth of all its premises implies that the conclusion is true.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8001000" cy="668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47499" y="2420939"/>
            <a:ext cx="2303852" cy="84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Fallacies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9600" y="5499938"/>
            <a:ext cx="3734030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论证，推理，演算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91285" y="2842129"/>
            <a:ext cx="1151905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有效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14441" y="3508135"/>
            <a:ext cx="1151905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前提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88447" y="3161234"/>
            <a:ext cx="1151905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谬论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7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A0562804-F25D-42F2-962C-7EF8BBE32B9F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5299" name="Rectangle 10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mtClean="0"/>
              <a:t>§1.5 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</a:t>
            </a:r>
            <a:r>
              <a:rPr lang="zh-CN" altLang="en-US" sz="2000" smtClean="0"/>
              <a:t>（</a:t>
            </a:r>
            <a:r>
              <a:rPr lang="en-US" altLang="zh-CN" sz="2000" smtClean="0"/>
              <a:t>2</a:t>
            </a:r>
            <a:r>
              <a:rPr lang="zh-CN" altLang="en-US" sz="2000" smtClean="0"/>
              <a:t>）</a:t>
            </a:r>
          </a:p>
        </p:txBody>
      </p:sp>
      <p:sp>
        <p:nvSpPr>
          <p:cNvPr id="55300" name="Rectangle 11"/>
          <p:cNvSpPr>
            <a:spLocks noChangeArrowheads="1"/>
          </p:cNvSpPr>
          <p:nvPr/>
        </p:nvSpPr>
        <p:spPr bwMode="auto">
          <a:xfrm>
            <a:off x="565150" y="1773238"/>
            <a:ext cx="7103194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Valid arguments in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sp>
        <p:nvSpPr>
          <p:cNvPr id="55301" name="Rectangle 12"/>
          <p:cNvSpPr>
            <a:spLocks noChangeArrowheads="1"/>
          </p:cNvSpPr>
          <p:nvPr/>
        </p:nvSpPr>
        <p:spPr bwMode="auto">
          <a:xfrm>
            <a:off x="1236241" y="2492896"/>
            <a:ext cx="576101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altLang="zh-CN" sz="2800" dirty="0" smtClean="0">
                <a:solidFill>
                  <a:schemeClr val="hlink"/>
                </a:solidFill>
              </a:rPr>
              <a:t>If you have a current password, then you can log onto the network.</a:t>
            </a:r>
          </a:p>
          <a:p>
            <a:pPr eaLnBrk="1" hangingPunct="1"/>
            <a:endParaRPr lang="en-US" altLang="zh-CN" sz="2800" dirty="0" smtClean="0">
              <a:solidFill>
                <a:schemeClr val="hlink"/>
              </a:solidFill>
            </a:endParaRPr>
          </a:p>
          <a:p>
            <a:pPr eaLnBrk="1" hangingPunct="1"/>
            <a:r>
              <a:rPr lang="en-US" altLang="zh-CN" sz="2800" dirty="0" smtClean="0">
                <a:solidFill>
                  <a:schemeClr val="hlink"/>
                </a:solidFill>
              </a:rPr>
              <a:t>You have a current password.</a:t>
            </a:r>
          </a:p>
          <a:p>
            <a:pPr eaLnBrk="1" hangingPunct="1"/>
            <a:endParaRPr lang="en-US" altLang="zh-CN" sz="2800" dirty="0" smtClean="0">
              <a:solidFill>
                <a:schemeClr val="hlink"/>
              </a:solidFill>
            </a:endParaRPr>
          </a:p>
          <a:p>
            <a:pPr eaLnBrk="1" hangingPunct="1"/>
            <a:r>
              <a:rPr lang="en-US" altLang="zh-CN" sz="2800" dirty="0" smtClean="0">
                <a:solidFill>
                  <a:schemeClr val="hlink"/>
                </a:solidFill>
              </a:rPr>
              <a:t>You can log onto the net work.</a:t>
            </a:r>
          </a:p>
          <a:p>
            <a:pPr eaLnBrk="1" hangingPunct="1"/>
            <a:endParaRPr lang="en-US" altLang="zh-CN" sz="2800" dirty="0">
              <a:solidFill>
                <a:schemeClr val="hlink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26671"/>
              </p:ext>
            </p:extLst>
          </p:nvPr>
        </p:nvGraphicFramePr>
        <p:xfrm>
          <a:off x="6804248" y="2946400"/>
          <a:ext cx="1498600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3" imgW="482400" imgH="863280" progId="Equation.DSMT4">
                  <p:embed/>
                </p:oleObj>
              </mc:Choice>
              <mc:Fallback>
                <p:oleObj name="Equation" r:id="rId3" imgW="482400" imgH="86328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2946400"/>
                        <a:ext cx="1498600" cy="267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096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63B9C66-0D12-425F-9355-FB8043EA4070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 dirty="0">
                <a:solidFill>
                  <a:schemeClr val="tx2"/>
                </a:solidFill>
                <a:latin typeface="Verdana" pitchFamily="34" charset="0"/>
              </a:rPr>
              <a:t>§1.5  </a:t>
            </a:r>
            <a:r>
              <a:rPr lang="en-US" altLang="zh-CN" sz="3600" dirty="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 dirty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zh-CN" altLang="en-US" sz="2000" dirty="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 dirty="0">
                <a:solidFill>
                  <a:schemeClr val="tx2"/>
                </a:solidFill>
                <a:latin typeface="Verdana" pitchFamily="34" charset="0"/>
              </a:rPr>
              <a:t>4</a:t>
            </a:r>
            <a:r>
              <a:rPr lang="zh-CN" altLang="en-US" sz="2000" dirty="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565150" y="1773238"/>
            <a:ext cx="767873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Example</a:t>
            </a:r>
            <a:r>
              <a:rPr lang="en-US" altLang="zh-CN" sz="2400">
                <a:latin typeface="Verdana" pitchFamily="34" charset="0"/>
              </a:rPr>
              <a:t> </a:t>
            </a:r>
            <a:r>
              <a:rPr lang="en-US" altLang="zh-CN" sz="2400">
                <a:latin typeface="Verdana" pitchFamily="34" charset="0"/>
                <a:sym typeface="Wingdings" pitchFamily="2" charset="2"/>
              </a:rPr>
              <a:t>: 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(1) A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B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C ;(2) 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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A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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C</a:t>
            </a:r>
            <a:r>
              <a:rPr lang="en-US" altLang="zh-CN" sz="30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 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;(3) B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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 A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Symbol" pitchFamily="18" charset="2"/>
              </a:rPr>
              <a:t></a:t>
            </a:r>
            <a:r>
              <a:rPr lang="en-US" altLang="zh-CN" sz="2400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C</a:t>
            </a:r>
            <a:r>
              <a:rPr lang="en-US" altLang="zh-CN" sz="2400">
                <a:latin typeface="Verdana" pitchFamily="34" charset="0"/>
                <a:sym typeface="Wingdings" pitchFamily="2" charset="2"/>
              </a:rPr>
              <a:t> </a:t>
            </a:r>
          </a:p>
        </p:txBody>
      </p:sp>
      <p:graphicFrame>
        <p:nvGraphicFramePr>
          <p:cNvPr id="57349" name="Object 6"/>
          <p:cNvGraphicFramePr>
            <a:graphicFrameLocks noChangeAspect="1"/>
          </p:cNvGraphicFramePr>
          <p:nvPr/>
        </p:nvGraphicFramePr>
        <p:xfrm>
          <a:off x="468313" y="2420938"/>
          <a:ext cx="8135937" cy="417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r:id="rId3" imgW="3276600" imgH="2486025" progId="Word.Picture.8">
                  <p:embed/>
                </p:oleObj>
              </mc:Choice>
              <mc:Fallback>
                <p:oleObj r:id="rId3" imgW="3276600" imgH="248602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420938"/>
                        <a:ext cx="8135937" cy="417671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Rectangle 8"/>
          <p:cNvSpPr>
            <a:spLocks noChangeArrowheads="1"/>
          </p:cNvSpPr>
          <p:nvPr/>
        </p:nvSpPr>
        <p:spPr bwMode="auto">
          <a:xfrm>
            <a:off x="3852863" y="2924175"/>
            <a:ext cx="4103687" cy="180022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351" name="Rectangle 9"/>
          <p:cNvSpPr>
            <a:spLocks noChangeArrowheads="1"/>
          </p:cNvSpPr>
          <p:nvPr/>
        </p:nvSpPr>
        <p:spPr bwMode="auto">
          <a:xfrm>
            <a:off x="611188" y="2997200"/>
            <a:ext cx="288925" cy="165576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54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utoUpdateAnimBg="0"/>
      <p:bldP spid="57350" grpId="0" animBg="1" autoUpdateAnimBg="0"/>
      <p:bldP spid="57351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586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989918"/>
              </p:ext>
            </p:extLst>
          </p:nvPr>
        </p:nvGraphicFramePr>
        <p:xfrm>
          <a:off x="712788" y="3357563"/>
          <a:ext cx="1774825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3" imgW="571320" imgH="634680" progId="Equation.DSMT4">
                  <p:embed/>
                </p:oleObj>
              </mc:Choice>
              <mc:Fallback>
                <p:oleObj name="Equation" r:id="rId3" imgW="57132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3357563"/>
                        <a:ext cx="1774825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371487" y="5736269"/>
            <a:ext cx="1368152" cy="508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See</a:t>
            </a:r>
            <a:r>
              <a:rPr lang="zh-CN" altLang="en-US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2492896"/>
            <a:ext cx="3888432" cy="20621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/>
              <a:t>Modus ponens</a:t>
            </a:r>
          </a:p>
          <a:p>
            <a:r>
              <a:rPr lang="en-US" altLang="zh-CN" sz="3200" b="1" dirty="0" smtClean="0"/>
              <a:t>Law</a:t>
            </a:r>
            <a:r>
              <a:rPr lang="zh-CN" altLang="en-US" sz="3200" b="1" dirty="0" smtClean="0"/>
              <a:t> </a:t>
            </a:r>
            <a:r>
              <a:rPr lang="en-US" altLang="zh-CN" sz="3200" b="1" dirty="0" smtClean="0"/>
              <a:t>of</a:t>
            </a:r>
            <a:r>
              <a:rPr lang="zh-CN" altLang="en-US" sz="3200" b="1" dirty="0" smtClean="0"/>
              <a:t> </a:t>
            </a:r>
            <a:r>
              <a:rPr lang="en-US" altLang="zh-CN" sz="3200" b="1" dirty="0" smtClean="0"/>
              <a:t>detachment</a:t>
            </a:r>
            <a:endParaRPr lang="en-US" altLang="zh-CN" sz="3200" b="1" dirty="0"/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假言推理，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分离法则</a:t>
            </a:r>
            <a:endParaRPr lang="en-US" altLang="zh-C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分离式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168624"/>
              </p:ext>
            </p:extLst>
          </p:nvPr>
        </p:nvGraphicFramePr>
        <p:xfrm>
          <a:off x="3275856" y="4581128"/>
          <a:ext cx="33940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Equation" r:id="rId5" imgW="1091880" imgH="203040" progId="Equation.DSMT4">
                  <p:embed/>
                </p:oleObj>
              </mc:Choice>
              <mc:Fallback>
                <p:oleObj name="Equation" r:id="rId5" imgW="1091880" imgH="203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581128"/>
                        <a:ext cx="339407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713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156313"/>
              </p:ext>
            </p:extLst>
          </p:nvPr>
        </p:nvGraphicFramePr>
        <p:xfrm>
          <a:off x="630238" y="3213100"/>
          <a:ext cx="1774825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1" name="Equation" r:id="rId3" imgW="571320" imgH="634680" progId="Equation.DSMT4">
                  <p:embed/>
                </p:oleObj>
              </mc:Choice>
              <mc:Fallback>
                <p:oleObj name="Equation" r:id="rId3" imgW="571320" imgH="6346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213100"/>
                        <a:ext cx="1774825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894757"/>
              </p:ext>
            </p:extLst>
          </p:nvPr>
        </p:nvGraphicFramePr>
        <p:xfrm>
          <a:off x="3419872" y="3789040"/>
          <a:ext cx="39862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2" name="Equation" r:id="rId5" imgW="1282680" imgH="203040" progId="Equation.DSMT4">
                  <p:embed/>
                </p:oleObj>
              </mc:Choice>
              <mc:Fallback>
                <p:oleObj name="Equation" r:id="rId5" imgW="1282680" imgH="203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89040"/>
                        <a:ext cx="398621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309634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/>
              <a:t>Modus </a:t>
            </a:r>
            <a:r>
              <a:rPr lang="en-US" altLang="zh-CN" sz="3200" b="1" dirty="0" err="1" smtClean="0"/>
              <a:t>tollens</a:t>
            </a:r>
            <a:endParaRPr lang="en-US" altLang="zh-CN" sz="3200" b="1" dirty="0" smtClean="0"/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拒取式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5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806180"/>
              </p:ext>
            </p:extLst>
          </p:nvPr>
        </p:nvGraphicFramePr>
        <p:xfrm>
          <a:off x="630238" y="3213100"/>
          <a:ext cx="1774825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Equation" r:id="rId3" imgW="571320" imgH="634680" progId="Equation.DSMT4">
                  <p:embed/>
                </p:oleObj>
              </mc:Choice>
              <mc:Fallback>
                <p:oleObj name="Equation" r:id="rId3" imgW="57132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213100"/>
                        <a:ext cx="1774825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474250"/>
              </p:ext>
            </p:extLst>
          </p:nvPr>
        </p:nvGraphicFramePr>
        <p:xfrm>
          <a:off x="3080579" y="3789040"/>
          <a:ext cx="58404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Equation" r:id="rId5" imgW="1879560" imgH="203040" progId="Equation.DSMT4">
                  <p:embed/>
                </p:oleObj>
              </mc:Choice>
              <mc:Fallback>
                <p:oleObj name="Equation" r:id="rId5" imgW="1879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0579" y="3789040"/>
                        <a:ext cx="584041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Hypothetical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syllogism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假设三段论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86963"/>
              </p:ext>
            </p:extLst>
          </p:nvPr>
        </p:nvGraphicFramePr>
        <p:xfrm>
          <a:off x="728663" y="3232150"/>
          <a:ext cx="1577975" cy="192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3" imgW="507960" imgH="622080" progId="Equation.DSMT4">
                  <p:embed/>
                </p:oleObj>
              </mc:Choice>
              <mc:Fallback>
                <p:oleObj name="Equation" r:id="rId3" imgW="50796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3232150"/>
                        <a:ext cx="1577975" cy="192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091856"/>
              </p:ext>
            </p:extLst>
          </p:nvPr>
        </p:nvGraphicFramePr>
        <p:xfrm>
          <a:off x="4067944" y="3789040"/>
          <a:ext cx="37877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Equation" r:id="rId5" imgW="1218960" imgH="203040" progId="Equation.DSMT4">
                  <p:embed/>
                </p:oleObj>
              </mc:Choice>
              <mc:Fallback>
                <p:oleObj name="Equation" r:id="rId5" imgW="12189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789040"/>
                        <a:ext cx="378777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Disjunctive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syllogism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析取三段论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77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099073"/>
              </p:ext>
            </p:extLst>
          </p:nvPr>
        </p:nvGraphicFramePr>
        <p:xfrm>
          <a:off x="747713" y="3605213"/>
          <a:ext cx="1538287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Equation" r:id="rId3" imgW="495000" imgH="380880" progId="Equation.DSMT4">
                  <p:embed/>
                </p:oleObj>
              </mc:Choice>
              <mc:Fallback>
                <p:oleObj name="Equation" r:id="rId3" imgW="4950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3605213"/>
                        <a:ext cx="1538287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01670"/>
              </p:ext>
            </p:extLst>
          </p:nvPr>
        </p:nvGraphicFramePr>
        <p:xfrm>
          <a:off x="4718050" y="3789363"/>
          <a:ext cx="24860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Equation" r:id="rId5" imgW="799920" imgH="203040" progId="Equation.DSMT4">
                  <p:embed/>
                </p:oleObj>
              </mc:Choice>
              <mc:Fallback>
                <p:oleObj name="Equation" r:id="rId5" imgW="799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0" y="3789363"/>
                        <a:ext cx="24860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Addition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析取附加式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70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160836"/>
              </p:ext>
            </p:extLst>
          </p:nvPr>
        </p:nvGraphicFramePr>
        <p:xfrm>
          <a:off x="728663" y="3605213"/>
          <a:ext cx="157797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Equation" r:id="rId3" imgW="507960" imgH="380880" progId="Equation.DSMT4">
                  <p:embed/>
                </p:oleObj>
              </mc:Choice>
              <mc:Fallback>
                <p:oleObj name="Equation" r:id="rId3" imgW="50796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3605213"/>
                        <a:ext cx="1577975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019115"/>
              </p:ext>
            </p:extLst>
          </p:nvPr>
        </p:nvGraphicFramePr>
        <p:xfrm>
          <a:off x="4718050" y="3789363"/>
          <a:ext cx="24860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Equation" r:id="rId5" imgW="799920" imgH="203040" progId="Equation.DSMT4">
                  <p:embed/>
                </p:oleObj>
              </mc:Choice>
              <mc:Fallback>
                <p:oleObj name="Equation" r:id="rId5" imgW="799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0" y="3789363"/>
                        <a:ext cx="24860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Simplification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简化式，合取简化式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40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037582"/>
              </p:ext>
            </p:extLst>
          </p:nvPr>
        </p:nvGraphicFramePr>
        <p:xfrm>
          <a:off x="747713" y="3232150"/>
          <a:ext cx="1538287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Equation" r:id="rId3" imgW="495000" imgH="622080" progId="Equation.DSMT4">
                  <p:embed/>
                </p:oleObj>
              </mc:Choice>
              <mc:Fallback>
                <p:oleObj name="Equation" r:id="rId3" imgW="49500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3232150"/>
                        <a:ext cx="1538287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850397"/>
              </p:ext>
            </p:extLst>
          </p:nvPr>
        </p:nvGraphicFramePr>
        <p:xfrm>
          <a:off x="4383088" y="3789363"/>
          <a:ext cx="315753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Equation" r:id="rId5" imgW="1015920" imgH="203040" progId="Equation.DSMT4">
                  <p:embed/>
                </p:oleObj>
              </mc:Choice>
              <mc:Fallback>
                <p:oleObj name="Equation" r:id="rId5" imgW="10159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3789363"/>
                        <a:ext cx="3157537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Conjunction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合取式，并发式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40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565150" y="1773238"/>
            <a:ext cx="8183563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propositional 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408980"/>
              </p:ext>
            </p:extLst>
          </p:nvPr>
        </p:nvGraphicFramePr>
        <p:xfrm>
          <a:off x="628650" y="3232150"/>
          <a:ext cx="1776413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Equation" r:id="rId3" imgW="571320" imgH="622080" progId="Equation.DSMT4">
                  <p:embed/>
                </p:oleObj>
              </mc:Choice>
              <mc:Fallback>
                <p:oleObj name="Equation" r:id="rId3" imgW="57132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3232150"/>
                        <a:ext cx="1776413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516216" y="5805264"/>
            <a:ext cx="1944216" cy="448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Page 52</a:t>
            </a:r>
            <a:endParaRPr lang="en-US" altLang="zh-CN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706" y="2564904"/>
            <a:ext cx="2507934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推理规则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694239"/>
              </p:ext>
            </p:extLst>
          </p:nvPr>
        </p:nvGraphicFramePr>
        <p:xfrm>
          <a:off x="3140075" y="3789363"/>
          <a:ext cx="56451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4" name="Equation" r:id="rId5" imgW="1815840" imgH="203040" progId="Equation.DSMT4">
                  <p:embed/>
                </p:oleObj>
              </mc:Choice>
              <mc:Fallback>
                <p:oleObj name="Equation" r:id="rId5" imgW="18158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3789363"/>
                        <a:ext cx="564515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4737992" y="2561826"/>
            <a:ext cx="422649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Resolution</a:t>
            </a: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归结式，消解式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1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3" name="Rectangle 9"/>
          <p:cNvSpPr>
            <a:spLocks noChangeArrowheads="1"/>
          </p:cNvSpPr>
          <p:nvPr/>
        </p:nvSpPr>
        <p:spPr bwMode="auto">
          <a:xfrm>
            <a:off x="395536" y="1484784"/>
            <a:ext cx="8496746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Using rules of inference to build </a:t>
            </a:r>
            <a:r>
              <a:rPr lang="en-US" altLang="zh-CN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aguments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660232" y="5661248"/>
            <a:ext cx="1511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chemeClr val="hlink"/>
                </a:solidFill>
              </a:rPr>
              <a:t>Page 53</a:t>
            </a:r>
            <a:endParaRPr lang="en-US" altLang="zh-CN" dirty="0">
              <a:solidFill>
                <a:schemeClr val="hlink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31403"/>
              </p:ext>
            </p:extLst>
          </p:nvPr>
        </p:nvGraphicFramePr>
        <p:xfrm>
          <a:off x="395536" y="2101001"/>
          <a:ext cx="2463800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Equation" r:id="rId3" imgW="672840" imgH="1320480" progId="Equation.DSMT4">
                  <p:embed/>
                </p:oleObj>
              </mc:Choice>
              <mc:Fallback>
                <p:oleObj name="Equation" r:id="rId3" imgW="672840" imgH="1320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101001"/>
                        <a:ext cx="2463800" cy="374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6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3951566-BB7C-4D03-98FE-0148E80C016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§1.5</a:t>
            </a:r>
            <a:r>
              <a:rPr lang="en-US" altLang="zh-CN" sz="3600" smtClean="0">
                <a:solidFill>
                  <a:srgbClr val="000066"/>
                </a:solidFill>
              </a:rPr>
              <a:t>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>
                <a:solidFill>
                  <a:srgbClr val="000066"/>
                </a:solidFill>
              </a:rPr>
              <a:t>（</a:t>
            </a:r>
            <a:r>
              <a:rPr lang="en-US" altLang="zh-CN" sz="2000" smtClean="0">
                <a:solidFill>
                  <a:srgbClr val="000066"/>
                </a:solidFill>
              </a:rPr>
              <a:t>5</a:t>
            </a:r>
            <a:r>
              <a:rPr lang="zh-CN" altLang="en-US" sz="2000" smtClean="0">
                <a:solidFill>
                  <a:srgbClr val="000066"/>
                </a:solidFill>
              </a:rPr>
              <a:t>）</a:t>
            </a:r>
          </a:p>
        </p:txBody>
      </p:sp>
      <p:sp>
        <p:nvSpPr>
          <p:cNvPr id="58373" name="Rectangle 9"/>
          <p:cNvSpPr>
            <a:spLocks noChangeArrowheads="1"/>
          </p:cNvSpPr>
          <p:nvPr/>
        </p:nvSpPr>
        <p:spPr bwMode="auto">
          <a:xfrm>
            <a:off x="395536" y="1484784"/>
            <a:ext cx="8496746" cy="117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Using rules of inference to build </a:t>
            </a:r>
            <a:r>
              <a:rPr lang="en-US" altLang="zh-CN" sz="3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aguments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948264" y="6483350"/>
            <a:ext cx="1511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chemeClr val="hlink"/>
                </a:solidFill>
              </a:rPr>
              <a:t>Page 53</a:t>
            </a:r>
            <a:endParaRPr lang="en-US" altLang="zh-CN" dirty="0">
              <a:solidFill>
                <a:schemeClr val="hlink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655461"/>
              </p:ext>
            </p:extLst>
          </p:nvPr>
        </p:nvGraphicFramePr>
        <p:xfrm>
          <a:off x="395536" y="2101001"/>
          <a:ext cx="2463800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tion" r:id="rId3" imgW="672840" imgH="1320480" progId="Equation.DSMT4">
                  <p:embed/>
                </p:oleObj>
              </mc:Choice>
              <mc:Fallback>
                <p:oleObj name="Equation" r:id="rId3" imgW="672840" imgH="1320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101001"/>
                        <a:ext cx="2463800" cy="374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438494"/>
              </p:ext>
            </p:extLst>
          </p:nvPr>
        </p:nvGraphicFramePr>
        <p:xfrm>
          <a:off x="2830513" y="2144713"/>
          <a:ext cx="2132012" cy="433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tion" r:id="rId5" imgW="685800" imgH="1803240" progId="Equation.DSMT4">
                  <p:embed/>
                </p:oleObj>
              </mc:Choice>
              <mc:Fallback>
                <p:oleObj name="Equation" r:id="rId5" imgW="685800" imgH="18032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513" y="2144713"/>
                        <a:ext cx="2132012" cy="433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5298795" y="2088288"/>
            <a:ext cx="258139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92080" y="2628201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Simplification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97524" y="3221377"/>
            <a:ext cx="258139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92080" y="4356393"/>
            <a:ext cx="258139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92080" y="5364505"/>
            <a:ext cx="258139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Hypothesis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02969" y="3806152"/>
            <a:ext cx="337348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Modus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tollens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92080" y="4860449"/>
            <a:ext cx="337348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Modus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ponens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92080" y="5868561"/>
            <a:ext cx="337348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Modus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ponens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7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85EC20C-F4AC-4231-9D5D-8EF1459C324F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9395" name="Rectangle 8"/>
          <p:cNvSpPr>
            <a:spLocks noChangeArrowheads="1"/>
          </p:cNvSpPr>
          <p:nvPr/>
        </p:nvSpPr>
        <p:spPr bwMode="auto">
          <a:xfrm>
            <a:off x="539750" y="1773238"/>
            <a:ext cx="8001000" cy="523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Fallacies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6" name="Rectangle 9"/>
          <p:cNvSpPr>
            <a:spLocks noChangeArrowheads="1"/>
          </p:cNvSpPr>
          <p:nvPr/>
        </p:nvSpPr>
        <p:spPr bwMode="auto">
          <a:xfrm>
            <a:off x="1108075" y="2565400"/>
            <a:ext cx="468806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dirty="0">
                <a:solidFill>
                  <a:schemeClr val="accent2"/>
                </a:solidFill>
                <a:latin typeface="Verdana" pitchFamily="34" charset="0"/>
              </a:rPr>
              <a:t>(1) Fallacy of affirming the conclusion</a:t>
            </a:r>
            <a:r>
              <a:rPr lang="en-US" altLang="zh-CN" dirty="0">
                <a:latin typeface="Verdana" pitchFamily="34" charset="0"/>
              </a:rPr>
              <a:t> </a:t>
            </a:r>
          </a:p>
        </p:txBody>
      </p:sp>
      <p:graphicFrame>
        <p:nvGraphicFramePr>
          <p:cNvPr id="59397" name="Object 5"/>
          <p:cNvGraphicFramePr>
            <a:graphicFrameLocks noChangeAspect="1"/>
          </p:cNvGraphicFramePr>
          <p:nvPr/>
        </p:nvGraphicFramePr>
        <p:xfrm>
          <a:off x="2916238" y="3357563"/>
          <a:ext cx="32400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r:id="rId3" imgW="1182640" imgH="203465" progId="Equation.3">
                  <p:embed/>
                </p:oleObj>
              </mc:Choice>
              <mc:Fallback>
                <p:oleObj r:id="rId3" imgW="1182640" imgH="20346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3357563"/>
                        <a:ext cx="3240087" cy="4318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Rectangle 14"/>
          <p:cNvSpPr>
            <a:spLocks noChangeArrowheads="1"/>
          </p:cNvSpPr>
          <p:nvPr/>
        </p:nvSpPr>
        <p:spPr bwMode="auto">
          <a:xfrm>
            <a:off x="1116013" y="4105275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>
                <a:solidFill>
                  <a:schemeClr val="accent2"/>
                </a:solidFill>
                <a:latin typeface="Verdana" pitchFamily="34" charset="0"/>
              </a:rPr>
              <a:t>(2) Fallacy of denying the hypothesis</a:t>
            </a:r>
            <a:r>
              <a:rPr lang="en-US" altLang="zh-CN">
                <a:latin typeface="Verdana" pitchFamily="34" charset="0"/>
              </a:rPr>
              <a:t> </a:t>
            </a:r>
          </a:p>
        </p:txBody>
      </p:sp>
      <p:graphicFrame>
        <p:nvGraphicFramePr>
          <p:cNvPr id="59399" name="Object 7"/>
          <p:cNvGraphicFramePr>
            <a:graphicFrameLocks noChangeAspect="1"/>
          </p:cNvGraphicFramePr>
          <p:nvPr/>
        </p:nvGraphicFramePr>
        <p:xfrm>
          <a:off x="2916238" y="4797425"/>
          <a:ext cx="31686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r:id="rId5" imgW="1386707" imgH="203553" progId="Equation.3">
                  <p:embed/>
                </p:oleObj>
              </mc:Choice>
              <mc:Fallback>
                <p:oleObj r:id="rId5" imgW="1386707" imgH="2035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797425"/>
                        <a:ext cx="3168650" cy="4318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0" name="Rectangle 19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mtClean="0"/>
              <a:t>§1.5 </a:t>
            </a:r>
            <a:r>
              <a:rPr lang="en-US" altLang="zh-CN" sz="3600" smtClean="0"/>
              <a:t>Rules of Inference</a:t>
            </a:r>
            <a:r>
              <a:rPr lang="en-US" altLang="zh-CN" smtClean="0"/>
              <a:t>        </a:t>
            </a:r>
            <a:r>
              <a:rPr lang="zh-CN" altLang="en-US" sz="2000" smtClean="0"/>
              <a:t>（</a:t>
            </a:r>
            <a:r>
              <a:rPr lang="en-US" altLang="zh-CN" sz="2000" smtClean="0"/>
              <a:t>6</a:t>
            </a:r>
            <a:r>
              <a:rPr lang="zh-CN" altLang="en-US" sz="2000" smtClean="0"/>
              <a:t>）</a:t>
            </a:r>
          </a:p>
        </p:txBody>
      </p:sp>
      <p:sp>
        <p:nvSpPr>
          <p:cNvPr id="9" name="矩形 8"/>
          <p:cNvSpPr/>
          <p:nvPr/>
        </p:nvSpPr>
        <p:spPr>
          <a:xfrm>
            <a:off x="6300192" y="4725144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假设否定谬误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00192" y="3284984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结论肯定谬误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7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E963B81-CCE6-4341-9051-6DBEA96C2C9A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§1.5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  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7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684213" y="1844675"/>
            <a:ext cx="7778750" cy="1100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of inference for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quantified statements 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467544" y="2997200"/>
            <a:ext cx="5182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1</a:t>
            </a:r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Universal instantiation </a:t>
            </a:r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517731"/>
              </p:ext>
            </p:extLst>
          </p:nvPr>
        </p:nvGraphicFramePr>
        <p:xfrm>
          <a:off x="5871643" y="2944813"/>
          <a:ext cx="1940445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r:id="rId3" imgW="521832" imgH="420011" progId="Equation.3">
                  <p:embed/>
                </p:oleObj>
              </mc:Choice>
              <mc:Fallback>
                <p:oleObj r:id="rId3" imgW="521832" imgH="42001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1643" y="2944813"/>
                        <a:ext cx="1940445" cy="12446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8"/>
          <p:cNvSpPr>
            <a:spLocks noChangeArrowheads="1"/>
          </p:cNvSpPr>
          <p:nvPr/>
        </p:nvSpPr>
        <p:spPr bwMode="auto">
          <a:xfrm>
            <a:off x="539552" y="4777988"/>
            <a:ext cx="55423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2</a:t>
            </a:r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Universal generalization </a:t>
            </a:r>
          </a:p>
        </p:txBody>
      </p:sp>
      <p:graphicFrame>
        <p:nvGraphicFramePr>
          <p:cNvPr id="604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592040"/>
              </p:ext>
            </p:extLst>
          </p:nvPr>
        </p:nvGraphicFramePr>
        <p:xfrm>
          <a:off x="5940425" y="4471988"/>
          <a:ext cx="1871663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公式" r:id="rId5" imgW="648826" imgH="419829" progId="Equation.3">
                  <p:embed/>
                </p:oleObj>
              </mc:Choice>
              <mc:Fallback>
                <p:oleObj name="公式" r:id="rId5" imgW="648826" imgH="4198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471988"/>
                        <a:ext cx="1871663" cy="12477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690564" y="3577371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量词消去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91680" y="5292497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量词引入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34781" y="4547155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CN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4AAB1F74-CABA-4B8E-A177-3BF1B82F7DB3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§1.5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  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8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715963" y="1773238"/>
            <a:ext cx="7778750" cy="1150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of inference for quantified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statements </a:t>
            </a:r>
          </a:p>
        </p:txBody>
      </p:sp>
      <p:sp>
        <p:nvSpPr>
          <p:cNvPr id="61445" name="Rectangle 6"/>
          <p:cNvSpPr>
            <a:spLocks noChangeArrowheads="1"/>
          </p:cNvSpPr>
          <p:nvPr/>
        </p:nvSpPr>
        <p:spPr bwMode="auto">
          <a:xfrm>
            <a:off x="685800" y="3119438"/>
            <a:ext cx="575786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3</a:t>
            </a:r>
            <a:r>
              <a:rPr lang="zh-CN" altLang="en-US" sz="28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800" dirty="0">
                <a:solidFill>
                  <a:schemeClr val="accent2"/>
                </a:solidFill>
                <a:latin typeface="Verdana" pitchFamily="34" charset="0"/>
              </a:rPr>
              <a:t>Existential instantiation</a:t>
            </a:r>
            <a:r>
              <a:rPr lang="en-US" altLang="zh-CN" sz="4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597087"/>
              </p:ext>
            </p:extLst>
          </p:nvPr>
        </p:nvGraphicFramePr>
        <p:xfrm>
          <a:off x="6335348" y="2924175"/>
          <a:ext cx="1909060" cy="1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r:id="rId3" imgW="509105" imgH="420011" progId="Equation.3">
                  <p:embed/>
                </p:oleObj>
              </mc:Choice>
              <mc:Fallback>
                <p:oleObj r:id="rId3" imgW="509105" imgH="42001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348" y="2924175"/>
                        <a:ext cx="1909060" cy="126035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685800" y="4527550"/>
            <a:ext cx="575786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800">
                <a:solidFill>
                  <a:schemeClr val="accent2"/>
                </a:solidFill>
                <a:latin typeface="Verdana" pitchFamily="34" charset="0"/>
              </a:rPr>
              <a:t>4</a:t>
            </a:r>
            <a:r>
              <a:rPr lang="zh-CN" altLang="en-US" sz="280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800">
                <a:solidFill>
                  <a:schemeClr val="accent2"/>
                </a:solidFill>
                <a:latin typeface="Verdana" pitchFamily="34" charset="0"/>
              </a:rPr>
              <a:t>Existential generalization</a:t>
            </a:r>
            <a:r>
              <a:rPr lang="en-US" altLang="zh-CN" sz="440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023152"/>
              </p:ext>
            </p:extLst>
          </p:nvPr>
        </p:nvGraphicFramePr>
        <p:xfrm>
          <a:off x="6372150" y="4524245"/>
          <a:ext cx="1872258" cy="1281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r:id="rId5" imgW="635828" imgH="419646" progId="Equation.3">
                  <p:embed/>
                </p:oleObj>
              </mc:Choice>
              <mc:Fallback>
                <p:oleObj r:id="rId5" imgW="635828" imgH="419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150" y="4524245"/>
                        <a:ext cx="1872258" cy="128101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762572" y="3789040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量词消去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63688" y="5373216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量词引入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81247" y="3618980"/>
            <a:ext cx="106275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CN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4E00DB6-5CDD-4B3B-9E8D-C5008E1F1642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§1.5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  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9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458788" y="1752600"/>
            <a:ext cx="392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2600" dirty="0">
                <a:solidFill>
                  <a:schemeClr val="accent2"/>
                </a:solidFill>
                <a:latin typeface="Verdana" pitchFamily="34" charset="0"/>
              </a:rPr>
              <a:t>Example</a:t>
            </a:r>
            <a:r>
              <a:rPr lang="zh-CN" altLang="en-US" sz="2600" dirty="0">
                <a:solidFill>
                  <a:schemeClr val="accent2"/>
                </a:solidFill>
                <a:latin typeface="Verdana" pitchFamily="34" charset="0"/>
              </a:rPr>
              <a:t>：</a:t>
            </a:r>
          </a:p>
        </p:txBody>
      </p:sp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2663825" y="3357563"/>
          <a:ext cx="32416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2" r:id="rId3" imgW="1548728" imgH="203112" progId="Equation.3">
                  <p:embed/>
                </p:oleObj>
              </mc:Choice>
              <mc:Fallback>
                <p:oleObj r:id="rId3" imgW="154872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825" y="3357563"/>
                        <a:ext cx="32416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2014538" y="2349500"/>
          <a:ext cx="53292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3" r:id="rId5" imgW="2630042" imgH="203288" progId="Equation.3">
                  <p:embed/>
                </p:oleObj>
              </mc:Choice>
              <mc:Fallback>
                <p:oleObj r:id="rId5" imgW="2630042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2349500"/>
                        <a:ext cx="532923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1" name="Rectangle 8"/>
          <p:cNvSpPr>
            <a:spLocks noChangeArrowheads="1"/>
          </p:cNvSpPr>
          <p:nvPr/>
        </p:nvSpPr>
        <p:spPr bwMode="auto">
          <a:xfrm>
            <a:off x="935038" y="2349500"/>
            <a:ext cx="10080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 b="1">
                <a:solidFill>
                  <a:schemeClr val="hlink"/>
                </a:solidFill>
                <a:latin typeface="Verdana" pitchFamily="34" charset="0"/>
                <a:ea typeface="楷体_GB2312" pitchFamily="1" charset="-122"/>
              </a:rPr>
              <a:t>前提：</a:t>
            </a:r>
          </a:p>
        </p:txBody>
      </p:sp>
      <p:sp>
        <p:nvSpPr>
          <p:cNvPr id="62472" name="Rectangle 9"/>
          <p:cNvSpPr>
            <a:spLocks noChangeArrowheads="1"/>
          </p:cNvSpPr>
          <p:nvPr/>
        </p:nvSpPr>
        <p:spPr bwMode="auto">
          <a:xfrm>
            <a:off x="949325" y="2852738"/>
            <a:ext cx="10080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 b="1">
                <a:solidFill>
                  <a:schemeClr val="hlink"/>
                </a:solidFill>
                <a:latin typeface="Verdana" pitchFamily="34" charset="0"/>
                <a:ea typeface="楷体_GB2312" pitchFamily="1" charset="-122"/>
              </a:rPr>
              <a:t>结论：</a:t>
            </a:r>
          </a:p>
        </p:txBody>
      </p:sp>
      <p:graphicFrame>
        <p:nvGraphicFramePr>
          <p:cNvPr id="62473" name="Object 9"/>
          <p:cNvGraphicFramePr>
            <a:graphicFrameLocks noChangeAspect="1"/>
          </p:cNvGraphicFramePr>
          <p:nvPr/>
        </p:nvGraphicFramePr>
        <p:xfrm>
          <a:off x="2058988" y="2867025"/>
          <a:ext cx="2303462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4" r:id="rId7" imgW="1055933" imgH="203553" progId="Equation.3">
                  <p:embed/>
                </p:oleObj>
              </mc:Choice>
              <mc:Fallback>
                <p:oleObj r:id="rId7" imgW="1055933" imgH="2035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2867025"/>
                        <a:ext cx="2303462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4" name="Rectangle 11"/>
          <p:cNvSpPr>
            <a:spLocks noChangeArrowheads="1"/>
          </p:cNvSpPr>
          <p:nvPr/>
        </p:nvSpPr>
        <p:spPr bwMode="auto">
          <a:xfrm>
            <a:off x="971550" y="3357563"/>
            <a:ext cx="10080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 b="1">
                <a:solidFill>
                  <a:schemeClr val="hlink"/>
                </a:solidFill>
                <a:latin typeface="Verdana" pitchFamily="34" charset="0"/>
                <a:ea typeface="楷体_GB2312" pitchFamily="1" charset="-122"/>
              </a:rPr>
              <a:t>证明：</a:t>
            </a:r>
          </a:p>
        </p:txBody>
      </p:sp>
      <p:sp>
        <p:nvSpPr>
          <p:cNvPr id="62475" name="Rectangle 12"/>
          <p:cNvSpPr>
            <a:spLocks noChangeArrowheads="1"/>
          </p:cNvSpPr>
          <p:nvPr/>
        </p:nvSpPr>
        <p:spPr bwMode="auto">
          <a:xfrm>
            <a:off x="1871663" y="3357563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1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sp>
        <p:nvSpPr>
          <p:cNvPr id="62476" name="Rectangle 13"/>
          <p:cNvSpPr>
            <a:spLocks noChangeArrowheads="1"/>
          </p:cNvSpPr>
          <p:nvPr/>
        </p:nvSpPr>
        <p:spPr bwMode="auto">
          <a:xfrm>
            <a:off x="1871663" y="3860800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2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graphicFrame>
        <p:nvGraphicFramePr>
          <p:cNvPr id="62477" name="Object 13"/>
          <p:cNvGraphicFramePr>
            <a:graphicFrameLocks noChangeAspect="1"/>
          </p:cNvGraphicFramePr>
          <p:nvPr/>
        </p:nvGraphicFramePr>
        <p:xfrm>
          <a:off x="2735263" y="3860800"/>
          <a:ext cx="2449512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5" r:id="rId9" imgW="1042305" imgH="203377" progId="Equation.3">
                  <p:embed/>
                </p:oleObj>
              </mc:Choice>
              <mc:Fallback>
                <p:oleObj r:id="rId9" imgW="1042305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3860800"/>
                        <a:ext cx="2449512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8" name="Rectangle 15"/>
          <p:cNvSpPr>
            <a:spLocks noChangeArrowheads="1"/>
          </p:cNvSpPr>
          <p:nvPr/>
        </p:nvSpPr>
        <p:spPr bwMode="auto">
          <a:xfrm>
            <a:off x="1885950" y="4294188"/>
            <a:ext cx="5762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3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sp>
        <p:nvSpPr>
          <p:cNvPr id="62479" name="Rectangle 16"/>
          <p:cNvSpPr>
            <a:spLocks noChangeArrowheads="1"/>
          </p:cNvSpPr>
          <p:nvPr/>
        </p:nvSpPr>
        <p:spPr bwMode="auto">
          <a:xfrm>
            <a:off x="1885950" y="4724400"/>
            <a:ext cx="5762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4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graphicFrame>
        <p:nvGraphicFramePr>
          <p:cNvPr id="62480" name="Object 16"/>
          <p:cNvGraphicFramePr>
            <a:graphicFrameLocks noChangeAspect="1"/>
          </p:cNvGraphicFramePr>
          <p:nvPr/>
        </p:nvGraphicFramePr>
        <p:xfrm>
          <a:off x="2735263" y="4292600"/>
          <a:ext cx="16478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6" r:id="rId11" imgW="788084" imgH="203377" progId="Equation.3">
                  <p:embed/>
                </p:oleObj>
              </mc:Choice>
              <mc:Fallback>
                <p:oleObj r:id="rId11" imgW="788084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4292600"/>
                        <a:ext cx="16478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1" name="Object 17"/>
          <p:cNvGraphicFramePr>
            <a:graphicFrameLocks noChangeAspect="1"/>
          </p:cNvGraphicFramePr>
          <p:nvPr/>
        </p:nvGraphicFramePr>
        <p:xfrm>
          <a:off x="2717800" y="4724400"/>
          <a:ext cx="26828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7" r:id="rId13" imgW="1283814" imgH="203377" progId="Equation.3">
                  <p:embed/>
                </p:oleObj>
              </mc:Choice>
              <mc:Fallback>
                <p:oleObj r:id="rId13" imgW="1283814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4724400"/>
                        <a:ext cx="26828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2" name="Rectangle 19"/>
          <p:cNvSpPr>
            <a:spLocks noChangeArrowheads="1"/>
          </p:cNvSpPr>
          <p:nvPr/>
        </p:nvSpPr>
        <p:spPr bwMode="auto">
          <a:xfrm>
            <a:off x="1871663" y="51593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5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sp>
        <p:nvSpPr>
          <p:cNvPr id="62483" name="Rectangle 20"/>
          <p:cNvSpPr>
            <a:spLocks noChangeArrowheads="1"/>
          </p:cNvSpPr>
          <p:nvPr/>
        </p:nvSpPr>
        <p:spPr bwMode="auto">
          <a:xfrm>
            <a:off x="1871663" y="566102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6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graphicFrame>
        <p:nvGraphicFramePr>
          <p:cNvPr id="62484" name="Object 20"/>
          <p:cNvGraphicFramePr>
            <a:graphicFrameLocks noChangeAspect="1"/>
          </p:cNvGraphicFramePr>
          <p:nvPr/>
        </p:nvGraphicFramePr>
        <p:xfrm>
          <a:off x="2735263" y="5157788"/>
          <a:ext cx="7175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8" r:id="rId15" imgW="343945" imgH="203819" progId="Equation.3">
                  <p:embed/>
                </p:oleObj>
              </mc:Choice>
              <mc:Fallback>
                <p:oleObj r:id="rId15" imgW="343945" imgH="2038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5157788"/>
                        <a:ext cx="7175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5" name="Object 21"/>
          <p:cNvGraphicFramePr>
            <a:graphicFrameLocks noChangeAspect="1"/>
          </p:cNvGraphicFramePr>
          <p:nvPr/>
        </p:nvGraphicFramePr>
        <p:xfrm>
          <a:off x="2700338" y="5661025"/>
          <a:ext cx="16192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9" r:id="rId17" imgW="775373" imgH="203377" progId="Equation.3">
                  <p:embed/>
                </p:oleObj>
              </mc:Choice>
              <mc:Fallback>
                <p:oleObj r:id="rId17" imgW="775373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5661025"/>
                        <a:ext cx="16192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86" name="Line 23"/>
          <p:cNvSpPr>
            <a:spLocks noChangeShapeType="1"/>
          </p:cNvSpPr>
          <p:nvPr/>
        </p:nvSpPr>
        <p:spPr bwMode="auto">
          <a:xfrm>
            <a:off x="6048375" y="3141663"/>
            <a:ext cx="0" cy="2951162"/>
          </a:xfrm>
          <a:prstGeom prst="line">
            <a:avLst/>
          </a:prstGeom>
          <a:noFill/>
          <a:ln w="57150">
            <a:solidFill>
              <a:srgbClr val="FF006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87" name="Rectangle 24"/>
          <p:cNvSpPr>
            <a:spLocks noChangeArrowheads="1"/>
          </p:cNvSpPr>
          <p:nvPr/>
        </p:nvSpPr>
        <p:spPr bwMode="auto">
          <a:xfrm>
            <a:off x="6192838" y="3359150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7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sp>
        <p:nvSpPr>
          <p:cNvPr id="62488" name="Rectangle 25"/>
          <p:cNvSpPr>
            <a:spLocks noChangeArrowheads="1"/>
          </p:cNvSpPr>
          <p:nvPr/>
        </p:nvSpPr>
        <p:spPr bwMode="auto">
          <a:xfrm>
            <a:off x="6192838" y="3860800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8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graphicFrame>
        <p:nvGraphicFramePr>
          <p:cNvPr id="62489" name="Object 25"/>
          <p:cNvGraphicFramePr>
            <a:graphicFrameLocks noChangeAspect="1"/>
          </p:cNvGraphicFramePr>
          <p:nvPr/>
        </p:nvGraphicFramePr>
        <p:xfrm>
          <a:off x="6840538" y="3357563"/>
          <a:ext cx="7429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0" r:id="rId19" imgW="356684" imgH="203819" progId="Equation.3">
                  <p:embed/>
                </p:oleObj>
              </mc:Choice>
              <mc:Fallback>
                <p:oleObj r:id="rId19" imgW="356684" imgH="2038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538" y="3357563"/>
                        <a:ext cx="7429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90" name="Object 26"/>
          <p:cNvGraphicFramePr>
            <a:graphicFrameLocks noChangeAspect="1"/>
          </p:cNvGraphicFramePr>
          <p:nvPr/>
        </p:nvGraphicFramePr>
        <p:xfrm>
          <a:off x="6840538" y="3860800"/>
          <a:ext cx="715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1" r:id="rId21" imgW="343945" imgH="203819" progId="Equation.3">
                  <p:embed/>
                </p:oleObj>
              </mc:Choice>
              <mc:Fallback>
                <p:oleObj r:id="rId21" imgW="343945" imgH="2038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538" y="3860800"/>
                        <a:ext cx="7159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1" name="Rectangle 28"/>
          <p:cNvSpPr>
            <a:spLocks noChangeArrowheads="1"/>
          </p:cNvSpPr>
          <p:nvPr/>
        </p:nvSpPr>
        <p:spPr bwMode="auto">
          <a:xfrm>
            <a:off x="6264275" y="4365625"/>
            <a:ext cx="5762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9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sp>
        <p:nvSpPr>
          <p:cNvPr id="62492" name="Rectangle 29"/>
          <p:cNvSpPr>
            <a:spLocks noChangeArrowheads="1"/>
          </p:cNvSpPr>
          <p:nvPr/>
        </p:nvSpPr>
        <p:spPr bwMode="auto">
          <a:xfrm>
            <a:off x="6264275" y="4867275"/>
            <a:ext cx="5762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zh-CN" altLang="en-US" sz="2400">
                <a:latin typeface="Verdana" pitchFamily="34" charset="0"/>
              </a:rPr>
              <a:t>（</a:t>
            </a:r>
            <a:r>
              <a:rPr lang="en-US" altLang="zh-CN" sz="2400">
                <a:latin typeface="Verdana" pitchFamily="34" charset="0"/>
              </a:rPr>
              <a:t>10</a:t>
            </a:r>
            <a:r>
              <a:rPr lang="zh-CN" altLang="en-US" sz="2400">
                <a:latin typeface="Verdana" pitchFamily="34" charset="0"/>
              </a:rPr>
              <a:t>）</a:t>
            </a:r>
          </a:p>
        </p:txBody>
      </p:sp>
      <p:graphicFrame>
        <p:nvGraphicFramePr>
          <p:cNvPr id="62493" name="Object 29"/>
          <p:cNvGraphicFramePr>
            <a:graphicFrameLocks noChangeAspect="1"/>
          </p:cNvGraphicFramePr>
          <p:nvPr/>
        </p:nvGraphicFramePr>
        <p:xfrm>
          <a:off x="6827838" y="4365625"/>
          <a:ext cx="16446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2" r:id="rId23" imgW="788084" imgH="203377" progId="Equation.3">
                  <p:embed/>
                </p:oleObj>
              </mc:Choice>
              <mc:Fallback>
                <p:oleObj r:id="rId23" imgW="788084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7838" y="4365625"/>
                        <a:ext cx="16446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94" name="Object 30"/>
          <p:cNvGraphicFramePr>
            <a:graphicFrameLocks noChangeAspect="1"/>
          </p:cNvGraphicFramePr>
          <p:nvPr/>
        </p:nvGraphicFramePr>
        <p:xfrm>
          <a:off x="6335713" y="5362575"/>
          <a:ext cx="23399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3" r:id="rId25" imgW="1055933" imgH="203553" progId="Equation.3">
                  <p:embed/>
                </p:oleObj>
              </mc:Choice>
              <mc:Fallback>
                <p:oleObj r:id="rId25" imgW="1055933" imgH="2035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713" y="5362575"/>
                        <a:ext cx="233997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5" name="Line 34"/>
          <p:cNvSpPr>
            <a:spLocks noChangeShapeType="1"/>
          </p:cNvSpPr>
          <p:nvPr/>
        </p:nvSpPr>
        <p:spPr bwMode="auto">
          <a:xfrm>
            <a:off x="2916238" y="4292600"/>
            <a:ext cx="863600" cy="7207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96" name="Line 35"/>
          <p:cNvSpPr>
            <a:spLocks noChangeShapeType="1"/>
          </p:cNvSpPr>
          <p:nvPr/>
        </p:nvSpPr>
        <p:spPr bwMode="auto">
          <a:xfrm flipH="1">
            <a:off x="2916238" y="4292600"/>
            <a:ext cx="719137" cy="6492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7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42775E-6 L 0.00087 -0.06289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60116E-6 L 0.00052 0.06312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4" grpId="0" autoUpdateAnimBg="0"/>
      <p:bldP spid="62475" grpId="0" autoUpdateAnimBg="0"/>
      <p:bldP spid="62476" grpId="0" autoUpdateAnimBg="0"/>
      <p:bldP spid="62478" grpId="0" autoUpdateAnimBg="0"/>
      <p:bldP spid="62478" grpId="1" autoUpdateAnimBg="0"/>
      <p:bldP spid="62479" grpId="0" autoUpdateAnimBg="0"/>
      <p:bldP spid="62479" grpId="1" autoUpdateAnimBg="0"/>
      <p:bldP spid="62482" grpId="0" autoUpdateAnimBg="0"/>
      <p:bldP spid="62483" grpId="0" autoUpdateAnimBg="0"/>
      <p:bldP spid="62486" grpId="0" animBg="1"/>
      <p:bldP spid="62487" grpId="0" autoUpdateAnimBg="0"/>
      <p:bldP spid="62488" grpId="0" autoUpdateAnimBg="0"/>
      <p:bldP spid="62491" grpId="0" autoUpdateAnimBg="0"/>
      <p:bldP spid="62492" grpId="0" autoUpdateAnimBg="0"/>
      <p:bldP spid="62495" grpId="0" animBg="1"/>
      <p:bldP spid="6249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DB9A88AE-CA9A-49A5-A815-B7851ACD5FFA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§1.5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  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10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2600">
                <a:latin typeface="Verdana" pitchFamily="34" charset="0"/>
              </a:rPr>
              <a:t>Example</a:t>
            </a:r>
            <a:r>
              <a:rPr lang="zh-CN" altLang="en-US" sz="2600">
                <a:latin typeface="Verdana" pitchFamily="34" charset="0"/>
              </a:rPr>
              <a:t>：</a:t>
            </a:r>
          </a:p>
        </p:txBody>
      </p:sp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3924300" y="2660650"/>
          <a:ext cx="403225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8" r:id="rId3" imgW="1662978" imgH="203112" progId="Equation.3">
                  <p:embed/>
                </p:oleObj>
              </mc:Choice>
              <mc:Fallback>
                <p:oleObj r:id="rId3" imgW="166297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660650"/>
                        <a:ext cx="4032250" cy="4333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539750" y="4484688"/>
            <a:ext cx="7559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Verdana" pitchFamily="34" charset="0"/>
                <a:ea typeface="楷体_GB2312" pitchFamily="1" charset="-122"/>
              </a:rPr>
              <a:t>因此，有些大学生要缴费学习。</a:t>
            </a:r>
          </a:p>
        </p:txBody>
      </p:sp>
      <p:sp>
        <p:nvSpPr>
          <p:cNvPr id="63495" name="Rectangle 8"/>
          <p:cNvSpPr>
            <a:spLocks noChangeArrowheads="1"/>
          </p:cNvSpPr>
          <p:nvPr/>
        </p:nvSpPr>
        <p:spPr bwMode="auto">
          <a:xfrm>
            <a:off x="539750" y="2205038"/>
            <a:ext cx="600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latin typeface="Verdana" pitchFamily="34" charset="0"/>
                <a:ea typeface="楷体_GB2312" pitchFamily="1" charset="-122"/>
              </a:rPr>
              <a:t>每个大学生或者享有奖学金或者缴费学习；</a:t>
            </a:r>
          </a:p>
        </p:txBody>
      </p:sp>
      <p:sp>
        <p:nvSpPr>
          <p:cNvPr id="63496" name="Rectangle 9"/>
          <p:cNvSpPr>
            <a:spLocks noChangeArrowheads="1"/>
          </p:cNvSpPr>
          <p:nvPr/>
        </p:nvSpPr>
        <p:spPr bwMode="auto">
          <a:xfrm>
            <a:off x="539750" y="3068638"/>
            <a:ext cx="6311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latin typeface="Verdana" pitchFamily="34" charset="0"/>
                <a:ea typeface="楷体_GB2312" pitchFamily="1" charset="-122"/>
              </a:rPr>
              <a:t>每个大学生当且仅当综合评优者享有奖学金；</a:t>
            </a:r>
          </a:p>
        </p:txBody>
      </p:sp>
      <p:sp>
        <p:nvSpPr>
          <p:cNvPr id="63497" name="Rectangle 10"/>
          <p:cNvSpPr>
            <a:spLocks noChangeArrowheads="1"/>
          </p:cNvSpPr>
          <p:nvPr/>
        </p:nvSpPr>
        <p:spPr bwMode="auto">
          <a:xfrm>
            <a:off x="539750" y="3981450"/>
            <a:ext cx="477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latin typeface="Verdana" pitchFamily="34" charset="0"/>
                <a:ea typeface="楷体_GB2312" pitchFamily="1" charset="-122"/>
              </a:rPr>
              <a:t>并非所有大学生都能综合被评优</a:t>
            </a:r>
            <a:r>
              <a:rPr lang="zh-CN" altLang="en-US" sz="2400">
                <a:latin typeface="Verdana" pitchFamily="34" charset="0"/>
                <a:ea typeface="楷体_GB2312" pitchFamily="1" charset="-122"/>
              </a:rPr>
              <a:t>。</a:t>
            </a:r>
          </a:p>
        </p:txBody>
      </p:sp>
      <p:sp>
        <p:nvSpPr>
          <p:cNvPr id="63498" name="Rectangle 11"/>
          <p:cNvSpPr>
            <a:spLocks noChangeArrowheads="1"/>
          </p:cNvSpPr>
          <p:nvPr/>
        </p:nvSpPr>
        <p:spPr bwMode="auto">
          <a:xfrm>
            <a:off x="1331913" y="5157788"/>
            <a:ext cx="302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endParaRPr lang="zh-CN" altLang="en-US" sz="2400">
              <a:latin typeface="Verdana" pitchFamily="34" charset="0"/>
            </a:endParaRPr>
          </a:p>
        </p:txBody>
      </p:sp>
      <p:sp>
        <p:nvSpPr>
          <p:cNvPr id="63499" name="Rectangle 12"/>
          <p:cNvSpPr>
            <a:spLocks noChangeArrowheads="1"/>
          </p:cNvSpPr>
          <p:nvPr/>
        </p:nvSpPr>
        <p:spPr bwMode="auto">
          <a:xfrm>
            <a:off x="534988" y="2205038"/>
            <a:ext cx="6005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accent2"/>
                </a:solidFill>
                <a:latin typeface="Verdana" pitchFamily="34" charset="0"/>
                <a:ea typeface="楷体_GB2312" pitchFamily="1" charset="-122"/>
              </a:rPr>
              <a:t>每个大学生或者享有奖学金或者缴费学习；</a:t>
            </a:r>
          </a:p>
        </p:txBody>
      </p:sp>
      <p:sp>
        <p:nvSpPr>
          <p:cNvPr id="63500" name="Rectangle 13"/>
          <p:cNvSpPr>
            <a:spLocks noChangeArrowheads="1"/>
          </p:cNvSpPr>
          <p:nvPr/>
        </p:nvSpPr>
        <p:spPr bwMode="auto">
          <a:xfrm>
            <a:off x="534988" y="3065463"/>
            <a:ext cx="6311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accent2"/>
                </a:solidFill>
                <a:latin typeface="Verdana" pitchFamily="34" charset="0"/>
                <a:ea typeface="楷体_GB2312" pitchFamily="1" charset="-122"/>
              </a:rPr>
              <a:t>每个大学生当且仅当综合评优者享有奖学金；</a:t>
            </a:r>
          </a:p>
        </p:txBody>
      </p:sp>
      <p:graphicFrame>
        <p:nvGraphicFramePr>
          <p:cNvPr id="63501" name="Object 13"/>
          <p:cNvGraphicFramePr>
            <a:graphicFrameLocks noChangeAspect="1"/>
          </p:cNvGraphicFramePr>
          <p:nvPr/>
        </p:nvGraphicFramePr>
        <p:xfrm>
          <a:off x="3852863" y="3538538"/>
          <a:ext cx="40322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r:id="rId5" imgW="1726451" imgH="203112" progId="Equation.3">
                  <p:embed/>
                </p:oleObj>
              </mc:Choice>
              <mc:Fallback>
                <p:oleObj r:id="rId5" imgW="172645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863" y="3538538"/>
                        <a:ext cx="4032250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2" name="Rectangle 15"/>
          <p:cNvSpPr>
            <a:spLocks noChangeArrowheads="1"/>
          </p:cNvSpPr>
          <p:nvPr/>
        </p:nvSpPr>
        <p:spPr bwMode="auto">
          <a:xfrm>
            <a:off x="539750" y="3979863"/>
            <a:ext cx="477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accent2"/>
                </a:solidFill>
                <a:latin typeface="Verdana" pitchFamily="34" charset="0"/>
                <a:ea typeface="楷体_GB2312" pitchFamily="1" charset="-122"/>
              </a:rPr>
              <a:t>并非所有大学生都能综合被评优。</a:t>
            </a:r>
          </a:p>
        </p:txBody>
      </p:sp>
      <p:graphicFrame>
        <p:nvGraphicFramePr>
          <p:cNvPr id="63503" name="Object 15"/>
          <p:cNvGraphicFramePr>
            <a:graphicFrameLocks noChangeAspect="1"/>
          </p:cNvGraphicFramePr>
          <p:nvPr/>
        </p:nvGraphicFramePr>
        <p:xfrm>
          <a:off x="5237163" y="4076700"/>
          <a:ext cx="25749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0" r:id="rId7" imgW="1207548" imgH="203377" progId="Equation.3">
                  <p:embed/>
                </p:oleObj>
              </mc:Choice>
              <mc:Fallback>
                <p:oleObj r:id="rId7" imgW="1207548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7163" y="4076700"/>
                        <a:ext cx="2574925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4" name="Rectangle 17"/>
          <p:cNvSpPr>
            <a:spLocks noChangeArrowheads="1"/>
          </p:cNvSpPr>
          <p:nvPr/>
        </p:nvSpPr>
        <p:spPr bwMode="auto">
          <a:xfrm>
            <a:off x="539750" y="4484688"/>
            <a:ext cx="440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accent2"/>
                </a:solidFill>
                <a:latin typeface="Verdana" pitchFamily="34" charset="0"/>
                <a:ea typeface="楷体_GB2312" pitchFamily="1" charset="-122"/>
              </a:rPr>
              <a:t>因此，有些大学生要缴费学习。</a:t>
            </a:r>
          </a:p>
        </p:txBody>
      </p:sp>
      <p:graphicFrame>
        <p:nvGraphicFramePr>
          <p:cNvPr id="63505" name="Object 17"/>
          <p:cNvGraphicFramePr>
            <a:graphicFrameLocks noChangeAspect="1"/>
          </p:cNvGraphicFramePr>
          <p:nvPr/>
        </p:nvGraphicFramePr>
        <p:xfrm>
          <a:off x="5429250" y="4594225"/>
          <a:ext cx="22447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r:id="rId9" imgW="1016883" imgH="203377" progId="Equation.3">
                  <p:embed/>
                </p:oleObj>
              </mc:Choice>
              <mc:Fallback>
                <p:oleObj r:id="rId9" imgW="1016883" imgH="20337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4594225"/>
                        <a:ext cx="2244725" cy="4191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6" name="Rectangle 19"/>
          <p:cNvSpPr>
            <a:spLocks noChangeArrowheads="1"/>
          </p:cNvSpPr>
          <p:nvPr/>
        </p:nvSpPr>
        <p:spPr bwMode="auto">
          <a:xfrm>
            <a:off x="755650" y="4941888"/>
            <a:ext cx="6353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>
                <a:latin typeface="Verdana" pitchFamily="34" charset="0"/>
              </a:rPr>
              <a:t>S(x): x</a:t>
            </a:r>
            <a:r>
              <a:rPr lang="zh-CN" altLang="en-US" sz="2400">
                <a:latin typeface="Verdana" pitchFamily="34" charset="0"/>
                <a:ea typeface="楷体_GB2312" pitchFamily="1" charset="-122"/>
              </a:rPr>
              <a:t>是大学生</a:t>
            </a:r>
            <a:r>
              <a:rPr lang="zh-CN" altLang="en-US" sz="2400">
                <a:latin typeface="Verdana" pitchFamily="34" charset="0"/>
              </a:rPr>
              <a:t>；      </a:t>
            </a:r>
            <a:r>
              <a:rPr lang="en-US" altLang="zh-CN" sz="2400">
                <a:latin typeface="Verdana" pitchFamily="34" charset="0"/>
              </a:rPr>
              <a:t>E(x): x</a:t>
            </a:r>
            <a:r>
              <a:rPr lang="zh-CN" altLang="en-US" sz="2400">
                <a:latin typeface="Verdana" pitchFamily="34" charset="0"/>
                <a:ea typeface="楷体_GB2312" pitchFamily="1" charset="-122"/>
              </a:rPr>
              <a:t>享有奖学金；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400">
                <a:latin typeface="Verdana" pitchFamily="34" charset="0"/>
                <a:ea typeface="楷体_GB2312" pitchFamily="1" charset="-122"/>
              </a:rPr>
              <a:t>P(x)</a:t>
            </a:r>
            <a:r>
              <a:rPr lang="en-US" altLang="zh-CN" sz="2400">
                <a:latin typeface="Verdana" pitchFamily="34" charset="0"/>
              </a:rPr>
              <a:t>: </a:t>
            </a:r>
            <a:r>
              <a:rPr lang="en-US" altLang="zh-CN" sz="2400">
                <a:latin typeface="Verdana" pitchFamily="34" charset="0"/>
                <a:ea typeface="楷体_GB2312" pitchFamily="1" charset="-122"/>
              </a:rPr>
              <a:t>x</a:t>
            </a:r>
            <a:r>
              <a:rPr lang="zh-CN" altLang="en-US" sz="2400">
                <a:latin typeface="Verdana" pitchFamily="34" charset="0"/>
                <a:ea typeface="楷体_GB2312" pitchFamily="1" charset="-122"/>
              </a:rPr>
              <a:t>要缴费学习；   </a:t>
            </a:r>
            <a:r>
              <a:rPr lang="en-US" altLang="zh-CN" sz="2400">
                <a:latin typeface="Verdana" pitchFamily="34" charset="0"/>
                <a:ea typeface="楷体_GB2312" pitchFamily="1" charset="-122"/>
              </a:rPr>
              <a:t>T(x): x</a:t>
            </a:r>
            <a:r>
              <a:rPr lang="zh-CN" altLang="en-US" sz="2400">
                <a:latin typeface="Verdana" pitchFamily="34" charset="0"/>
                <a:ea typeface="楷体_GB2312" pitchFamily="1" charset="-122"/>
              </a:rPr>
              <a:t>综合被评优。</a:t>
            </a:r>
          </a:p>
        </p:txBody>
      </p:sp>
    </p:spTree>
    <p:extLst>
      <p:ext uri="{BB962C8B-B14F-4D97-AF65-F5344CB8AC3E}">
        <p14:creationId xmlns:p14="http://schemas.microsoft.com/office/powerpoint/2010/main" val="208832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9" grpId="0" autoUpdateAnimBg="0"/>
      <p:bldP spid="63500" grpId="0" autoUpdateAnimBg="0"/>
      <p:bldP spid="63502" grpId="0" autoUpdateAnimBg="0"/>
      <p:bldP spid="6350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AD3A79EE-DF7A-4E95-AA5E-6877C7433827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§1.5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Rules of Inference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  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11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611188" y="1773238"/>
            <a:ext cx="8248650" cy="107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Combining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rules of inference for propositions and quantified statements </a:t>
            </a:r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1042988" y="2922122"/>
            <a:ext cx="44185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chemeClr val="accent2"/>
                </a:solidFill>
              </a:rPr>
              <a:t>(1) Universal modus ponens</a:t>
            </a:r>
            <a:r>
              <a:rPr lang="en-US" altLang="zh-CN" sz="2800" dirty="0">
                <a:solidFill>
                  <a:schemeClr val="accent2"/>
                </a:solidFill>
              </a:rPr>
              <a:t> </a:t>
            </a:r>
          </a:p>
        </p:txBody>
      </p:sp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6227763" y="3068638"/>
          <a:ext cx="22320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r:id="rId3" imgW="1157710" imgH="648826" progId="Equation.3">
                  <p:embed/>
                </p:oleObj>
              </mc:Choice>
              <mc:Fallback>
                <p:oleObj r:id="rId3" imgW="1157710" imgH="6488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068638"/>
                        <a:ext cx="2232025" cy="136842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9" name="Rectangle 9"/>
          <p:cNvSpPr>
            <a:spLocks noChangeArrowheads="1"/>
          </p:cNvSpPr>
          <p:nvPr/>
        </p:nvSpPr>
        <p:spPr bwMode="auto">
          <a:xfrm>
            <a:off x="1042988" y="4636622"/>
            <a:ext cx="43316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chemeClr val="accent2"/>
                </a:solidFill>
              </a:rPr>
              <a:t>(2) Universal modus </a:t>
            </a:r>
            <a:r>
              <a:rPr lang="en-US" altLang="zh-CN" sz="2800" b="1" dirty="0" err="1">
                <a:solidFill>
                  <a:schemeClr val="accent2"/>
                </a:solidFill>
              </a:rPr>
              <a:t>tollens</a:t>
            </a:r>
            <a:r>
              <a:rPr lang="en-US" altLang="zh-CN" sz="2800" dirty="0"/>
              <a:t> </a:t>
            </a:r>
          </a:p>
        </p:txBody>
      </p:sp>
      <p:graphicFrame>
        <p:nvGraphicFramePr>
          <p:cNvPr id="64520" name="Object 8"/>
          <p:cNvGraphicFramePr>
            <a:graphicFrameLocks noChangeAspect="1"/>
          </p:cNvGraphicFramePr>
          <p:nvPr/>
        </p:nvGraphicFramePr>
        <p:xfrm>
          <a:off x="6227763" y="4724400"/>
          <a:ext cx="22320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r:id="rId5" imgW="1157710" imgH="648826" progId="Equation.3">
                  <p:embed/>
                </p:oleObj>
              </mc:Choice>
              <mc:Fallback>
                <p:oleObj r:id="rId5" imgW="1157710" imgH="64882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4724400"/>
                        <a:ext cx="2232025" cy="136842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65013" y="6254688"/>
            <a:ext cx="6851104" cy="54858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Homework: </a:t>
            </a:r>
            <a:r>
              <a:rPr lang="en-US" altLang="zh-CN" dirty="0" smtClean="0">
                <a:solidFill>
                  <a:srgbClr val="FF0000"/>
                </a:solidFill>
              </a:rPr>
              <a:t>P58, </a:t>
            </a:r>
            <a:r>
              <a:rPr lang="en-US" altLang="zh-CN" dirty="0" smtClean="0">
                <a:solidFill>
                  <a:srgbClr val="FF0000"/>
                </a:solidFill>
              </a:rPr>
              <a:t>Exercises </a:t>
            </a:r>
            <a:r>
              <a:rPr lang="en-US" altLang="zh-CN" dirty="0" smtClean="0">
                <a:solidFill>
                  <a:srgbClr val="FF0000"/>
                </a:solidFill>
              </a:rPr>
              <a:t>2,5,8,12,15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304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F2978D6-D0B1-46E6-832E-1F071B7D0D08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 dirty="0">
                <a:solidFill>
                  <a:schemeClr val="tx2"/>
                </a:solidFill>
                <a:latin typeface="Verdana" pitchFamily="34" charset="0"/>
              </a:rPr>
              <a:t>§1.6 </a:t>
            </a:r>
            <a:r>
              <a:rPr lang="en-US" altLang="zh-CN" sz="3600" dirty="0">
                <a:solidFill>
                  <a:schemeClr val="tx2"/>
                </a:solidFill>
                <a:latin typeface="Verdana" pitchFamily="34" charset="0"/>
              </a:rPr>
              <a:t>Introduction to Proofs</a:t>
            </a:r>
            <a:r>
              <a:rPr lang="en-US" altLang="zh-CN" sz="3800" dirty="0">
                <a:solidFill>
                  <a:schemeClr val="tx2"/>
                </a:solidFill>
                <a:latin typeface="Verdana" pitchFamily="34" charset="0"/>
              </a:rPr>
              <a:t>   </a:t>
            </a:r>
            <a:r>
              <a:rPr lang="zh-CN" altLang="en-US" sz="2000" dirty="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 dirty="0">
                <a:solidFill>
                  <a:schemeClr val="tx2"/>
                </a:solidFill>
                <a:latin typeface="Verdana" pitchFamily="34" charset="0"/>
              </a:rPr>
              <a:t>1</a:t>
            </a:r>
            <a:r>
              <a:rPr lang="zh-CN" altLang="en-US" sz="2000" dirty="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611188" y="1773238"/>
            <a:ext cx="8248650" cy="64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auto">
          <a:xfrm>
            <a:off x="611188" y="2420938"/>
            <a:ext cx="8248650" cy="64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Some terminology </a:t>
            </a:r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973619" y="3338126"/>
            <a:ext cx="1554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theorem</a:t>
            </a:r>
            <a:r>
              <a:rPr lang="en-US" altLang="zh-CN" sz="280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2918306" y="3338126"/>
            <a:ext cx="10811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proof</a:t>
            </a:r>
            <a:r>
              <a:rPr lang="en-US" altLang="zh-CN" sz="280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65544" name="Rectangle 9"/>
          <p:cNvSpPr>
            <a:spLocks noChangeArrowheads="1"/>
          </p:cNvSpPr>
          <p:nvPr/>
        </p:nvSpPr>
        <p:spPr bwMode="auto">
          <a:xfrm>
            <a:off x="4262919" y="3322251"/>
            <a:ext cx="14028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axioms</a:t>
            </a:r>
            <a:r>
              <a:rPr lang="en-US" altLang="zh-CN" sz="2800" b="1"/>
              <a:t>  </a:t>
            </a:r>
          </a:p>
        </p:txBody>
      </p:sp>
      <p:sp>
        <p:nvSpPr>
          <p:cNvPr id="65545" name="Rectangle 10"/>
          <p:cNvSpPr>
            <a:spLocks noChangeArrowheads="1"/>
          </p:cNvSpPr>
          <p:nvPr/>
        </p:nvSpPr>
        <p:spPr bwMode="auto">
          <a:xfrm>
            <a:off x="5871056" y="3122683"/>
            <a:ext cx="17252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chemeClr val="accent2"/>
                </a:solidFill>
              </a:rPr>
              <a:t>Postulates</a:t>
            </a:r>
            <a:br>
              <a:rPr lang="en-US" altLang="zh-CN" sz="2800" b="1" dirty="0" smtClean="0">
                <a:solidFill>
                  <a:schemeClr val="accent2"/>
                </a:solidFill>
              </a:rPr>
            </a:br>
            <a:r>
              <a:rPr lang="zh-CN" altLang="en-US" sz="2800" b="1" dirty="0" smtClean="0">
                <a:solidFill>
                  <a:schemeClr val="accent2"/>
                </a:solidFill>
              </a:rPr>
              <a:t>假设</a:t>
            </a:r>
            <a:r>
              <a:rPr lang="en-US" altLang="zh-CN" sz="2800" b="1" dirty="0" smtClean="0">
                <a:solidFill>
                  <a:schemeClr val="accent2"/>
                </a:solidFill>
              </a:rPr>
              <a:t> </a:t>
            </a:r>
            <a:endParaRPr lang="en-US" altLang="zh-CN" sz="2800" b="1" dirty="0">
              <a:solidFill>
                <a:schemeClr val="accent2"/>
              </a:solidFill>
            </a:endParaRPr>
          </a:p>
        </p:txBody>
      </p:sp>
      <p:sp>
        <p:nvSpPr>
          <p:cNvPr id="65546" name="Rectangle 11"/>
          <p:cNvSpPr>
            <a:spLocks noChangeArrowheads="1"/>
          </p:cNvSpPr>
          <p:nvPr/>
        </p:nvSpPr>
        <p:spPr bwMode="auto">
          <a:xfrm>
            <a:off x="973619" y="4057263"/>
            <a:ext cx="2865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rules of inference </a:t>
            </a:r>
          </a:p>
        </p:txBody>
      </p:sp>
      <p:sp>
        <p:nvSpPr>
          <p:cNvPr id="65547" name="Rectangle 12"/>
          <p:cNvSpPr>
            <a:spLocks noChangeArrowheads="1"/>
          </p:cNvSpPr>
          <p:nvPr/>
        </p:nvSpPr>
        <p:spPr bwMode="auto">
          <a:xfrm>
            <a:off x="4286731" y="4057263"/>
            <a:ext cx="1297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lemma </a:t>
            </a:r>
          </a:p>
        </p:txBody>
      </p:sp>
      <p:sp>
        <p:nvSpPr>
          <p:cNvPr id="65548" name="Rectangle 13"/>
          <p:cNvSpPr>
            <a:spLocks noChangeArrowheads="1"/>
          </p:cNvSpPr>
          <p:nvPr/>
        </p:nvSpPr>
        <p:spPr bwMode="auto">
          <a:xfrm>
            <a:off x="5871056" y="4057263"/>
            <a:ext cx="14962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corollary</a:t>
            </a:r>
          </a:p>
        </p:txBody>
      </p:sp>
      <p:sp>
        <p:nvSpPr>
          <p:cNvPr id="65549" name="Rectangle 14"/>
          <p:cNvSpPr>
            <a:spLocks noChangeArrowheads="1"/>
          </p:cNvSpPr>
          <p:nvPr/>
        </p:nvSpPr>
        <p:spPr bwMode="auto">
          <a:xfrm>
            <a:off x="973619" y="4777988"/>
            <a:ext cx="18460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accent2"/>
                </a:solidFill>
              </a:rPr>
              <a:t>conjecture </a:t>
            </a:r>
          </a:p>
        </p:txBody>
      </p:sp>
    </p:spTree>
    <p:extLst>
      <p:ext uri="{BB962C8B-B14F-4D97-AF65-F5344CB8AC3E}">
        <p14:creationId xmlns:p14="http://schemas.microsoft.com/office/powerpoint/2010/main" val="35692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5B0DED3-9BF1-4CF8-A653-F8F9FBDE052E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§1.6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Introduction to Proofs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566738" y="1752600"/>
            <a:ext cx="8001000" cy="59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Methods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of proving theorems </a:t>
            </a:r>
          </a:p>
        </p:txBody>
      </p:sp>
      <p:sp>
        <p:nvSpPr>
          <p:cNvPr id="66565" name="Rectangle 6"/>
          <p:cNvSpPr>
            <a:spLocks noChangeArrowheads="1"/>
          </p:cNvSpPr>
          <p:nvPr/>
        </p:nvSpPr>
        <p:spPr bwMode="auto">
          <a:xfrm>
            <a:off x="1074738" y="23241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1</a:t>
            </a:r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Direct proof</a:t>
            </a:r>
            <a:r>
              <a:rPr lang="en-US" altLang="zh-CN" sz="2400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66566" name="Rectangle 7"/>
          <p:cNvSpPr>
            <a:spLocks noChangeArrowheads="1"/>
          </p:cNvSpPr>
          <p:nvPr/>
        </p:nvSpPr>
        <p:spPr bwMode="auto">
          <a:xfrm>
            <a:off x="1042989" y="3573016"/>
            <a:ext cx="525720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3</a:t>
            </a:r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vacuous and trivial proofs</a:t>
            </a:r>
            <a:endParaRPr lang="en-US" altLang="zh-CN" sz="2400" dirty="0">
              <a:latin typeface="Verdana" pitchFamily="34" charset="0"/>
            </a:endParaRPr>
          </a:p>
        </p:txBody>
      </p:sp>
      <p:sp>
        <p:nvSpPr>
          <p:cNvPr id="66567" name="Rectangle 9"/>
          <p:cNvSpPr>
            <a:spLocks noChangeArrowheads="1"/>
          </p:cNvSpPr>
          <p:nvPr/>
        </p:nvSpPr>
        <p:spPr bwMode="auto">
          <a:xfrm>
            <a:off x="1074738" y="2965102"/>
            <a:ext cx="6019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2</a:t>
            </a:r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Proof of 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contraposition   </a:t>
            </a:r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逆否</a:t>
            </a:r>
            <a:endParaRPr lang="en-US" altLang="zh-CN" sz="2400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eaLnBrk="1" hangingPunct="1"/>
            <a:endParaRPr lang="en-US" altLang="zh-CN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6568" name="Rectangle 10"/>
          <p:cNvSpPr>
            <a:spLocks noChangeArrowheads="1"/>
          </p:cNvSpPr>
          <p:nvPr/>
        </p:nvSpPr>
        <p:spPr bwMode="auto">
          <a:xfrm>
            <a:off x="1042988" y="4149725"/>
            <a:ext cx="601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4</a:t>
            </a:r>
            <a:r>
              <a:rPr lang="zh-CN" altLang="en-US" sz="240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Proof by cases </a:t>
            </a:r>
          </a:p>
        </p:txBody>
      </p:sp>
      <p:sp>
        <p:nvSpPr>
          <p:cNvPr id="66569" name="Rectangle 11"/>
          <p:cNvSpPr>
            <a:spLocks noChangeArrowheads="1"/>
          </p:cNvSpPr>
          <p:nvPr/>
        </p:nvSpPr>
        <p:spPr bwMode="auto">
          <a:xfrm>
            <a:off x="1042988" y="4868863"/>
            <a:ext cx="601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5</a:t>
            </a:r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Proof of 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contradiction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069955" y="5511086"/>
            <a:ext cx="601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6</a:t>
            </a:r>
            <a:r>
              <a:rPr lang="zh-CN" altLang="en-US" sz="2400" dirty="0" smtClean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Proofs 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of </a:t>
            </a:r>
            <a:r>
              <a:rPr lang="en-US" altLang="zh-CN" sz="2400" dirty="0" smtClean="0">
                <a:solidFill>
                  <a:schemeClr val="accent2"/>
                </a:solidFill>
                <a:latin typeface="Verdana" pitchFamily="34" charset="0"/>
              </a:rPr>
              <a:t>equivalence</a:t>
            </a:r>
          </a:p>
        </p:txBody>
      </p:sp>
      <p:sp>
        <p:nvSpPr>
          <p:cNvPr id="2" name="矩形 1"/>
          <p:cNvSpPr/>
          <p:nvPr/>
        </p:nvSpPr>
        <p:spPr>
          <a:xfrm>
            <a:off x="6876256" y="3452155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zh-CN" dirty="0">
                <a:solidFill>
                  <a:schemeClr val="tx2"/>
                </a:solidFill>
              </a:rPr>
              <a:t>p → Q </a:t>
            </a:r>
            <a:r>
              <a:rPr lang="zh-CN" altLang="en-US" dirty="0">
                <a:solidFill>
                  <a:schemeClr val="tx2"/>
                </a:solidFill>
              </a:rPr>
              <a:t>其中 </a:t>
            </a:r>
            <a:r>
              <a:rPr lang="en-US" altLang="zh-CN" dirty="0">
                <a:solidFill>
                  <a:schemeClr val="tx2"/>
                </a:solidFill>
              </a:rPr>
              <a:t>P</a:t>
            </a:r>
            <a:r>
              <a:rPr lang="zh-CN" altLang="en-US" dirty="0">
                <a:solidFill>
                  <a:schemeClr val="tx2"/>
                </a:solidFill>
              </a:rPr>
              <a:t>为 </a:t>
            </a:r>
            <a:r>
              <a:rPr lang="en-US" altLang="zh-CN" dirty="0">
                <a:solidFill>
                  <a:schemeClr val="tx2"/>
                </a:solidFill>
              </a:rPr>
              <a:t>F</a:t>
            </a:r>
            <a:endParaRPr lang="en-US" altLang="zh-CN" dirty="0">
              <a:solidFill>
                <a:schemeClr val="tx2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25401" y="3861048"/>
            <a:ext cx="1895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zh-CN" dirty="0">
                <a:solidFill>
                  <a:schemeClr val="tx2"/>
                </a:solidFill>
              </a:rPr>
              <a:t>p → Q </a:t>
            </a:r>
            <a:r>
              <a:rPr lang="zh-CN" altLang="en-US" dirty="0">
                <a:solidFill>
                  <a:schemeClr val="tx2"/>
                </a:solidFill>
              </a:rPr>
              <a:t>其中 </a:t>
            </a:r>
            <a:r>
              <a:rPr lang="en-US" altLang="zh-CN" dirty="0" smtClean="0">
                <a:solidFill>
                  <a:schemeClr val="tx2"/>
                </a:solidFill>
              </a:rPr>
              <a:t>Q</a:t>
            </a:r>
            <a:r>
              <a:rPr lang="zh-CN" altLang="en-US" dirty="0" smtClean="0">
                <a:solidFill>
                  <a:schemeClr val="tx2"/>
                </a:solidFill>
              </a:rPr>
              <a:t>为</a:t>
            </a:r>
            <a:r>
              <a:rPr lang="en-US" altLang="zh-CN" dirty="0">
                <a:solidFill>
                  <a:schemeClr val="tx2"/>
                </a:solidFill>
              </a:rPr>
              <a:t>T</a:t>
            </a:r>
            <a:endParaRPr lang="en-US" altLang="zh-CN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1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0507ECB-0C72-45D2-97B8-8ADDDBF36F11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§1.6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Introduction to Proofs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3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566738" y="1752600"/>
            <a:ext cx="8001000" cy="59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Theorems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and quantifiers </a:t>
            </a:r>
          </a:p>
        </p:txBody>
      </p:sp>
      <p:sp>
        <p:nvSpPr>
          <p:cNvPr id="67589" name="Rectangle 6"/>
          <p:cNvSpPr>
            <a:spLocks noChangeArrowheads="1"/>
          </p:cNvSpPr>
          <p:nvPr/>
        </p:nvSpPr>
        <p:spPr bwMode="auto">
          <a:xfrm>
            <a:off x="914400" y="2503488"/>
            <a:ext cx="6178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>
                <a:latin typeface="Verdana" pitchFamily="34" charset="0"/>
              </a:rPr>
              <a:t>（</a:t>
            </a:r>
            <a:r>
              <a:rPr lang="en-US" altLang="zh-CN" sz="2800">
                <a:latin typeface="Verdana" pitchFamily="34" charset="0"/>
              </a:rPr>
              <a:t>1</a:t>
            </a:r>
            <a:r>
              <a:rPr lang="zh-CN" altLang="en-US" sz="2800">
                <a:latin typeface="Verdana" pitchFamily="34" charset="0"/>
              </a:rPr>
              <a:t>）</a:t>
            </a:r>
            <a:r>
              <a:rPr lang="en-US" altLang="zh-CN" sz="2800">
                <a:latin typeface="Verdana" pitchFamily="34" charset="0"/>
              </a:rPr>
              <a:t>Existence proof</a:t>
            </a:r>
            <a:r>
              <a:rPr lang="en-US" altLang="zh-CN" sz="2800">
                <a:latin typeface="Times New Roman" pitchFamily="18" charset="0"/>
              </a:rPr>
              <a:t> </a:t>
            </a:r>
          </a:p>
        </p:txBody>
      </p:sp>
      <p:sp>
        <p:nvSpPr>
          <p:cNvPr id="67590" name="Rectangle 7"/>
          <p:cNvSpPr>
            <a:spLocks noChangeArrowheads="1"/>
          </p:cNvSpPr>
          <p:nvPr/>
        </p:nvSpPr>
        <p:spPr bwMode="auto">
          <a:xfrm>
            <a:off x="1506538" y="3213100"/>
            <a:ext cx="5370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>
                <a:solidFill>
                  <a:schemeClr val="accent2"/>
                </a:solidFill>
                <a:latin typeface="Verdana" pitchFamily="34" charset="0"/>
              </a:rPr>
              <a:t>①</a:t>
            </a:r>
            <a:r>
              <a:rPr lang="en-US" altLang="zh-CN" sz="2800">
                <a:solidFill>
                  <a:schemeClr val="accent2"/>
                </a:solidFill>
                <a:latin typeface="Verdana" pitchFamily="34" charset="0"/>
              </a:rPr>
              <a:t> Constructive proof</a:t>
            </a:r>
          </a:p>
        </p:txBody>
      </p:sp>
      <p:sp>
        <p:nvSpPr>
          <p:cNvPr id="67591" name="Rectangle 8"/>
          <p:cNvSpPr>
            <a:spLocks noChangeArrowheads="1"/>
          </p:cNvSpPr>
          <p:nvPr/>
        </p:nvSpPr>
        <p:spPr bwMode="auto">
          <a:xfrm>
            <a:off x="1547813" y="5373688"/>
            <a:ext cx="5370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800">
                <a:solidFill>
                  <a:schemeClr val="accent2"/>
                </a:solidFill>
                <a:latin typeface="Verdana" pitchFamily="34" charset="0"/>
              </a:rPr>
              <a:t>②</a:t>
            </a:r>
            <a:r>
              <a:rPr lang="en-US" altLang="zh-CN" sz="2800">
                <a:solidFill>
                  <a:schemeClr val="accent2"/>
                </a:solidFill>
                <a:latin typeface="Verdana" pitchFamily="34" charset="0"/>
              </a:rPr>
              <a:t>Nonconstructive proof</a:t>
            </a:r>
          </a:p>
        </p:txBody>
      </p:sp>
      <p:sp>
        <p:nvSpPr>
          <p:cNvPr id="67592" name="Rectangle 9"/>
          <p:cNvSpPr>
            <a:spLocks noChangeArrowheads="1"/>
          </p:cNvSpPr>
          <p:nvPr/>
        </p:nvSpPr>
        <p:spPr bwMode="auto">
          <a:xfrm>
            <a:off x="1447800" y="3875088"/>
            <a:ext cx="7239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0066"/>
                </a:solidFill>
                <a:latin typeface="Times New Roman" pitchFamily="18" charset="0"/>
              </a:rPr>
              <a:t>     </a:t>
            </a:r>
            <a:r>
              <a:rPr lang="en-US" altLang="zh-CN" sz="2800">
                <a:solidFill>
                  <a:srgbClr val="FF0066"/>
                </a:solidFill>
                <a:latin typeface="Verdana" pitchFamily="34" charset="0"/>
              </a:rPr>
              <a:t>An existence proof of  </a:t>
            </a:r>
            <a:r>
              <a:rPr lang="en-US" altLang="zh-CN" sz="2800">
                <a:solidFill>
                  <a:srgbClr val="FF0066"/>
                </a:solidFill>
                <a:latin typeface="Verdana" pitchFamily="34" charset="0"/>
                <a:sym typeface="Symbol" pitchFamily="18" charset="2"/>
              </a:rPr>
              <a:t>xP(x) can be given by finding an element a such that P(a) is true.</a:t>
            </a:r>
            <a:endParaRPr lang="en-US" altLang="zh-CN" sz="2800">
              <a:solidFill>
                <a:srgbClr val="FF006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08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FA4B24F-6014-45CB-948F-BCC8D489A88F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§1.6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Introduction to Proofs</a:t>
            </a:r>
            <a:r>
              <a:rPr lang="en-US" altLang="zh-CN" sz="3800">
                <a:solidFill>
                  <a:schemeClr val="tx2"/>
                </a:solidFill>
                <a:latin typeface="Verdana" pitchFamily="34" charset="0"/>
              </a:rPr>
              <a:t>   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000">
                <a:solidFill>
                  <a:schemeClr val="tx2"/>
                </a:solidFill>
                <a:latin typeface="Verdana" pitchFamily="34" charset="0"/>
              </a:rPr>
              <a:t>4</a:t>
            </a:r>
            <a:r>
              <a:rPr lang="zh-CN" altLang="en-US" sz="20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68612" name="Rectangle 5"/>
          <p:cNvSpPr>
            <a:spLocks noChangeArrowheads="1"/>
          </p:cNvSpPr>
          <p:nvPr/>
        </p:nvSpPr>
        <p:spPr bwMode="auto">
          <a:xfrm>
            <a:off x="566738" y="1752600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>
                <a:latin typeface="Verdana" pitchFamily="34" charset="0"/>
              </a:rPr>
              <a:t>1.6.4 Theorems and quantifiers </a:t>
            </a:r>
          </a:p>
        </p:txBody>
      </p:sp>
      <p:sp>
        <p:nvSpPr>
          <p:cNvPr id="68613" name="Rectangle 6"/>
          <p:cNvSpPr>
            <a:spLocks noChangeArrowheads="1"/>
          </p:cNvSpPr>
          <p:nvPr/>
        </p:nvSpPr>
        <p:spPr bwMode="auto">
          <a:xfrm>
            <a:off x="914400" y="2389188"/>
            <a:ext cx="6105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2</a:t>
            </a:r>
            <a:r>
              <a:rPr lang="zh-CN" altLang="en-US" sz="240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Uniqueness proof </a:t>
            </a:r>
          </a:p>
        </p:txBody>
      </p:sp>
      <p:sp>
        <p:nvSpPr>
          <p:cNvPr id="68614" name="Rectangle 7"/>
          <p:cNvSpPr>
            <a:spLocks noChangeArrowheads="1"/>
          </p:cNvSpPr>
          <p:nvPr/>
        </p:nvSpPr>
        <p:spPr bwMode="auto">
          <a:xfrm>
            <a:off x="1295400" y="2922588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>
                <a:solidFill>
                  <a:srgbClr val="FF0066"/>
                </a:solidFill>
                <a:latin typeface="Verdana" pitchFamily="34" charset="0"/>
              </a:rPr>
              <a:t>Existence: We show that an element x with the desired property exists. </a:t>
            </a:r>
          </a:p>
        </p:txBody>
      </p:sp>
      <p:sp>
        <p:nvSpPr>
          <p:cNvPr id="68615" name="Rectangle 8"/>
          <p:cNvSpPr>
            <a:spLocks noChangeArrowheads="1"/>
          </p:cNvSpPr>
          <p:nvPr/>
        </p:nvSpPr>
        <p:spPr bwMode="auto">
          <a:xfrm>
            <a:off x="1295400" y="3913188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>
                <a:solidFill>
                  <a:srgbClr val="FF0066"/>
                </a:solidFill>
                <a:latin typeface="Verdana" pitchFamily="34" charset="0"/>
              </a:rPr>
              <a:t>Uniqueness: We show that if y</a:t>
            </a:r>
            <a:r>
              <a:rPr lang="en-US" altLang="zh-CN" sz="2400">
                <a:solidFill>
                  <a:srgbClr val="FF0066"/>
                </a:solidFill>
                <a:latin typeface="Verdana" pitchFamily="34" charset="0"/>
                <a:sym typeface="Symbol" pitchFamily="18" charset="2"/>
              </a:rPr>
              <a:t>x,then y does not have the </a:t>
            </a:r>
            <a:r>
              <a:rPr lang="en-US" altLang="zh-CN" sz="2400">
                <a:solidFill>
                  <a:srgbClr val="FF0066"/>
                </a:solidFill>
                <a:latin typeface="Verdana" pitchFamily="34" charset="0"/>
              </a:rPr>
              <a:t>desired property. </a:t>
            </a:r>
          </a:p>
        </p:txBody>
      </p:sp>
      <p:sp>
        <p:nvSpPr>
          <p:cNvPr id="68616" name="Rectangle 9"/>
          <p:cNvSpPr>
            <a:spLocks noChangeArrowheads="1"/>
          </p:cNvSpPr>
          <p:nvPr/>
        </p:nvSpPr>
        <p:spPr bwMode="auto">
          <a:xfrm>
            <a:off x="990600" y="5070475"/>
            <a:ext cx="7239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3</a:t>
            </a:r>
            <a:r>
              <a:rPr lang="zh-CN" altLang="en-US" sz="2400" dirty="0">
                <a:solidFill>
                  <a:schemeClr val="accent2"/>
                </a:solidFill>
                <a:latin typeface="Verdana" pitchFamily="34" charset="0"/>
              </a:rPr>
              <a:t>）</a:t>
            </a:r>
            <a:r>
              <a:rPr lang="en-US" altLang="zh-CN" sz="2400" dirty="0">
                <a:solidFill>
                  <a:schemeClr val="accent2"/>
                </a:solidFill>
                <a:latin typeface="Verdana" pitchFamily="34" charset="0"/>
              </a:rPr>
              <a:t>Counterexample</a:t>
            </a:r>
          </a:p>
        </p:txBody>
      </p:sp>
      <p:sp>
        <p:nvSpPr>
          <p:cNvPr id="68617" name="Rectangle 10"/>
          <p:cNvSpPr>
            <a:spLocks noChangeArrowheads="1"/>
          </p:cNvSpPr>
          <p:nvPr/>
        </p:nvSpPr>
        <p:spPr bwMode="auto">
          <a:xfrm>
            <a:off x="684213" y="5568950"/>
            <a:ext cx="80010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000">
                <a:latin typeface="Verdana" pitchFamily="34" charset="0"/>
              </a:rPr>
              <a:t>1.6.5 Mistakes in proofs </a:t>
            </a:r>
          </a:p>
        </p:txBody>
      </p:sp>
    </p:spTree>
    <p:extLst>
      <p:ext uri="{BB962C8B-B14F-4D97-AF65-F5344CB8AC3E}">
        <p14:creationId xmlns:p14="http://schemas.microsoft.com/office/powerpoint/2010/main" val="2204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A652801-AC1D-439E-AAA2-590E0C2950B6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Supplement                   </a:t>
            </a:r>
            <a:r>
              <a:rPr lang="zh-CN" altLang="en-US" sz="1800" smtClean="0"/>
              <a:t>（</a:t>
            </a:r>
            <a:r>
              <a:rPr lang="en-US" altLang="zh-CN" sz="1800" smtClean="0"/>
              <a:t>1</a:t>
            </a:r>
            <a:r>
              <a:rPr lang="zh-CN" altLang="en-US" sz="1800" smtClean="0"/>
              <a:t>）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969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b="1" smtClean="0">
                <a:latin typeface="楷体_GB2312" pitchFamily="1" charset="-122"/>
                <a:ea typeface="楷体_GB2312" pitchFamily="1" charset="-122"/>
              </a:rPr>
              <a:t>（</a:t>
            </a:r>
            <a:r>
              <a:rPr lang="en-US" altLang="zh-CN" b="1" smtClean="0">
                <a:latin typeface="楷体_GB2312" pitchFamily="1" charset="-122"/>
                <a:ea typeface="楷体_GB2312" pitchFamily="1" charset="-122"/>
              </a:rPr>
              <a:t>1</a:t>
            </a:r>
            <a:r>
              <a:rPr lang="zh-CN" altLang="en-US" b="1" smtClean="0">
                <a:latin typeface="楷体_GB2312" pitchFamily="1" charset="-122"/>
                <a:ea typeface="楷体_GB2312" pitchFamily="1" charset="-122"/>
              </a:rPr>
              <a:t>）析取范式和合取范式</a:t>
            </a:r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827088" y="2462213"/>
            <a:ext cx="4556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>
                <a:solidFill>
                  <a:schemeClr val="accent2"/>
                </a:solidFill>
                <a:latin typeface="Verdana" pitchFamily="34" charset="0"/>
              </a:rPr>
              <a:t>disjunctive normal form</a:t>
            </a:r>
            <a:r>
              <a:rPr lang="en-US" altLang="zh-CN" sz="240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830263" y="4149725"/>
            <a:ext cx="4678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zh-CN">
                <a:solidFill>
                  <a:schemeClr val="accent2"/>
                </a:solidFill>
                <a:latin typeface="Verdana" pitchFamily="34" charset="0"/>
                <a:ea typeface="楷体_GB2312" pitchFamily="1" charset="-122"/>
              </a:rPr>
              <a:t>conjunctive normal form</a:t>
            </a:r>
            <a:r>
              <a:rPr lang="en-US" altLang="zh-CN" sz="2400">
                <a:latin typeface="Verdana" pitchFamily="34" charset="0"/>
              </a:rPr>
              <a:t> </a:t>
            </a:r>
          </a:p>
        </p:txBody>
      </p:sp>
      <p:grpSp>
        <p:nvGrpSpPr>
          <p:cNvPr id="69639" name="Group 7"/>
          <p:cNvGrpSpPr>
            <a:grpSpLocks/>
          </p:cNvGrpSpPr>
          <p:nvPr/>
        </p:nvGrpSpPr>
        <p:grpSpPr bwMode="auto">
          <a:xfrm>
            <a:off x="1187450" y="3028950"/>
            <a:ext cx="6248400" cy="1054100"/>
            <a:chOff x="0" y="0"/>
            <a:chExt cx="3936" cy="664"/>
          </a:xfrm>
        </p:grpSpPr>
        <p:graphicFrame>
          <p:nvGraphicFramePr>
            <p:cNvPr id="69647" name="Object 8"/>
            <p:cNvGraphicFramePr>
              <a:graphicFrameLocks noChangeAspect="1"/>
            </p:cNvGraphicFramePr>
            <p:nvPr/>
          </p:nvGraphicFramePr>
          <p:xfrm>
            <a:off x="733" y="41"/>
            <a:ext cx="1260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66" r:id="rId3" imgW="953742" imgH="228898" progId="Equation.3">
                    <p:embed/>
                  </p:oleObj>
                </mc:Choice>
                <mc:Fallback>
                  <p:oleObj r:id="rId3" imgW="953742" imgH="22889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3" y="41"/>
                          <a:ext cx="1260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48" name="Object 9"/>
            <p:cNvGraphicFramePr>
              <a:graphicFrameLocks noChangeAspect="1"/>
            </p:cNvGraphicFramePr>
            <p:nvPr/>
          </p:nvGraphicFramePr>
          <p:xfrm>
            <a:off x="0" y="322"/>
            <a:ext cx="2026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67" r:id="rId5" imgW="1361263" imgH="228998" progId="Equation.3">
                    <p:embed/>
                  </p:oleObj>
                </mc:Choice>
                <mc:Fallback>
                  <p:oleObj r:id="rId5" imgW="1361263" imgH="22899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22"/>
                          <a:ext cx="2026" cy="3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49" name="Rectangle 8"/>
            <p:cNvSpPr>
              <a:spLocks noChangeArrowheads="1"/>
            </p:cNvSpPr>
            <p:nvPr/>
          </p:nvSpPr>
          <p:spPr bwMode="auto">
            <a:xfrm>
              <a:off x="63" y="0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假设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sp>
          <p:nvSpPr>
            <p:cNvPr id="69650" name="Rectangle 9"/>
            <p:cNvSpPr>
              <a:spLocks noChangeArrowheads="1"/>
            </p:cNvSpPr>
            <p:nvPr/>
          </p:nvSpPr>
          <p:spPr bwMode="auto">
            <a:xfrm>
              <a:off x="2028" y="3"/>
              <a:ext cx="19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为简单合取式，则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sp>
          <p:nvSpPr>
            <p:cNvPr id="69651" name="Rectangle 10"/>
            <p:cNvSpPr>
              <a:spLocks noChangeArrowheads="1"/>
            </p:cNvSpPr>
            <p:nvPr/>
          </p:nvSpPr>
          <p:spPr bwMode="auto">
            <a:xfrm>
              <a:off x="1865" y="326"/>
              <a:ext cx="179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en-US" altLang="zh-CN">
                  <a:latin typeface="Times New Roman" pitchFamily="18" charset="0"/>
                  <a:ea typeface="楷体_GB2312" pitchFamily="1" charset="-122"/>
                </a:rPr>
                <a:t>  </a:t>
              </a:r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称为析取范式。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</p:grpSp>
      <p:grpSp>
        <p:nvGrpSpPr>
          <p:cNvPr id="69645" name="Group 13"/>
          <p:cNvGrpSpPr>
            <a:grpSpLocks/>
          </p:cNvGrpSpPr>
          <p:nvPr/>
        </p:nvGrpSpPr>
        <p:grpSpPr bwMode="auto">
          <a:xfrm>
            <a:off x="1116013" y="4719638"/>
            <a:ext cx="6530975" cy="1198562"/>
            <a:chOff x="0" y="0"/>
            <a:chExt cx="4114" cy="755"/>
          </a:xfrm>
        </p:grpSpPr>
        <p:sp>
          <p:nvSpPr>
            <p:cNvPr id="69641" name="Rectangle 14"/>
            <p:cNvSpPr>
              <a:spLocks noChangeArrowheads="1"/>
            </p:cNvSpPr>
            <p:nvPr/>
          </p:nvSpPr>
          <p:spPr bwMode="auto">
            <a:xfrm>
              <a:off x="363" y="8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假设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grpSp>
          <p:nvGrpSpPr>
            <p:cNvPr id="69642" name="Group 15"/>
            <p:cNvGrpSpPr>
              <a:grpSpLocks/>
            </p:cNvGrpSpPr>
            <p:nvPr/>
          </p:nvGrpSpPr>
          <p:grpSpPr bwMode="auto">
            <a:xfrm>
              <a:off x="0" y="0"/>
              <a:ext cx="4114" cy="755"/>
              <a:chOff x="0" y="0"/>
              <a:chExt cx="4114" cy="755"/>
            </a:xfrm>
          </p:grpSpPr>
          <p:graphicFrame>
            <p:nvGraphicFramePr>
              <p:cNvPr id="69643" name="Object 16"/>
              <p:cNvGraphicFramePr>
                <a:graphicFrameLocks noChangeAspect="1"/>
              </p:cNvGraphicFramePr>
              <p:nvPr/>
            </p:nvGraphicFramePr>
            <p:xfrm>
              <a:off x="891" y="35"/>
              <a:ext cx="1315" cy="3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68" r:id="rId7" imgW="953742" imgH="228898" progId="Equation.3">
                      <p:embed/>
                    </p:oleObj>
                  </mc:Choice>
                  <mc:Fallback>
                    <p:oleObj r:id="rId7" imgW="953742" imgH="22889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1" y="35"/>
                            <a:ext cx="1315" cy="3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644" name="Object 17"/>
              <p:cNvGraphicFramePr>
                <a:graphicFrameLocks noChangeAspect="1"/>
              </p:cNvGraphicFramePr>
              <p:nvPr/>
            </p:nvGraphicFramePr>
            <p:xfrm>
              <a:off x="0" y="412"/>
              <a:ext cx="2041" cy="3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69" r:id="rId8" imgW="1361263" imgH="228998" progId="Equation.3">
                      <p:embed/>
                    </p:oleObj>
                  </mc:Choice>
                  <mc:Fallback>
                    <p:oleObj r:id="rId8" imgW="1361263" imgH="22899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412"/>
                            <a:ext cx="2041" cy="34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" name="Rectangle 15"/>
              <p:cNvSpPr>
                <a:spLocks noChangeArrowheads="1"/>
              </p:cNvSpPr>
              <p:nvPr/>
            </p:nvSpPr>
            <p:spPr bwMode="auto">
              <a:xfrm>
                <a:off x="2206" y="0"/>
                <a:ext cx="190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eaLnBrk="1" hangingPunct="1"/>
                <a:r>
                  <a:rPr lang="zh-CN" altLang="en-US">
                    <a:latin typeface="Times New Roman" pitchFamily="18" charset="0"/>
                    <a:ea typeface="楷体_GB2312" pitchFamily="1" charset="-122"/>
                  </a:rPr>
                  <a:t>为简单析取式，则</a:t>
                </a:r>
                <a:endParaRPr lang="zh-CN" altLang="en-US">
                  <a:latin typeface="Verdana" pitchFamily="34" charset="0"/>
                  <a:ea typeface="楷体_GB2312" pitchFamily="1" charset="-122"/>
                </a:endParaRPr>
              </a:p>
            </p:txBody>
          </p:sp>
          <p:sp>
            <p:nvSpPr>
              <p:cNvPr id="69646" name="Rectangle 16"/>
              <p:cNvSpPr>
                <a:spLocks noChangeArrowheads="1"/>
              </p:cNvSpPr>
              <p:nvPr/>
            </p:nvSpPr>
            <p:spPr bwMode="auto">
              <a:xfrm>
                <a:off x="2086" y="416"/>
                <a:ext cx="176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eaLnBrk="1" hangingPunct="1"/>
                <a:r>
                  <a:rPr lang="zh-CN" altLang="en-US">
                    <a:latin typeface="Times New Roman" pitchFamily="18" charset="0"/>
                    <a:ea typeface="楷体_GB2312" pitchFamily="1" charset="-122"/>
                  </a:rPr>
                  <a:t>称为合取范式。</a:t>
                </a:r>
                <a:r>
                  <a:rPr lang="zh-CN" altLang="en-US">
                    <a:latin typeface="Verdana" pitchFamily="34" charset="0"/>
                    <a:ea typeface="楷体_GB2312" pitchFamily="1" charset="-122"/>
                  </a:rPr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49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  <p:bldP spid="69636" grpId="0" build="p" autoUpdateAnimBg="0"/>
      <p:bldP spid="69637" grpId="0" autoUpdateAnimBg="0"/>
      <p:bldP spid="6963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6A3376E6-8DE5-4372-BC7C-96FC1EE1ED68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Supplement                   </a:t>
            </a:r>
            <a:r>
              <a:rPr lang="zh-CN" altLang="en-US" sz="1800" smtClean="0"/>
              <a:t>（</a:t>
            </a:r>
            <a:r>
              <a:rPr lang="en-US" altLang="zh-CN" sz="1800" smtClean="0"/>
              <a:t>2</a:t>
            </a:r>
            <a:r>
              <a:rPr lang="zh-CN" altLang="en-US" sz="1800" smtClean="0"/>
              <a:t>）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11001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b="1" smtClean="0"/>
              <a:t>2</a:t>
            </a:r>
            <a:r>
              <a:rPr lang="zh-CN" altLang="en-US" b="1" smtClean="0"/>
              <a:t>、</a:t>
            </a:r>
            <a:r>
              <a:rPr lang="zh-CN" altLang="en-US" b="1" smtClean="0">
                <a:ea typeface="楷体_GB2312" pitchFamily="1" charset="-122"/>
              </a:rPr>
              <a:t>任何一个命题公式都存在与它等价的析取范式和合取范式</a:t>
            </a:r>
          </a:p>
        </p:txBody>
      </p:sp>
      <p:sp>
        <p:nvSpPr>
          <p:cNvPr id="70661" name="Rectangle 6"/>
          <p:cNvSpPr>
            <a:spLocks noChangeArrowheads="1"/>
          </p:cNvSpPr>
          <p:nvPr/>
        </p:nvSpPr>
        <p:spPr bwMode="auto">
          <a:xfrm>
            <a:off x="671513" y="4638675"/>
            <a:ext cx="7572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276225" eaLnBrk="1" hangingPunct="1"/>
            <a:r>
              <a:rPr lang="zh-CN" altLang="en-US">
                <a:latin typeface="楷体_GB2312" pitchFamily="1" charset="-122"/>
                <a:ea typeface="楷体_GB2312" pitchFamily="1" charset="-122"/>
              </a:rPr>
              <a:t>（</a:t>
            </a:r>
            <a:r>
              <a:rPr lang="en-US" altLang="zh-CN"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>
                <a:latin typeface="楷体_GB2312" pitchFamily="1" charset="-122"/>
                <a:ea typeface="楷体_GB2312" pitchFamily="1" charset="-122"/>
              </a:rPr>
              <a:t>）利用分配律求出析取范式和合取范式。 </a:t>
            </a:r>
          </a:p>
        </p:txBody>
      </p:sp>
      <p:sp>
        <p:nvSpPr>
          <p:cNvPr id="70662" name="Rectangle 7"/>
          <p:cNvSpPr>
            <a:spLocks noChangeArrowheads="1"/>
          </p:cNvSpPr>
          <p:nvPr/>
        </p:nvSpPr>
        <p:spPr bwMode="auto">
          <a:xfrm>
            <a:off x="1116013" y="2781300"/>
            <a:ext cx="2327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Verdana" pitchFamily="34" charset="0"/>
                <a:ea typeface="楷体_GB2312" pitchFamily="1" charset="-122"/>
              </a:rPr>
              <a:t>构造的方法：</a:t>
            </a:r>
          </a:p>
        </p:txBody>
      </p:sp>
      <p:grpSp>
        <p:nvGrpSpPr>
          <p:cNvPr id="70663" name="Group 7"/>
          <p:cNvGrpSpPr>
            <a:grpSpLocks/>
          </p:cNvGrpSpPr>
          <p:nvPr/>
        </p:nvGrpSpPr>
        <p:grpSpPr bwMode="auto">
          <a:xfrm>
            <a:off x="947738" y="3376613"/>
            <a:ext cx="6437312" cy="523875"/>
            <a:chOff x="0" y="0"/>
            <a:chExt cx="4055" cy="330"/>
          </a:xfrm>
        </p:grpSpPr>
        <p:sp>
          <p:nvSpPr>
            <p:cNvPr id="7066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3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楷体_GB2312" pitchFamily="1" charset="-122"/>
                  <a:ea typeface="楷体_GB2312" pitchFamily="1" charset="-122"/>
                </a:rPr>
                <a:t>（</a:t>
              </a:r>
              <a:r>
                <a:rPr lang="en-US" altLang="zh-CN">
                  <a:latin typeface="楷体_GB2312" pitchFamily="1" charset="-122"/>
                  <a:ea typeface="楷体_GB2312" pitchFamily="1" charset="-122"/>
                </a:rPr>
                <a:t>1</a:t>
              </a:r>
              <a:r>
                <a:rPr lang="zh-CN" altLang="en-US">
                  <a:latin typeface="楷体_GB2312" pitchFamily="1" charset="-122"/>
                  <a:ea typeface="楷体_GB2312" pitchFamily="1" charset="-122"/>
                </a:rPr>
                <a:t>）如果有</a:t>
              </a:r>
            </a:p>
          </p:txBody>
        </p:sp>
        <p:graphicFrame>
          <p:nvGraphicFramePr>
            <p:cNvPr id="70666" name="Object 9"/>
            <p:cNvGraphicFramePr>
              <a:graphicFrameLocks noChangeAspect="1"/>
            </p:cNvGraphicFramePr>
            <p:nvPr/>
          </p:nvGraphicFramePr>
          <p:xfrm>
            <a:off x="1374" y="48"/>
            <a:ext cx="732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6" r:id="rId3" imgW="572494" imgH="203553" progId="Equation.3">
                    <p:embed/>
                  </p:oleObj>
                </mc:Choice>
                <mc:Fallback>
                  <p:oleObj r:id="rId3" imgW="572494" imgH="20355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4" y="48"/>
                          <a:ext cx="732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8"/>
            <p:cNvSpPr>
              <a:spLocks noChangeArrowheads="1"/>
            </p:cNvSpPr>
            <p:nvPr/>
          </p:nvSpPr>
          <p:spPr bwMode="auto">
            <a:xfrm>
              <a:off x="2147" y="3"/>
              <a:ext cx="19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latin typeface="Verdana" pitchFamily="34" charset="0"/>
                  <a:ea typeface="楷体_GB2312" pitchFamily="1" charset="-122"/>
                </a:rPr>
                <a:t>联结词，则消去；</a:t>
              </a:r>
            </a:p>
          </p:txBody>
        </p:sp>
      </p:grpSp>
      <p:sp>
        <p:nvSpPr>
          <p:cNvPr id="70667" name="Rectangle 11"/>
          <p:cNvSpPr>
            <a:spLocks noChangeArrowheads="1"/>
          </p:cNvSpPr>
          <p:nvPr/>
        </p:nvSpPr>
        <p:spPr bwMode="auto">
          <a:xfrm>
            <a:off x="922338" y="3989388"/>
            <a:ext cx="7394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latin typeface="楷体_GB2312" pitchFamily="1" charset="-122"/>
                <a:ea typeface="楷体_GB2312" pitchFamily="1" charset="-122"/>
              </a:rPr>
              <a:t>（</a:t>
            </a:r>
            <a:r>
              <a:rPr lang="en-US" altLang="zh-CN">
                <a:latin typeface="楷体_GB2312" pitchFamily="1" charset="-122"/>
                <a:ea typeface="楷体_GB2312" pitchFamily="1" charset="-122"/>
              </a:rPr>
              <a:t>2</a:t>
            </a:r>
            <a:r>
              <a:rPr lang="zh-CN" altLang="en-US">
                <a:latin typeface="楷体_GB2312" pitchFamily="1" charset="-122"/>
                <a:ea typeface="楷体_GB2312" pitchFamily="1" charset="-122"/>
              </a:rPr>
              <a:t>）用摩根律将否定符号移到变元的前面；</a:t>
            </a:r>
          </a:p>
        </p:txBody>
      </p:sp>
    </p:spTree>
    <p:extLst>
      <p:ext uri="{BB962C8B-B14F-4D97-AF65-F5344CB8AC3E}">
        <p14:creationId xmlns:p14="http://schemas.microsoft.com/office/powerpoint/2010/main" val="362223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uild="p" autoUpdateAnimBg="0"/>
      <p:bldP spid="70661" grpId="0" autoUpdateAnimBg="0"/>
      <p:bldP spid="70662" grpId="0" autoUpdateAnimBg="0"/>
      <p:bldP spid="7066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629C795-7C57-4E6E-A415-9A47C2A9F0B1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Supplement                   </a:t>
            </a:r>
            <a:r>
              <a:rPr lang="zh-CN" altLang="en-US" sz="1800" smtClean="0"/>
              <a:t>（</a:t>
            </a:r>
            <a:r>
              <a:rPr lang="en-US" altLang="zh-CN" sz="1800" smtClean="0"/>
              <a:t>3</a:t>
            </a:r>
            <a:r>
              <a:rPr lang="zh-CN" altLang="en-US" sz="1800" smtClean="0"/>
              <a:t>）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7700" y="1914525"/>
            <a:ext cx="7778750" cy="1085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b="1" smtClean="0"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 b="1" smtClean="0">
                <a:latin typeface="楷体_GB2312" pitchFamily="1" charset="-122"/>
                <a:ea typeface="楷体_GB2312" pitchFamily="1" charset="-122"/>
              </a:rPr>
              <a:t>、主析取范式和主合取范式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mtClean="0">
                <a:ea typeface="楷体_GB2312" pitchFamily="1" charset="-122"/>
              </a:rPr>
              <a:t>    </a:t>
            </a:r>
            <a:r>
              <a:rPr lang="en-US" altLang="zh-CN" smtClean="0">
                <a:ea typeface="楷体_GB2312" pitchFamily="1" charset="-122"/>
              </a:rPr>
              <a:t>(</a:t>
            </a:r>
            <a:r>
              <a:rPr lang="en-US" altLang="zh-CN" smtClean="0"/>
              <a:t>Principal Normal Form </a:t>
            </a:r>
            <a:r>
              <a:rPr lang="en-US" altLang="zh-CN" smtClean="0">
                <a:ea typeface="楷体_GB2312" pitchFamily="1" charset="-122"/>
              </a:rPr>
              <a:t>)</a:t>
            </a:r>
          </a:p>
        </p:txBody>
      </p:sp>
      <p:sp>
        <p:nvSpPr>
          <p:cNvPr id="71685" name="Rectangle 4"/>
          <p:cNvSpPr>
            <a:spLocks noChangeArrowheads="1"/>
          </p:cNvSpPr>
          <p:nvPr/>
        </p:nvSpPr>
        <p:spPr bwMode="auto">
          <a:xfrm>
            <a:off x="900113" y="3089275"/>
            <a:ext cx="58150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>
                <a:solidFill>
                  <a:schemeClr val="accent2"/>
                </a:solidFill>
                <a:latin typeface="Verdana" pitchFamily="34" charset="0"/>
              </a:rPr>
              <a:t>Unique disjunctive normal form</a:t>
            </a:r>
          </a:p>
        </p:txBody>
      </p:sp>
      <p:sp>
        <p:nvSpPr>
          <p:cNvPr id="71686" name="Rectangle 5"/>
          <p:cNvSpPr>
            <a:spLocks noChangeArrowheads="1"/>
          </p:cNvSpPr>
          <p:nvPr/>
        </p:nvSpPr>
        <p:spPr bwMode="auto">
          <a:xfrm>
            <a:off x="960438" y="4530725"/>
            <a:ext cx="5937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>
                <a:solidFill>
                  <a:schemeClr val="accent2"/>
                </a:solidFill>
                <a:latin typeface="Verdana" pitchFamily="34" charset="0"/>
              </a:rPr>
              <a:t>Unique conjunctive normal form</a:t>
            </a:r>
          </a:p>
        </p:txBody>
      </p:sp>
      <p:sp>
        <p:nvSpPr>
          <p:cNvPr id="71687" name="Rectangle 6"/>
          <p:cNvSpPr>
            <a:spLocks noChangeArrowheads="1"/>
          </p:cNvSpPr>
          <p:nvPr/>
        </p:nvSpPr>
        <p:spPr bwMode="auto">
          <a:xfrm>
            <a:off x="1331913" y="3846513"/>
            <a:ext cx="72151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b="1">
                <a:latin typeface="楷体_GB2312" pitchFamily="1" charset="-122"/>
                <a:ea typeface="楷体_GB2312" pitchFamily="1" charset="-122"/>
              </a:rPr>
              <a:t>极小项</a:t>
            </a:r>
            <a:r>
              <a:rPr lang="zh-CN" altLang="en-US">
                <a:latin typeface="Verdana" pitchFamily="34" charset="0"/>
                <a:ea typeface="楷体_GB2312" pitchFamily="1" charset="-122"/>
              </a:rPr>
              <a:t>（</a:t>
            </a:r>
            <a:r>
              <a:rPr lang="en-US" altLang="zh-CN">
                <a:latin typeface="Verdana" pitchFamily="34" charset="0"/>
                <a:ea typeface="楷体_GB2312" pitchFamily="1" charset="-122"/>
              </a:rPr>
              <a:t>Miniterm</a:t>
            </a:r>
            <a:r>
              <a:rPr lang="zh-CN" altLang="en-US">
                <a:latin typeface="Verdana" pitchFamily="34" charset="0"/>
                <a:ea typeface="楷体_GB2312" pitchFamily="1" charset="-122"/>
              </a:rPr>
              <a:t>）</a:t>
            </a:r>
            <a:r>
              <a:rPr lang="zh-CN" altLang="en-US" b="1">
                <a:latin typeface="楷体_GB2312" pitchFamily="1" charset="-122"/>
                <a:ea typeface="楷体_GB2312" pitchFamily="1" charset="-122"/>
              </a:rPr>
              <a:t>的析取称为主析取范式</a:t>
            </a:r>
            <a:r>
              <a:rPr lang="zh-CN" altLang="en-US" sz="2400">
                <a:latin typeface="Verdana" pitchFamily="34" charset="0"/>
              </a:rPr>
              <a:t> </a:t>
            </a:r>
          </a:p>
        </p:txBody>
      </p:sp>
      <p:sp>
        <p:nvSpPr>
          <p:cNvPr id="71688" name="Rectangle 7"/>
          <p:cNvSpPr>
            <a:spLocks noChangeArrowheads="1"/>
          </p:cNvSpPr>
          <p:nvPr/>
        </p:nvSpPr>
        <p:spPr bwMode="auto">
          <a:xfrm>
            <a:off x="1331913" y="5286375"/>
            <a:ext cx="73199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zh-CN" altLang="en-US" b="1">
                <a:latin typeface="楷体_GB2312" pitchFamily="1" charset="-122"/>
                <a:ea typeface="楷体_GB2312" pitchFamily="1" charset="-122"/>
              </a:rPr>
              <a:t>极大项</a:t>
            </a:r>
            <a:r>
              <a:rPr lang="zh-CN" altLang="en-US">
                <a:latin typeface="Verdana" pitchFamily="34" charset="0"/>
                <a:ea typeface="楷体_GB2312" pitchFamily="1" charset="-122"/>
              </a:rPr>
              <a:t>（</a:t>
            </a:r>
            <a:r>
              <a:rPr lang="en-US" altLang="zh-CN">
                <a:latin typeface="Verdana" pitchFamily="34" charset="0"/>
                <a:ea typeface="楷体_GB2312" pitchFamily="1" charset="-122"/>
              </a:rPr>
              <a:t>Maxiterm</a:t>
            </a:r>
            <a:r>
              <a:rPr lang="zh-CN" altLang="en-US">
                <a:latin typeface="Verdana" pitchFamily="34" charset="0"/>
                <a:ea typeface="楷体_GB2312" pitchFamily="1" charset="-122"/>
              </a:rPr>
              <a:t>）</a:t>
            </a:r>
            <a:r>
              <a:rPr lang="zh-CN" altLang="en-US" b="1">
                <a:latin typeface="楷体_GB2312" pitchFamily="1" charset="-122"/>
                <a:ea typeface="楷体_GB2312" pitchFamily="1" charset="-122"/>
              </a:rPr>
              <a:t>的合取称为主合取范式</a:t>
            </a:r>
            <a:r>
              <a:rPr lang="zh-CN" altLang="en-US" sz="2400"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263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build="p" autoUpdateAnimBg="0"/>
      <p:bldP spid="71685" grpId="0" autoUpdateAnimBg="0"/>
      <p:bldP spid="71686" grpId="0" autoUpdateAnimBg="0"/>
      <p:bldP spid="71687" grpId="0" autoUpdateAnimBg="0"/>
      <p:bldP spid="7168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9C07FCB-9B07-4629-806C-66B1FAA61DDE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Supplement                   </a:t>
            </a:r>
            <a:r>
              <a:rPr lang="zh-CN" altLang="en-US" sz="1800" smtClean="0"/>
              <a:t>（</a:t>
            </a:r>
            <a:r>
              <a:rPr lang="en-US" altLang="zh-CN" sz="1800" smtClean="0"/>
              <a:t>4</a:t>
            </a:r>
            <a:r>
              <a:rPr lang="zh-CN" altLang="en-US" sz="1800" smtClean="0"/>
              <a:t>）</a:t>
            </a:r>
          </a:p>
        </p:txBody>
      </p:sp>
      <p:sp>
        <p:nvSpPr>
          <p:cNvPr id="72708" name="Rectangle 8"/>
          <p:cNvSpPr>
            <a:spLocks noChangeArrowheads="1"/>
          </p:cNvSpPr>
          <p:nvPr/>
        </p:nvSpPr>
        <p:spPr bwMode="auto">
          <a:xfrm>
            <a:off x="1628775" y="2208213"/>
            <a:ext cx="12573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graphicFrame>
        <p:nvGraphicFramePr>
          <p:cNvPr id="72709" name="Group 5"/>
          <p:cNvGraphicFramePr>
            <a:graphicFrameLocks noGrp="1"/>
          </p:cNvGraphicFramePr>
          <p:nvPr/>
        </p:nvGraphicFramePr>
        <p:xfrm>
          <a:off x="2339975" y="1844675"/>
          <a:ext cx="4456113" cy="4117975"/>
        </p:xfrm>
        <a:graphic>
          <a:graphicData uri="http://schemas.openxmlformats.org/drawingml/2006/table">
            <a:tbl>
              <a:tblPr/>
              <a:tblGrid>
                <a:gridCol w="777875"/>
                <a:gridCol w="773113"/>
                <a:gridCol w="774700"/>
                <a:gridCol w="2130425"/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P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F        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F        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Times New Roman" pitchFamily="18" charset="0"/>
                        </a:rPr>
                        <a:t>  T        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761" name="Object 57"/>
          <p:cNvGraphicFramePr>
            <a:graphicFrameLocks noChangeAspect="1"/>
          </p:cNvGraphicFramePr>
          <p:nvPr/>
        </p:nvGraphicFramePr>
        <p:xfrm>
          <a:off x="4716463" y="1916113"/>
          <a:ext cx="201612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r:id="rId3" imgW="915990" imgH="203553" progId="Equation.3">
                  <p:embed/>
                </p:oleObj>
              </mc:Choice>
              <mc:Fallback>
                <p:oleObj r:id="rId3" imgW="915990" imgH="2035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916113"/>
                        <a:ext cx="2016125" cy="36036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78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401418D-2E47-4320-885C-05DA7C725E05}" type="datetime1">
              <a:rPr lang="zh-CN" altLang="en-US" sz="1200">
                <a:latin typeface="Verdana" pitchFamily="34" charset="0"/>
              </a:rPr>
              <a:pPr eaLnBrk="1" hangingPunct="1"/>
              <a:t>2013/3/19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Supplement                   </a:t>
            </a:r>
            <a:r>
              <a:rPr lang="zh-CN" altLang="en-US" sz="1800" smtClean="0"/>
              <a:t>（</a:t>
            </a:r>
            <a:r>
              <a:rPr lang="en-US" altLang="zh-CN" sz="1800" smtClean="0"/>
              <a:t>6</a:t>
            </a:r>
            <a:r>
              <a:rPr lang="zh-CN" altLang="en-US" sz="1800" smtClean="0"/>
              <a:t>）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6683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mtClean="0"/>
              <a:t>5</a:t>
            </a:r>
            <a:r>
              <a:rPr lang="zh-CN" altLang="en-US" smtClean="0"/>
              <a:t>、</a:t>
            </a:r>
            <a:r>
              <a:rPr lang="zh-CN" altLang="en-US" b="1" smtClean="0">
                <a:ea typeface="楷体_GB2312" pitchFamily="1" charset="-122"/>
              </a:rPr>
              <a:t>前束范式</a:t>
            </a:r>
            <a:r>
              <a:rPr lang="zh-CN" altLang="en-US" smtClean="0"/>
              <a:t>（</a:t>
            </a:r>
            <a:r>
              <a:rPr lang="en-US" altLang="zh-CN" smtClean="0"/>
              <a:t>prenex normal form</a:t>
            </a:r>
            <a:r>
              <a:rPr lang="zh-CN" altLang="en-US" smtClean="0"/>
              <a:t>） 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74758" name="Group 6"/>
          <p:cNvGrpSpPr>
            <a:grpSpLocks/>
          </p:cNvGrpSpPr>
          <p:nvPr/>
        </p:nvGrpSpPr>
        <p:grpSpPr bwMode="auto">
          <a:xfrm>
            <a:off x="611188" y="2527300"/>
            <a:ext cx="7839075" cy="1622425"/>
            <a:chOff x="0" y="0"/>
            <a:chExt cx="4938" cy="1022"/>
          </a:xfrm>
        </p:grpSpPr>
        <p:graphicFrame>
          <p:nvGraphicFramePr>
            <p:cNvPr id="74759" name="Object 7"/>
            <p:cNvGraphicFramePr>
              <a:graphicFrameLocks noChangeAspect="1"/>
            </p:cNvGraphicFramePr>
            <p:nvPr/>
          </p:nvGraphicFramePr>
          <p:xfrm>
            <a:off x="408" y="0"/>
            <a:ext cx="3719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46" r:id="rId3" imgW="1994766" imgH="228699" progId="Equation.3">
                    <p:embed/>
                  </p:oleObj>
                </mc:Choice>
                <mc:Fallback>
                  <p:oleObj r:id="rId3" imgW="1994766" imgH="22869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" y="0"/>
                          <a:ext cx="3719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0" name="Object 8"/>
            <p:cNvGraphicFramePr>
              <a:graphicFrameLocks noChangeAspect="1"/>
            </p:cNvGraphicFramePr>
            <p:nvPr/>
          </p:nvGraphicFramePr>
          <p:xfrm>
            <a:off x="2994" y="392"/>
            <a:ext cx="1180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47" r:id="rId5" imgW="928712" imgH="228998" progId="Equation.3">
                    <p:embed/>
                  </p:oleObj>
                </mc:Choice>
                <mc:Fallback>
                  <p:oleObj r:id="rId5" imgW="928712" imgH="22899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4" y="392"/>
                          <a:ext cx="1180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1" name="Object 9"/>
            <p:cNvGraphicFramePr>
              <a:graphicFrameLocks noChangeAspect="1"/>
            </p:cNvGraphicFramePr>
            <p:nvPr/>
          </p:nvGraphicFramePr>
          <p:xfrm>
            <a:off x="4416" y="379"/>
            <a:ext cx="257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48" r:id="rId7" imgW="153399" imgH="166182" progId="Equation.3">
                    <p:embed/>
                  </p:oleObj>
                </mc:Choice>
                <mc:Fallback>
                  <p:oleObj r:id="rId7" imgW="153399" imgH="16618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379"/>
                          <a:ext cx="257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2" name="Object 10"/>
            <p:cNvGraphicFramePr>
              <a:graphicFrameLocks noChangeAspect="1"/>
            </p:cNvGraphicFramePr>
            <p:nvPr/>
          </p:nvGraphicFramePr>
          <p:xfrm>
            <a:off x="51" y="726"/>
            <a:ext cx="221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49" r:id="rId9" imgW="127944" imgH="153533" progId="Equation.3">
                    <p:embed/>
                  </p:oleObj>
                </mc:Choice>
                <mc:Fallback>
                  <p:oleObj r:id="rId9" imgW="127944" imgH="15353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" y="726"/>
                          <a:ext cx="221" cy="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3" name="Object 11"/>
            <p:cNvGraphicFramePr>
              <a:graphicFrameLocks noChangeAspect="1"/>
            </p:cNvGraphicFramePr>
            <p:nvPr/>
          </p:nvGraphicFramePr>
          <p:xfrm>
            <a:off x="454" y="726"/>
            <a:ext cx="1361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50" r:id="rId11" imgW="915990" imgH="228998" progId="Equation.3">
                    <p:embed/>
                  </p:oleObj>
                </mc:Choice>
                <mc:Fallback>
                  <p:oleObj r:id="rId11" imgW="915990" imgH="22899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" y="726"/>
                          <a:ext cx="1361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64" name="Rectangle 10"/>
            <p:cNvSpPr>
              <a:spLocks noChangeArrowheads="1"/>
            </p:cNvSpPr>
            <p:nvPr/>
          </p:nvSpPr>
          <p:spPr bwMode="auto">
            <a:xfrm>
              <a:off x="0" y="348"/>
              <a:ext cx="30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则称该公式为前束范式。其中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sp>
          <p:nvSpPr>
            <p:cNvPr id="74765" name="Rectangle 11"/>
            <p:cNvSpPr>
              <a:spLocks noChangeArrowheads="1"/>
            </p:cNvSpPr>
            <p:nvPr/>
          </p:nvSpPr>
          <p:spPr bwMode="auto">
            <a:xfrm>
              <a:off x="4128" y="330"/>
              <a:ext cx="3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为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sp>
          <p:nvSpPr>
            <p:cNvPr id="74766" name="Rectangle 12"/>
            <p:cNvSpPr>
              <a:spLocks noChangeArrowheads="1"/>
            </p:cNvSpPr>
            <p:nvPr/>
          </p:nvSpPr>
          <p:spPr bwMode="auto">
            <a:xfrm>
              <a:off x="4598" y="330"/>
              <a:ext cx="3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或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  <p:sp>
          <p:nvSpPr>
            <p:cNvPr id="74767" name="Rectangle 14"/>
            <p:cNvSpPr>
              <a:spLocks noChangeArrowheads="1"/>
            </p:cNvSpPr>
            <p:nvPr/>
          </p:nvSpPr>
          <p:spPr bwMode="auto">
            <a:xfrm>
              <a:off x="1772" y="686"/>
              <a:ext cx="29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楷体_GB2312" pitchFamily="1" charset="-122"/>
                  <a:ea typeface="楷体_GB2312" pitchFamily="1" charset="-122"/>
                </a:rPr>
                <a:t>为不含有量词的谓词公式。 </a:t>
              </a:r>
            </a:p>
          </p:txBody>
        </p:sp>
        <p:sp>
          <p:nvSpPr>
            <p:cNvPr id="74768" name="Rectangle 15"/>
            <p:cNvSpPr>
              <a:spLocks noChangeArrowheads="1"/>
            </p:cNvSpPr>
            <p:nvPr/>
          </p:nvSpPr>
          <p:spPr bwMode="auto">
            <a:xfrm>
              <a:off x="240" y="672"/>
              <a:ext cx="3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1" hangingPunct="1"/>
              <a:r>
                <a:rPr lang="zh-CN" altLang="en-US">
                  <a:latin typeface="Times New Roman" pitchFamily="18" charset="0"/>
                  <a:ea typeface="楷体_GB2312" pitchFamily="1" charset="-122"/>
                </a:rPr>
                <a:t>，</a:t>
              </a:r>
              <a:endParaRPr lang="zh-CN" altLang="en-US">
                <a:latin typeface="Verdana" pitchFamily="34" charset="0"/>
                <a:ea typeface="楷体_GB2312" pitchFamily="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01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build="p" autoUpdateAnimBg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1142</Words>
  <Application>Microsoft Office PowerPoint</Application>
  <PresentationFormat>全屏显示(4:3)</PresentationFormat>
  <Paragraphs>276</Paragraphs>
  <Slides>29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Office 主题​​</vt:lpstr>
      <vt:lpstr>MathType 6.0 Equation</vt:lpstr>
      <vt:lpstr>Microsoft Word Picture</vt:lpstr>
      <vt:lpstr>Microsoft 公式 3.0</vt:lpstr>
      <vt:lpstr>Chapter 1 The Foundations: Logic and Proof</vt:lpstr>
      <vt:lpstr>§1.5  Rules of Inference      （1）</vt:lpstr>
      <vt:lpstr>§1.5  Rules of Inference       （2）</vt:lpstr>
      <vt:lpstr>PowerPoint 演示文稿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（5）</vt:lpstr>
      <vt:lpstr>§1.5 Rules of Inference        （6）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Supplement                   （1）</vt:lpstr>
      <vt:lpstr>Supplement                   （2）</vt:lpstr>
      <vt:lpstr>Supplement                   （3）</vt:lpstr>
      <vt:lpstr>Supplement                   （4）</vt:lpstr>
      <vt:lpstr>Supplement                   （6）</vt:lpstr>
    </vt:vector>
  </TitlesOfParts>
  <Company>sdu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luanjunfeng</dc:creator>
  <cp:lastModifiedBy>luanjunfeng</cp:lastModifiedBy>
  <cp:revision>38</cp:revision>
  <dcterms:created xsi:type="dcterms:W3CDTF">2012-02-20T12:57:51Z</dcterms:created>
  <dcterms:modified xsi:type="dcterms:W3CDTF">2013-03-19T15:52:18Z</dcterms:modified>
</cp:coreProperties>
</file>