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426" r:id="rId2"/>
    <p:sldId id="425" r:id="rId3"/>
  </p:sldIdLst>
  <p:sldSz cx="9144000" cy="6858000" type="screen4x3"/>
  <p:notesSz cx="6858000" cy="9144000"/>
  <p:defaultTextStyle>
    <a:defPPr>
      <a:defRPr lang="zh-CN"/>
    </a:defPPr>
    <a:lvl1pPr algn="ctr" rtl="0" eaLnBrk="0" fontAlgn="base" hangingPunct="0">
      <a:spcBef>
        <a:spcPct val="20000"/>
      </a:spcBef>
      <a:spcAft>
        <a:spcPct val="0"/>
      </a:spcAft>
      <a:buClr>
        <a:srgbClr val="003366"/>
      </a:buClr>
      <a:buSzPct val="80000"/>
      <a:buFont typeface="Wingdings" pitchFamily="2" charset="2"/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1pPr>
    <a:lvl2pPr marL="457200" algn="ctr" rtl="0" eaLnBrk="0" fontAlgn="base" hangingPunct="0">
      <a:spcBef>
        <a:spcPct val="20000"/>
      </a:spcBef>
      <a:spcAft>
        <a:spcPct val="0"/>
      </a:spcAft>
      <a:buClr>
        <a:srgbClr val="003366"/>
      </a:buClr>
      <a:buSzPct val="80000"/>
      <a:buFont typeface="Wingdings" pitchFamily="2" charset="2"/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2pPr>
    <a:lvl3pPr marL="914400" algn="ctr" rtl="0" eaLnBrk="0" fontAlgn="base" hangingPunct="0">
      <a:spcBef>
        <a:spcPct val="20000"/>
      </a:spcBef>
      <a:spcAft>
        <a:spcPct val="0"/>
      </a:spcAft>
      <a:buClr>
        <a:srgbClr val="003366"/>
      </a:buClr>
      <a:buSzPct val="80000"/>
      <a:buFont typeface="Wingdings" pitchFamily="2" charset="2"/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3pPr>
    <a:lvl4pPr marL="1371600" algn="ctr" rtl="0" eaLnBrk="0" fontAlgn="base" hangingPunct="0">
      <a:spcBef>
        <a:spcPct val="20000"/>
      </a:spcBef>
      <a:spcAft>
        <a:spcPct val="0"/>
      </a:spcAft>
      <a:buClr>
        <a:srgbClr val="003366"/>
      </a:buClr>
      <a:buSzPct val="80000"/>
      <a:buFont typeface="Wingdings" pitchFamily="2" charset="2"/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4pPr>
    <a:lvl5pPr marL="1828800" algn="ctr" rtl="0" eaLnBrk="0" fontAlgn="base" hangingPunct="0">
      <a:spcBef>
        <a:spcPct val="20000"/>
      </a:spcBef>
      <a:spcAft>
        <a:spcPct val="0"/>
      </a:spcAft>
      <a:buClr>
        <a:srgbClr val="003366"/>
      </a:buClr>
      <a:buSzPct val="80000"/>
      <a:buFont typeface="Wingdings" pitchFamily="2" charset="2"/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993300"/>
    <a:srgbClr val="CC9900"/>
    <a:srgbClr val="FF9900"/>
    <a:srgbClr val="FF6600"/>
    <a:srgbClr val="FF3300"/>
    <a:srgbClr val="FFFFCC"/>
    <a:srgbClr val="CC3300"/>
    <a:srgbClr val="33CC33"/>
    <a:srgbClr val="00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961" autoAdjust="0"/>
    <p:restoredTop sz="99650" autoAdjust="0"/>
  </p:normalViewPr>
  <p:slideViewPr>
    <p:cSldViewPr>
      <p:cViewPr>
        <p:scale>
          <a:sx n="70" d="100"/>
          <a:sy n="70" d="100"/>
        </p:scale>
        <p:origin x="-69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fld id="{5BA842B8-027F-432B-912A-9A300E52DD24}" type="datetimeFigureOut">
              <a:rPr lang="zh-CN" altLang="en-US"/>
              <a:pPr>
                <a:defRPr/>
              </a:pPr>
              <a:t>2013/11/20</a:t>
            </a:fld>
            <a:endParaRPr lang="en-US" altLang="zh-CN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fld id="{E33D7275-E587-4BAE-A288-1015AC79FC4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3D7275-E587-4BAE-A288-1015AC79FC45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571744"/>
            <a:ext cx="9144000" cy="1112835"/>
          </a:xfrm>
        </p:spPr>
        <p:txBody>
          <a:bodyPr/>
          <a:lstStyle>
            <a:lvl1pPr>
              <a:defRPr sz="4000" b="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43240" y="3786190"/>
            <a:ext cx="5829296" cy="542932"/>
          </a:xfrm>
        </p:spPr>
        <p:txBody>
          <a:bodyPr>
            <a:normAutofit/>
          </a:bodyPr>
          <a:lstStyle>
            <a:lvl1pPr marL="0" indent="0" algn="ctr">
              <a:buNone/>
              <a:defRPr sz="2500" b="1">
                <a:solidFill>
                  <a:schemeClr val="tx1"/>
                </a:solidFill>
                <a:latin typeface="幼圆" pitchFamily="49" charset="-122"/>
                <a:ea typeface="幼圆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787900" y="6492875"/>
            <a:ext cx="2133600" cy="365125"/>
          </a:xfrm>
          <a:prstGeom prst="rect">
            <a:avLst/>
          </a:prstGeom>
        </p:spPr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DE218451-DCFE-49BD-85B7-20F08BC325F9}" type="datetime1">
              <a:rPr lang="zh-CN" altLang="en-US"/>
              <a:pPr>
                <a:defRPr/>
              </a:pPr>
              <a:t>2013/11/20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3" y="192088"/>
            <a:ext cx="6624637" cy="6445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38" y="1196975"/>
            <a:ext cx="7929562" cy="49688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C058C-ED6B-48CF-8AB8-F66AD0E889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03523-092C-4D05-B4D2-3893BE141A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3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908050"/>
          </a:xfrm>
          <a:prstGeom prst="rect">
            <a:avLst/>
          </a:prstGeom>
          <a:gradFill rotWithShape="1">
            <a:gsLst>
              <a:gs pos="0">
                <a:schemeClr val="accent1">
                  <a:alpha val="32001"/>
                </a:schemeClr>
              </a:gs>
              <a:gs pos="100000">
                <a:srgbClr val="CCEC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843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42938" y="1196975"/>
            <a:ext cx="7929562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945313" y="6453188"/>
            <a:ext cx="2019300" cy="293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F017BDB-A88B-44E6-BBFA-2702BA37C8D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8437" name="标题占位符 1"/>
          <p:cNvSpPr>
            <a:spLocks noGrp="1"/>
          </p:cNvSpPr>
          <p:nvPr>
            <p:ph type="title"/>
          </p:nvPr>
        </p:nvSpPr>
        <p:spPr bwMode="auto">
          <a:xfrm>
            <a:off x="468313" y="192088"/>
            <a:ext cx="6624637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4103" name="Text Box 7"/>
          <p:cNvSpPr txBox="1">
            <a:spLocks noChangeArrowheads="1"/>
          </p:cNvSpPr>
          <p:nvPr userDrawn="1"/>
        </p:nvSpPr>
        <p:spPr bwMode="auto">
          <a:xfrm>
            <a:off x="7524750" y="476250"/>
            <a:ext cx="1511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1400" b="1">
                <a:solidFill>
                  <a:srgbClr val="336699"/>
                </a:solidFill>
                <a:latin typeface="Arial" charset="0"/>
              </a:rPr>
              <a:t>嵌入式系统学科组</a:t>
            </a:r>
          </a:p>
        </p:txBody>
      </p:sp>
      <p:pic>
        <p:nvPicPr>
          <p:cNvPr id="18439" name="Picture 11" descr="logo1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025" y="115888"/>
            <a:ext cx="7207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3" descr="山东大学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3163" y="115888"/>
            <a:ext cx="865187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0" name="Line 14"/>
          <p:cNvSpPr>
            <a:spLocks noChangeShapeType="1"/>
          </p:cNvSpPr>
          <p:nvPr userDrawn="1"/>
        </p:nvSpPr>
        <p:spPr bwMode="auto">
          <a:xfrm flipV="1">
            <a:off x="7524750" y="476250"/>
            <a:ext cx="1439863" cy="0"/>
          </a:xfrm>
          <a:prstGeom prst="line">
            <a:avLst/>
          </a:prstGeom>
          <a:noFill/>
          <a:ln w="9525">
            <a:solidFill>
              <a:srgbClr val="0066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114" name="Line 18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9" r:id="rId2"/>
    <p:sldLayoutId id="2147483700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CC6600"/>
          </a:solidFill>
          <a:latin typeface="黑体" pitchFamily="2" charset="-122"/>
          <a:ea typeface="黑体" pitchFamily="2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C6600"/>
          </a:solidFill>
          <a:latin typeface="黑体" pitchFamily="2" charset="-122"/>
          <a:ea typeface="黑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C6600"/>
          </a:solidFill>
          <a:latin typeface="黑体" pitchFamily="2" charset="-122"/>
          <a:ea typeface="黑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C6600"/>
          </a:solidFill>
          <a:latin typeface="黑体" pitchFamily="2" charset="-122"/>
          <a:ea typeface="黑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C6600"/>
          </a:solidFill>
          <a:latin typeface="黑体" pitchFamily="2" charset="-122"/>
          <a:ea typeface="黑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itchFamily="2" charset="-122"/>
          <a:ea typeface="黑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itchFamily="2" charset="-122"/>
          <a:ea typeface="黑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itchFamily="2" charset="-122"/>
          <a:ea typeface="黑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itchFamily="2" charset="-122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SzPct val="80000"/>
        <a:buFont typeface="Wingdings" pitchFamily="2" charset="2"/>
        <a:buChar char="l"/>
        <a:defRPr sz="2800" b="1" kern="1200">
          <a:solidFill>
            <a:srgbClr val="00264C"/>
          </a:solidFill>
          <a:latin typeface="黑体" pitchFamily="2" charset="-122"/>
          <a:ea typeface="黑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Ø"/>
        <a:defRPr sz="2400" b="1" kern="1200">
          <a:solidFill>
            <a:schemeClr val="tx1"/>
          </a:solidFill>
          <a:latin typeface="宋体" pitchFamily="2" charset="-122"/>
          <a:ea typeface="宋体" pitchFamily="2" charset="-122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±"/>
        <a:defRPr sz="2400" b="1" kern="1200">
          <a:solidFill>
            <a:schemeClr val="tx1"/>
          </a:solidFill>
          <a:latin typeface="宋体" pitchFamily="2" charset="-122"/>
          <a:ea typeface="宋体" pitchFamily="2" charset="-122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¯"/>
        <a:defRPr sz="2000" b="1" kern="1200">
          <a:solidFill>
            <a:schemeClr val="tx1"/>
          </a:solidFill>
          <a:latin typeface="宋体" pitchFamily="2" charset="-122"/>
          <a:ea typeface="宋体" pitchFamily="2" charset="-122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¯"/>
        <a:defRPr sz="2000" b="1" kern="1200">
          <a:solidFill>
            <a:schemeClr val="tx1"/>
          </a:solidFill>
          <a:latin typeface="宋体" pitchFamily="2" charset="-122"/>
          <a:ea typeface="宋体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512" y="192088"/>
            <a:ext cx="6624637" cy="644525"/>
          </a:xfrm>
        </p:spPr>
        <p:txBody>
          <a:bodyPr/>
          <a:lstStyle/>
          <a:p>
            <a:r>
              <a:rPr lang="en-US" altLang="zh-CN" dirty="0" smtClean="0"/>
              <a:t>cache-</a:t>
            </a:r>
            <a:r>
              <a:rPr lang="zh-CN" altLang="en-US" dirty="0" smtClean="0"/>
              <a:t>主存组相联映像举例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124744"/>
            <a:ext cx="8568952" cy="5184576"/>
          </a:xfrm>
        </p:spPr>
        <p:txBody>
          <a:bodyPr/>
          <a:lstStyle/>
          <a:p>
            <a:pPr lvl="0" eaLnBrk="1">
              <a:buNone/>
            </a:pPr>
            <a:r>
              <a:rPr lang="zh-CN" altLang="en-US" sz="2400" dirty="0" smtClean="0">
                <a:latin typeface="宋体" pitchFamily="2" charset="-122"/>
              </a:rPr>
              <a:t>    某计算机的主存地址空间大小为 </a:t>
            </a:r>
            <a:r>
              <a:rPr lang="en-US" altLang="zh-CN" sz="2400" dirty="0" err="1" smtClean="0">
                <a:latin typeface="宋体" pitchFamily="2" charset="-122"/>
              </a:rPr>
              <a:t>4KB</a:t>
            </a:r>
            <a:r>
              <a:rPr lang="en-US" altLang="zh-CN" sz="2400" dirty="0" smtClean="0">
                <a:latin typeface="宋体" pitchFamily="2" charset="-122"/>
              </a:rPr>
              <a:t> </a:t>
            </a:r>
            <a:r>
              <a:rPr lang="zh-CN" altLang="en-US" sz="2400" dirty="0" smtClean="0">
                <a:latin typeface="宋体" pitchFamily="2" charset="-122"/>
              </a:rPr>
              <a:t>，按字节编址</a:t>
            </a:r>
            <a:r>
              <a:rPr lang="en-US" altLang="zh-CN" sz="2400" dirty="0" smtClean="0">
                <a:latin typeface="宋体" pitchFamily="2" charset="-122"/>
              </a:rPr>
              <a:t>,</a:t>
            </a:r>
            <a:r>
              <a:rPr lang="zh-CN" altLang="en-US" sz="2400" dirty="0" smtClean="0">
                <a:latin typeface="宋体" pitchFamily="2" charset="-122"/>
              </a:rPr>
              <a:t>块长</a:t>
            </a:r>
            <a:r>
              <a:rPr lang="en-US" altLang="zh-CN" sz="2400" dirty="0" smtClean="0">
                <a:latin typeface="宋体" pitchFamily="2" charset="-122"/>
              </a:rPr>
              <a:t>16</a:t>
            </a:r>
            <a:r>
              <a:rPr lang="zh-CN" altLang="en-US" sz="2400" dirty="0" smtClean="0">
                <a:latin typeface="宋体" pitchFamily="2" charset="-122"/>
              </a:rPr>
              <a:t>个字节。数据</a:t>
            </a:r>
            <a:r>
              <a:rPr lang="en-US" altLang="zh-CN" sz="2400" dirty="0" smtClean="0">
                <a:latin typeface="宋体" pitchFamily="2" charset="-122"/>
              </a:rPr>
              <a:t>Cache</a:t>
            </a:r>
            <a:r>
              <a:rPr lang="zh-CN" altLang="en-US" sz="2400" dirty="0" smtClean="0">
                <a:latin typeface="宋体" pitchFamily="2" charset="-122"/>
              </a:rPr>
              <a:t>采用二路组相联映射方式，含有</a:t>
            </a:r>
            <a:r>
              <a:rPr lang="en-US" altLang="zh-CN" sz="2400" dirty="0" smtClean="0">
                <a:latin typeface="宋体" pitchFamily="2" charset="-122"/>
              </a:rPr>
              <a:t>4</a:t>
            </a:r>
            <a:r>
              <a:rPr lang="zh-CN" altLang="en-US" sz="2400" dirty="0" smtClean="0">
                <a:latin typeface="宋体" pitchFamily="2" charset="-122"/>
              </a:rPr>
              <a:t>个组。</a:t>
            </a:r>
            <a:endParaRPr lang="en-US" altLang="zh-CN" sz="2400" dirty="0" smtClean="0">
              <a:latin typeface="宋体" pitchFamily="2" charset="-122"/>
            </a:endParaRPr>
          </a:p>
          <a:p>
            <a:pPr lvl="0" eaLnBrk="1">
              <a:buNone/>
            </a:pPr>
            <a:r>
              <a:rPr lang="en-US" altLang="zh-CN" sz="2400" dirty="0" smtClean="0">
                <a:latin typeface="宋体" pitchFamily="2" charset="-122"/>
              </a:rPr>
              <a:t>    </a:t>
            </a:r>
            <a:r>
              <a:rPr lang="zh-CN" altLang="en-US" sz="2400" dirty="0" smtClean="0">
                <a:latin typeface="宋体" pitchFamily="2" charset="-122"/>
              </a:rPr>
              <a:t>现有一个数组求和程序片段，代码如下所示：</a:t>
            </a:r>
            <a:endParaRPr lang="en-US" altLang="zh-CN" sz="2400" dirty="0" smtClean="0">
              <a:latin typeface="宋体" pitchFamily="2" charset="-122"/>
            </a:endParaRPr>
          </a:p>
          <a:p>
            <a:pPr lvl="0" eaLnBrk="1">
              <a:buNone/>
            </a:pPr>
            <a:r>
              <a:rPr lang="en-US" altLang="zh-CN" sz="2400" dirty="0" smtClean="0">
                <a:latin typeface="宋体" pitchFamily="2" charset="-122"/>
              </a:rPr>
              <a:t>      </a:t>
            </a:r>
            <a:r>
              <a:rPr lang="en-US" altLang="zh-CN" sz="2400" dirty="0" err="1" smtClean="0">
                <a:latin typeface="宋体" pitchFamily="2" charset="-122"/>
              </a:rPr>
              <a:t>int</a:t>
            </a:r>
            <a:r>
              <a:rPr lang="en-US" altLang="zh-CN" sz="2400" dirty="0" smtClean="0">
                <a:latin typeface="宋体" pitchFamily="2" charset="-122"/>
              </a:rPr>
              <a:t> a[36];</a:t>
            </a:r>
          </a:p>
          <a:p>
            <a:pPr lvl="0" eaLnBrk="1">
              <a:buNone/>
            </a:pPr>
            <a:r>
              <a:rPr lang="en-US" altLang="zh-CN" sz="2400" dirty="0" smtClean="0">
                <a:latin typeface="宋体" pitchFamily="2" charset="-122"/>
              </a:rPr>
              <a:t>      …</a:t>
            </a:r>
          </a:p>
          <a:p>
            <a:pPr lvl="0" eaLnBrk="1">
              <a:buNone/>
            </a:pPr>
            <a:r>
              <a:rPr lang="en-US" altLang="zh-CN" sz="2400" dirty="0" smtClean="0">
                <a:latin typeface="宋体" pitchFamily="2" charset="-122"/>
              </a:rPr>
              <a:t>      for(</a:t>
            </a:r>
            <a:r>
              <a:rPr lang="en-US" altLang="zh-CN" sz="2400" dirty="0" err="1" smtClean="0">
                <a:latin typeface="宋体" pitchFamily="2" charset="-122"/>
              </a:rPr>
              <a:t>int</a:t>
            </a:r>
            <a:r>
              <a:rPr lang="en-US" altLang="zh-CN" sz="2400" dirty="0" smtClean="0">
                <a:latin typeface="宋体" pitchFamily="2" charset="-122"/>
              </a:rPr>
              <a:t> </a:t>
            </a:r>
            <a:r>
              <a:rPr lang="en-US" altLang="zh-CN" sz="2400" dirty="0" err="1" smtClean="0">
                <a:latin typeface="宋体" pitchFamily="2" charset="-122"/>
              </a:rPr>
              <a:t>i</a:t>
            </a:r>
            <a:r>
              <a:rPr lang="en-US" altLang="zh-CN" sz="2400" dirty="0" smtClean="0">
                <a:latin typeface="宋体" pitchFamily="2" charset="-122"/>
              </a:rPr>
              <a:t>=</a:t>
            </a:r>
            <a:r>
              <a:rPr lang="en-US" altLang="zh-CN" sz="2400" dirty="0" err="1" smtClean="0">
                <a:latin typeface="宋体" pitchFamily="2" charset="-122"/>
              </a:rPr>
              <a:t>0;i</a:t>
            </a:r>
            <a:r>
              <a:rPr lang="en-US" altLang="zh-CN" sz="2400" dirty="0" smtClean="0">
                <a:latin typeface="宋体" pitchFamily="2" charset="-122"/>
              </a:rPr>
              <a:t>&lt;</a:t>
            </a:r>
            <a:r>
              <a:rPr lang="en-US" altLang="zh-CN" sz="2400" dirty="0" err="1" smtClean="0">
                <a:latin typeface="宋体" pitchFamily="2" charset="-122"/>
              </a:rPr>
              <a:t>36;i</a:t>
            </a:r>
            <a:r>
              <a:rPr lang="en-US" altLang="zh-CN" sz="2400" dirty="0" smtClean="0">
                <a:latin typeface="宋体" pitchFamily="2" charset="-122"/>
              </a:rPr>
              <a:t>++)</a:t>
            </a:r>
          </a:p>
          <a:p>
            <a:pPr lvl="0" eaLnBrk="1">
              <a:buNone/>
            </a:pPr>
            <a:r>
              <a:rPr lang="en-US" altLang="zh-CN" sz="2400" dirty="0" smtClean="0">
                <a:latin typeface="宋体" pitchFamily="2" charset="-122"/>
              </a:rPr>
              <a:t>        sum=</a:t>
            </a:r>
            <a:r>
              <a:rPr lang="en-US" altLang="zh-CN" sz="2400" dirty="0" err="1" smtClean="0">
                <a:latin typeface="宋体" pitchFamily="2" charset="-122"/>
              </a:rPr>
              <a:t>sum+a</a:t>
            </a:r>
            <a:r>
              <a:rPr lang="en-US" altLang="zh-CN" sz="2400" dirty="0" smtClean="0">
                <a:latin typeface="宋体" pitchFamily="2" charset="-122"/>
              </a:rPr>
              <a:t>[</a:t>
            </a:r>
            <a:r>
              <a:rPr lang="en-US" altLang="zh-CN" sz="2400" dirty="0" err="1" smtClean="0">
                <a:latin typeface="宋体" pitchFamily="2" charset="-122"/>
              </a:rPr>
              <a:t>i</a:t>
            </a:r>
            <a:r>
              <a:rPr lang="en-US" altLang="zh-CN" sz="2400" dirty="0" smtClean="0">
                <a:latin typeface="宋体" pitchFamily="2" charset="-122"/>
              </a:rPr>
              <a:t>];</a:t>
            </a:r>
          </a:p>
          <a:p>
            <a:pPr lvl="0" eaLnBrk="1">
              <a:buNone/>
            </a:pPr>
            <a:r>
              <a:rPr lang="zh-CN" altLang="en-US" sz="2400" dirty="0" smtClean="0">
                <a:latin typeface="宋体" pitchFamily="2" charset="-122"/>
              </a:rPr>
              <a:t>    假定</a:t>
            </a:r>
            <a:r>
              <a:rPr lang="en-US" altLang="zh-CN" sz="2400" dirty="0" err="1" smtClean="0">
                <a:latin typeface="宋体" pitchFamily="2" charset="-122"/>
              </a:rPr>
              <a:t>int</a:t>
            </a:r>
            <a:r>
              <a:rPr lang="zh-CN" altLang="en-US" sz="2400" dirty="0" smtClean="0">
                <a:latin typeface="宋体" pitchFamily="2" charset="-122"/>
              </a:rPr>
              <a:t>类型数据用 </a:t>
            </a:r>
            <a:r>
              <a:rPr lang="en-US" altLang="zh-CN" sz="2400" dirty="0" smtClean="0">
                <a:latin typeface="宋体" pitchFamily="2" charset="-122"/>
              </a:rPr>
              <a:t>32 </a:t>
            </a:r>
            <a:r>
              <a:rPr lang="zh-CN" altLang="en-US" sz="2400" dirty="0" smtClean="0">
                <a:latin typeface="宋体" pitchFamily="2" charset="-122"/>
              </a:rPr>
              <a:t>位补码表示，程序编译时</a:t>
            </a:r>
            <a:r>
              <a:rPr lang="en-US" altLang="zh-CN" sz="2400" dirty="0" err="1" smtClean="0">
                <a:latin typeface="宋体" pitchFamily="2" charset="-122"/>
              </a:rPr>
              <a:t>i,sum</a:t>
            </a:r>
            <a:r>
              <a:rPr lang="en-US" altLang="zh-CN" sz="2400" dirty="0" smtClean="0">
                <a:latin typeface="宋体" pitchFamily="2" charset="-122"/>
              </a:rPr>
              <a:t> </a:t>
            </a:r>
            <a:r>
              <a:rPr lang="zh-CN" altLang="en-US" sz="2400" dirty="0" smtClean="0">
                <a:latin typeface="宋体" pitchFamily="2" charset="-122"/>
              </a:rPr>
              <a:t>均分配在寄存器中，数组 </a:t>
            </a:r>
            <a:r>
              <a:rPr lang="en-US" altLang="zh-CN" sz="2400" dirty="0" smtClean="0">
                <a:latin typeface="宋体" pitchFamily="2" charset="-122"/>
              </a:rPr>
              <a:t>a</a:t>
            </a:r>
            <a:r>
              <a:rPr lang="zh-CN" altLang="en-US" sz="2400" dirty="0" smtClean="0">
                <a:latin typeface="宋体" pitchFamily="2" charset="-122"/>
              </a:rPr>
              <a:t>在内存中的首地址为</a:t>
            </a:r>
            <a:r>
              <a:rPr lang="en-US" altLang="zh-CN" sz="2400" dirty="0" smtClean="0">
                <a:latin typeface="宋体" pitchFamily="2" charset="-122"/>
              </a:rPr>
              <a:t>0 </a:t>
            </a:r>
            <a:r>
              <a:rPr lang="zh-CN" altLang="en-US" sz="2400" dirty="0" smtClean="0">
                <a:latin typeface="宋体" pitchFamily="2" charset="-122"/>
              </a:rPr>
              <a:t>。</a:t>
            </a:r>
            <a:endParaRPr lang="en-US" altLang="zh-CN" sz="2400" dirty="0" smtClean="0">
              <a:latin typeface="宋体" pitchFamily="2" charset="-122"/>
            </a:endParaRPr>
          </a:p>
          <a:p>
            <a:pPr lvl="0" eaLnBrk="1">
              <a:buNone/>
            </a:pPr>
            <a:r>
              <a:rPr lang="en-US" altLang="zh-CN" sz="2400" dirty="0" smtClean="0">
                <a:latin typeface="宋体" pitchFamily="2" charset="-122"/>
              </a:rPr>
              <a:t>    </a:t>
            </a:r>
            <a:r>
              <a:rPr lang="zh-CN" altLang="en-US" sz="2400" dirty="0" smtClean="0">
                <a:latin typeface="宋体" pitchFamily="2" charset="-122"/>
              </a:rPr>
              <a:t>请画出</a:t>
            </a:r>
            <a:r>
              <a:rPr lang="en-US" altLang="zh-CN" sz="2400" dirty="0" smtClean="0">
                <a:latin typeface="宋体" pitchFamily="2" charset="-122"/>
              </a:rPr>
              <a:t>Cache</a:t>
            </a:r>
            <a:r>
              <a:rPr lang="zh-CN" altLang="en-US" sz="2400" dirty="0" smtClean="0">
                <a:latin typeface="宋体" pitchFamily="2" charset="-122"/>
              </a:rPr>
              <a:t>结构示意图，并求程序片段的数据访问命中率。</a:t>
            </a:r>
            <a:endParaRPr lang="en-US" altLang="zh-CN" sz="2400" dirty="0" smtClean="0">
              <a:latin typeface="宋体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CC058C-ED6B-48CF-8AB8-F66AD0E8898F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圆角矩形 170"/>
          <p:cNvSpPr/>
          <p:nvPr/>
        </p:nvSpPr>
        <p:spPr>
          <a:xfrm>
            <a:off x="79707" y="1052736"/>
            <a:ext cx="3816424" cy="432048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圆角矩形 169"/>
          <p:cNvSpPr/>
          <p:nvPr/>
        </p:nvSpPr>
        <p:spPr>
          <a:xfrm>
            <a:off x="4040147" y="1556792"/>
            <a:ext cx="2123728" cy="49685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16632"/>
            <a:ext cx="6624637" cy="64452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CN" dirty="0" smtClean="0"/>
              <a:t>cache-</a:t>
            </a:r>
            <a:r>
              <a:rPr lang="zh-CN" altLang="en-US" dirty="0" smtClean="0"/>
              <a:t>主存组相联映像举例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6934803" y="6591697"/>
            <a:ext cx="2019300" cy="293687"/>
          </a:xfrm>
        </p:spPr>
        <p:txBody>
          <a:bodyPr/>
          <a:lstStyle/>
          <a:p>
            <a:pPr>
              <a:defRPr/>
            </a:pPr>
            <a:fld id="{76CC058C-ED6B-48CF-8AB8-F66AD0E8898F}" type="slidenum">
              <a:rPr lang="zh-CN" altLang="en-US" b="1" smtClean="0"/>
              <a:pPr>
                <a:defRPr/>
              </a:pPr>
              <a:t>2</a:t>
            </a:fld>
            <a:endParaRPr lang="zh-CN" altLang="en-US" b="1" dirty="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231835" y="2780928"/>
            <a:ext cx="215825" cy="3603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b="1" dirty="0" smtClean="0"/>
              <a:t>f</a:t>
            </a:r>
            <a:endParaRPr lang="zh-CN" altLang="en-US" b="1" dirty="0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447660" y="2780928"/>
            <a:ext cx="574675" cy="3603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kumimoji="0" lang="zh-CN" altLang="en-US" b="1" dirty="0" smtClean="0">
                <a:solidFill>
                  <a:srgbClr val="00264C"/>
                </a:solidFill>
                <a:latin typeface="宋体" pitchFamily="2" charset="-122"/>
              </a:rPr>
              <a:t>标记</a:t>
            </a:r>
            <a:endParaRPr lang="zh-CN" altLang="en-US" b="1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2023923" y="2780928"/>
            <a:ext cx="1584325" cy="360362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zh-CN" altLang="en-US" b="1" dirty="0" smtClean="0"/>
              <a:t>数据块</a:t>
            </a:r>
          </a:p>
        </p:txBody>
      </p:sp>
      <p:sp>
        <p:nvSpPr>
          <p:cNvPr id="8" name="AutoShape 83"/>
          <p:cNvSpPr>
            <a:spLocks/>
          </p:cNvSpPr>
          <p:nvPr/>
        </p:nvSpPr>
        <p:spPr bwMode="auto">
          <a:xfrm rot="16200000">
            <a:off x="2671995" y="1916832"/>
            <a:ext cx="288032" cy="1440160"/>
          </a:xfrm>
          <a:prstGeom prst="rightBrace">
            <a:avLst>
              <a:gd name="adj1" fmla="val 8315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28860" y="2132856"/>
            <a:ext cx="652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16*8</a:t>
            </a:r>
            <a:endParaRPr lang="zh-CN" altLang="en-US" b="1" dirty="0"/>
          </a:p>
        </p:txBody>
      </p:sp>
      <p:sp>
        <p:nvSpPr>
          <p:cNvPr id="10" name="矩形 9"/>
          <p:cNvSpPr/>
          <p:nvPr/>
        </p:nvSpPr>
        <p:spPr>
          <a:xfrm>
            <a:off x="1619672" y="220486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6</a:t>
            </a:r>
            <a:endParaRPr lang="zh-CN" altLang="en-US" b="1" dirty="0" smtClean="0"/>
          </a:p>
        </p:txBody>
      </p:sp>
      <p:sp>
        <p:nvSpPr>
          <p:cNvPr id="11" name="AutoShape 83"/>
          <p:cNvSpPr>
            <a:spLocks/>
          </p:cNvSpPr>
          <p:nvPr/>
        </p:nvSpPr>
        <p:spPr bwMode="auto">
          <a:xfrm rot="16200000">
            <a:off x="1635747" y="2420888"/>
            <a:ext cx="216024" cy="504056"/>
          </a:xfrm>
          <a:prstGeom prst="rightBrace">
            <a:avLst>
              <a:gd name="adj1" fmla="val 8315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12" name="AutoShape 83"/>
          <p:cNvSpPr>
            <a:spLocks/>
          </p:cNvSpPr>
          <p:nvPr/>
        </p:nvSpPr>
        <p:spPr bwMode="auto">
          <a:xfrm rot="16200000">
            <a:off x="1267839" y="2600908"/>
            <a:ext cx="144016" cy="216024"/>
          </a:xfrm>
          <a:prstGeom prst="rightBrace">
            <a:avLst>
              <a:gd name="adj1" fmla="val 8315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42976" y="2276872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CN" b="1" dirty="0" smtClean="0">
                <a:solidFill>
                  <a:srgbClr val="00264C"/>
                </a:solidFill>
                <a:latin typeface="宋体" pitchFamily="2" charset="-122"/>
              </a:rPr>
              <a:t>2b </a:t>
            </a:r>
            <a:endParaRPr lang="zh-CN" altLang="en-US" b="1" dirty="0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467544" y="4073714"/>
            <a:ext cx="194577" cy="24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662123" y="4073714"/>
            <a:ext cx="441049" cy="2640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1094169" y="4073714"/>
            <a:ext cx="1008112" cy="264006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2102281" y="4073714"/>
            <a:ext cx="126014" cy="26400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2227247" y="4073714"/>
            <a:ext cx="441049" cy="2640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2665645" y="4073714"/>
            <a:ext cx="1008112" cy="264006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467544" y="4301205"/>
            <a:ext cx="194577" cy="24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662123" y="4301205"/>
            <a:ext cx="441049" cy="2640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1094169" y="4301205"/>
            <a:ext cx="1008112" cy="264006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2102281" y="4301205"/>
            <a:ext cx="126014" cy="26400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2227247" y="4301205"/>
            <a:ext cx="441049" cy="2640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2665645" y="4301205"/>
            <a:ext cx="1008112" cy="264006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467544" y="4510879"/>
            <a:ext cx="194577" cy="24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662123" y="4510879"/>
            <a:ext cx="441049" cy="2640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1094169" y="4510879"/>
            <a:ext cx="1008112" cy="264006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2102281" y="4510879"/>
            <a:ext cx="126014" cy="26400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2227247" y="4510879"/>
            <a:ext cx="441049" cy="2640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32" name="Rectangle 8"/>
          <p:cNvSpPr>
            <a:spLocks noChangeArrowheads="1"/>
          </p:cNvSpPr>
          <p:nvPr/>
        </p:nvSpPr>
        <p:spPr bwMode="auto">
          <a:xfrm>
            <a:off x="2665645" y="4510879"/>
            <a:ext cx="1008112" cy="264006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467544" y="4730079"/>
            <a:ext cx="194577" cy="21108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662123" y="4730079"/>
            <a:ext cx="441049" cy="2303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35" name="Rectangle 8"/>
          <p:cNvSpPr>
            <a:spLocks noChangeArrowheads="1"/>
          </p:cNvSpPr>
          <p:nvPr/>
        </p:nvSpPr>
        <p:spPr bwMode="auto">
          <a:xfrm>
            <a:off x="1094169" y="4730079"/>
            <a:ext cx="1008112" cy="23031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102281" y="4730079"/>
            <a:ext cx="126014" cy="2303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2227247" y="4730079"/>
            <a:ext cx="441049" cy="2303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38" name="Rectangle 8"/>
          <p:cNvSpPr>
            <a:spLocks noChangeArrowheads="1"/>
          </p:cNvSpPr>
          <p:nvPr/>
        </p:nvSpPr>
        <p:spPr bwMode="auto">
          <a:xfrm>
            <a:off x="2665645" y="4730079"/>
            <a:ext cx="1008112" cy="23031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b="1"/>
          </a:p>
        </p:txBody>
      </p:sp>
      <p:sp>
        <p:nvSpPr>
          <p:cNvPr id="76" name="矩形 75"/>
          <p:cNvSpPr/>
          <p:nvPr/>
        </p:nvSpPr>
        <p:spPr>
          <a:xfrm>
            <a:off x="88395" y="3744328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/>
              <a:t>组</a:t>
            </a:r>
            <a:r>
              <a:rPr lang="zh-CN" altLang="en-US" sz="1400" b="1" dirty="0"/>
              <a:t>号</a:t>
            </a:r>
          </a:p>
        </p:txBody>
      </p:sp>
      <p:sp>
        <p:nvSpPr>
          <p:cNvPr id="77" name="矩形 76"/>
          <p:cNvSpPr/>
          <p:nvPr/>
        </p:nvSpPr>
        <p:spPr>
          <a:xfrm>
            <a:off x="367739" y="1124744"/>
            <a:ext cx="2358338" cy="11264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kumimoji="0" lang="en-US" altLang="zh-CN" sz="2400" b="1" dirty="0" smtClean="0">
                <a:latin typeface="黑体" pitchFamily="49" charset="-122"/>
                <a:ea typeface="黑体" pitchFamily="49" charset="-122"/>
              </a:rPr>
              <a:t>Cache</a:t>
            </a:r>
            <a:r>
              <a:rPr kumimoji="0" lang="en-US" altLang="zh-CN" b="1" dirty="0" smtClean="0">
                <a:latin typeface="宋体" pitchFamily="2" charset="-122"/>
              </a:rPr>
              <a:t>: </a:t>
            </a:r>
            <a:r>
              <a:rPr kumimoji="0" lang="zh-CN" altLang="en-US" b="1" dirty="0" smtClean="0">
                <a:latin typeface="宋体" pitchFamily="2" charset="-122"/>
              </a:rPr>
              <a:t>两路组相联</a:t>
            </a:r>
            <a:endParaRPr kumimoji="0" lang="en-US" altLang="zh-CN" b="1" dirty="0" smtClean="0">
              <a:latin typeface="宋体" pitchFamily="2" charset="-122"/>
            </a:endParaRPr>
          </a:p>
          <a:p>
            <a:pPr algn="l"/>
            <a:r>
              <a:rPr kumimoji="0" lang="en-US" altLang="zh-CN" b="1" dirty="0" smtClean="0">
                <a:solidFill>
                  <a:srgbClr val="C00000"/>
                </a:solidFill>
                <a:latin typeface="宋体" pitchFamily="2" charset="-122"/>
              </a:rPr>
              <a:t> Cache: 4 </a:t>
            </a:r>
            <a:r>
              <a:rPr kumimoji="0" lang="zh-CN" altLang="en-US" b="1" dirty="0" smtClean="0">
                <a:solidFill>
                  <a:srgbClr val="C00000"/>
                </a:solidFill>
                <a:latin typeface="宋体" pitchFamily="2" charset="-122"/>
              </a:rPr>
              <a:t>组</a:t>
            </a:r>
            <a:endParaRPr kumimoji="0" lang="en-US" altLang="zh-CN" b="1" dirty="0" smtClean="0">
              <a:solidFill>
                <a:srgbClr val="C00000"/>
              </a:solidFill>
              <a:latin typeface="宋体" pitchFamily="2" charset="-122"/>
            </a:endParaRPr>
          </a:p>
          <a:p>
            <a:pPr algn="l"/>
            <a:r>
              <a:rPr kumimoji="0" lang="zh-CN" altLang="en-US" b="1" dirty="0" smtClean="0">
                <a:solidFill>
                  <a:srgbClr val="C00000"/>
                </a:solidFill>
                <a:latin typeface="宋体" pitchFamily="2" charset="-122"/>
              </a:rPr>
              <a:t> 每组</a:t>
            </a:r>
            <a:r>
              <a:rPr kumimoji="0" lang="en-US" altLang="zh-CN" b="1" dirty="0" smtClean="0">
                <a:solidFill>
                  <a:srgbClr val="C00000"/>
                </a:solidFill>
                <a:latin typeface="宋体" pitchFamily="2" charset="-122"/>
              </a:rPr>
              <a:t>: 2 </a:t>
            </a:r>
            <a:r>
              <a:rPr kumimoji="0" lang="zh-CN" altLang="en-US" b="1" dirty="0" smtClean="0">
                <a:solidFill>
                  <a:srgbClr val="C00000"/>
                </a:solidFill>
                <a:latin typeface="宋体" pitchFamily="2" charset="-122"/>
              </a:rPr>
              <a:t>块</a:t>
            </a:r>
            <a:r>
              <a:rPr kumimoji="0" lang="en-US" altLang="zh-CN" b="1" dirty="0" smtClean="0">
                <a:solidFill>
                  <a:srgbClr val="C00000"/>
                </a:solidFill>
                <a:latin typeface="宋体" pitchFamily="2" charset="-122"/>
              </a:rPr>
              <a:t>  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224378" y="3989982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 smtClean="0"/>
              <a:t>0</a:t>
            </a:r>
            <a:endParaRPr lang="zh-CN" altLang="en-US" sz="1600" b="1" dirty="0"/>
          </a:p>
        </p:txBody>
      </p:sp>
      <p:sp>
        <p:nvSpPr>
          <p:cNvPr id="79" name="矩形 78"/>
          <p:cNvSpPr/>
          <p:nvPr/>
        </p:nvSpPr>
        <p:spPr>
          <a:xfrm>
            <a:off x="205548" y="4217730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 smtClean="0"/>
              <a:t>1</a:t>
            </a:r>
            <a:endParaRPr lang="zh-CN" altLang="en-US" sz="1600" b="1" dirty="0"/>
          </a:p>
        </p:txBody>
      </p:sp>
      <p:sp>
        <p:nvSpPr>
          <p:cNvPr id="80" name="矩形 79"/>
          <p:cNvSpPr/>
          <p:nvPr/>
        </p:nvSpPr>
        <p:spPr>
          <a:xfrm>
            <a:off x="5637767" y="4337720"/>
            <a:ext cx="261610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4112155" y="1582458"/>
            <a:ext cx="183569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0" lang="zh-CN" altLang="en-US" sz="2400" b="1" dirty="0" smtClean="0">
                <a:latin typeface="黑体" pitchFamily="49" charset="-122"/>
                <a:ea typeface="黑体" pitchFamily="49" charset="-122"/>
              </a:rPr>
              <a:t>内存</a:t>
            </a:r>
            <a:endParaRPr kumimoji="0" lang="en-US" altLang="zh-CN" sz="2400" b="1" dirty="0">
              <a:latin typeface="黑体" pitchFamily="49" charset="-122"/>
              <a:ea typeface="黑体" pitchFamily="49" charset="-122"/>
            </a:endParaRPr>
          </a:p>
          <a:p>
            <a:pPr algn="l"/>
            <a:r>
              <a:rPr kumimoji="0" lang="zh-CN" altLang="en-US" b="1" dirty="0" smtClean="0">
                <a:solidFill>
                  <a:srgbClr val="C00000"/>
                </a:solidFill>
                <a:latin typeface="宋体" pitchFamily="2" charset="-122"/>
              </a:rPr>
              <a:t> 每块</a:t>
            </a:r>
            <a:r>
              <a:rPr kumimoji="0" lang="en-US" altLang="zh-CN" b="1" dirty="0" smtClean="0">
                <a:solidFill>
                  <a:srgbClr val="C00000"/>
                </a:solidFill>
                <a:latin typeface="宋体" pitchFamily="2" charset="-122"/>
              </a:rPr>
              <a:t>:16 Byte</a:t>
            </a:r>
          </a:p>
          <a:p>
            <a:pPr algn="l"/>
            <a:r>
              <a:rPr kumimoji="0" lang="zh-CN" altLang="en-US" b="1" dirty="0" smtClean="0">
                <a:solidFill>
                  <a:srgbClr val="C00000"/>
                </a:solidFill>
                <a:latin typeface="宋体" pitchFamily="2" charset="-122"/>
              </a:rPr>
              <a:t> 块数</a:t>
            </a:r>
            <a:r>
              <a:rPr kumimoji="0" lang="en-US" altLang="zh-CN" b="1" dirty="0" smtClean="0">
                <a:solidFill>
                  <a:srgbClr val="C00000"/>
                </a:solidFill>
                <a:latin typeface="宋体" pitchFamily="2" charset="-122"/>
              </a:rPr>
              <a:t>:256 </a:t>
            </a:r>
            <a:r>
              <a:rPr kumimoji="0" lang="zh-CN" altLang="en-US" b="1" dirty="0" smtClean="0">
                <a:solidFill>
                  <a:srgbClr val="C00000"/>
                </a:solidFill>
                <a:latin typeface="宋体" pitchFamily="2" charset="-122"/>
              </a:rPr>
              <a:t>块</a:t>
            </a:r>
            <a:endParaRPr kumimoji="0" lang="en-US" altLang="zh-CN" b="1" dirty="0">
              <a:solidFill>
                <a:srgbClr val="C00000"/>
              </a:solidFill>
              <a:latin typeface="宋体" pitchFamily="2" charset="-122"/>
            </a:endParaRPr>
          </a:p>
        </p:txBody>
      </p:sp>
      <p:graphicFrame>
        <p:nvGraphicFramePr>
          <p:cNvPr id="82" name="表格 81"/>
          <p:cNvGraphicFramePr>
            <a:graphicFrameLocks noGrp="1"/>
          </p:cNvGraphicFramePr>
          <p:nvPr/>
        </p:nvGraphicFramePr>
        <p:xfrm>
          <a:off x="4616211" y="4179337"/>
          <a:ext cx="1008112" cy="24384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3" name="表格 82"/>
          <p:cNvGraphicFramePr>
            <a:graphicFrameLocks noGrp="1"/>
          </p:cNvGraphicFramePr>
          <p:nvPr/>
        </p:nvGraphicFramePr>
        <p:xfrm>
          <a:off x="4616211" y="4395361"/>
          <a:ext cx="1008112" cy="21336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4" name="表格 83"/>
          <p:cNvGraphicFramePr>
            <a:graphicFrameLocks noGrp="1"/>
          </p:cNvGraphicFramePr>
          <p:nvPr/>
        </p:nvGraphicFramePr>
        <p:xfrm>
          <a:off x="4616211" y="4589319"/>
          <a:ext cx="1008112" cy="21336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85" name="矩形 84"/>
          <p:cNvSpPr/>
          <p:nvPr/>
        </p:nvSpPr>
        <p:spPr>
          <a:xfrm>
            <a:off x="5637767" y="4553744"/>
            <a:ext cx="261610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5637767" y="4758735"/>
            <a:ext cx="261610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563927" y="3937913"/>
            <a:ext cx="4924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块号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4123768" y="3743072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zh-CN" altLang="en-US" sz="1200" b="1" dirty="0" smtClean="0"/>
              <a:t>字节</a:t>
            </a:r>
            <a:endParaRPr lang="en-US" altLang="zh-CN" sz="1200" b="1" dirty="0" smtClean="0"/>
          </a:p>
          <a:p>
            <a:pPr>
              <a:spcBef>
                <a:spcPts val="0"/>
              </a:spcBef>
            </a:pPr>
            <a:r>
              <a:rPr lang="zh-CN" altLang="en-US" sz="1200" b="1" dirty="0" smtClean="0"/>
              <a:t>地址</a:t>
            </a:r>
            <a:endParaRPr lang="zh-CN" altLang="en-US" sz="1200" b="1" dirty="0"/>
          </a:p>
        </p:txBody>
      </p:sp>
      <p:sp>
        <p:nvSpPr>
          <p:cNvPr id="90" name="矩形 89"/>
          <p:cNvSpPr/>
          <p:nvPr/>
        </p:nvSpPr>
        <p:spPr>
          <a:xfrm>
            <a:off x="4328179" y="4132729"/>
            <a:ext cx="261610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/>
              <a:t>0</a:t>
            </a:r>
            <a:endParaRPr lang="zh-CN" altLang="en-US" sz="1200" b="1" dirty="0"/>
          </a:p>
        </p:txBody>
      </p:sp>
      <p:sp>
        <p:nvSpPr>
          <p:cNvPr id="91" name="矩形 90"/>
          <p:cNvSpPr/>
          <p:nvPr/>
        </p:nvSpPr>
        <p:spPr>
          <a:xfrm>
            <a:off x="4256171" y="4348753"/>
            <a:ext cx="338555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/>
              <a:t>16</a:t>
            </a:r>
            <a:endParaRPr lang="zh-CN" altLang="en-US" sz="1200" b="1" dirty="0"/>
          </a:p>
        </p:txBody>
      </p:sp>
      <p:sp>
        <p:nvSpPr>
          <p:cNvPr id="92" name="矩形 91"/>
          <p:cNvSpPr/>
          <p:nvPr/>
        </p:nvSpPr>
        <p:spPr>
          <a:xfrm>
            <a:off x="4256171" y="4564777"/>
            <a:ext cx="338555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/>
              <a:t>32</a:t>
            </a:r>
            <a:endParaRPr lang="zh-CN" altLang="en-US" sz="1200" b="1" dirty="0"/>
          </a:p>
        </p:txBody>
      </p:sp>
      <p:graphicFrame>
        <p:nvGraphicFramePr>
          <p:cNvPr id="93" name="表格 92"/>
          <p:cNvGraphicFramePr>
            <a:graphicFrameLocks noGrp="1"/>
          </p:cNvGraphicFramePr>
          <p:nvPr/>
        </p:nvGraphicFramePr>
        <p:xfrm>
          <a:off x="4616211" y="4790738"/>
          <a:ext cx="1008112" cy="21336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94" name="矩形 93"/>
          <p:cNvSpPr/>
          <p:nvPr/>
        </p:nvSpPr>
        <p:spPr>
          <a:xfrm>
            <a:off x="5631695" y="4963726"/>
            <a:ext cx="261610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4256171" y="4758735"/>
            <a:ext cx="338555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/>
              <a:t>48</a:t>
            </a:r>
            <a:endParaRPr lang="zh-CN" altLang="en-US" sz="1200" b="1" dirty="0"/>
          </a:p>
        </p:txBody>
      </p:sp>
      <p:sp>
        <p:nvSpPr>
          <p:cNvPr id="96" name="矩形 95"/>
          <p:cNvSpPr/>
          <p:nvPr/>
        </p:nvSpPr>
        <p:spPr>
          <a:xfrm>
            <a:off x="206378" y="4424760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 smtClean="0"/>
              <a:t>2</a:t>
            </a:r>
            <a:endParaRPr lang="zh-CN" altLang="en-US" sz="1600" b="1" dirty="0"/>
          </a:p>
        </p:txBody>
      </p:sp>
      <p:sp>
        <p:nvSpPr>
          <p:cNvPr id="97" name="矩形 96"/>
          <p:cNvSpPr/>
          <p:nvPr/>
        </p:nvSpPr>
        <p:spPr>
          <a:xfrm>
            <a:off x="205548" y="4634538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 smtClean="0"/>
              <a:t>3</a:t>
            </a:r>
            <a:endParaRPr lang="zh-CN" altLang="en-US" sz="1600" b="1" dirty="0"/>
          </a:p>
        </p:txBody>
      </p:sp>
      <p:sp>
        <p:nvSpPr>
          <p:cNvPr id="98" name="矩形 97"/>
          <p:cNvSpPr/>
          <p:nvPr/>
        </p:nvSpPr>
        <p:spPr>
          <a:xfrm>
            <a:off x="5637767" y="5151175"/>
            <a:ext cx="261610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9" name="表格 98"/>
          <p:cNvGraphicFramePr>
            <a:graphicFrameLocks noGrp="1"/>
          </p:cNvGraphicFramePr>
          <p:nvPr/>
        </p:nvGraphicFramePr>
        <p:xfrm>
          <a:off x="4616211" y="4992792"/>
          <a:ext cx="1008112" cy="24384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bg1"/>
                          </a:solidFill>
                        </a:rPr>
                        <a:t>16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bg1"/>
                          </a:solidFill>
                        </a:rPr>
                        <a:t>18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bg1"/>
                          </a:solidFill>
                        </a:rPr>
                        <a:t>19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表格 99"/>
          <p:cNvGraphicFramePr>
            <a:graphicFrameLocks noGrp="1"/>
          </p:cNvGraphicFramePr>
          <p:nvPr/>
        </p:nvGraphicFramePr>
        <p:xfrm>
          <a:off x="4616211" y="5208816"/>
          <a:ext cx="1008112" cy="21336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21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22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23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1" name="表格 100"/>
          <p:cNvGraphicFramePr>
            <a:graphicFrameLocks noGrp="1"/>
          </p:cNvGraphicFramePr>
          <p:nvPr/>
        </p:nvGraphicFramePr>
        <p:xfrm>
          <a:off x="4616211" y="5424840"/>
          <a:ext cx="1008112" cy="21336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24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25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27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02" name="矩形 101"/>
          <p:cNvSpPr/>
          <p:nvPr/>
        </p:nvSpPr>
        <p:spPr>
          <a:xfrm>
            <a:off x="5637767" y="5367199"/>
            <a:ext cx="261610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5637767" y="5594256"/>
            <a:ext cx="261610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4256171" y="4946184"/>
            <a:ext cx="338555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/>
              <a:t>64</a:t>
            </a:r>
            <a:endParaRPr lang="zh-CN" altLang="en-US" sz="1200" b="1" dirty="0"/>
          </a:p>
        </p:txBody>
      </p:sp>
      <p:sp>
        <p:nvSpPr>
          <p:cNvPr id="105" name="矩形 104"/>
          <p:cNvSpPr/>
          <p:nvPr/>
        </p:nvSpPr>
        <p:spPr>
          <a:xfrm>
            <a:off x="4256171" y="5162208"/>
            <a:ext cx="338555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/>
              <a:t>80</a:t>
            </a:r>
            <a:endParaRPr lang="zh-CN" altLang="en-US" sz="1200" b="1" dirty="0"/>
          </a:p>
        </p:txBody>
      </p:sp>
      <p:sp>
        <p:nvSpPr>
          <p:cNvPr id="106" name="矩形 105"/>
          <p:cNvSpPr/>
          <p:nvPr/>
        </p:nvSpPr>
        <p:spPr>
          <a:xfrm>
            <a:off x="4256171" y="5378232"/>
            <a:ext cx="338555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/>
              <a:t>96</a:t>
            </a:r>
            <a:endParaRPr lang="zh-CN" altLang="en-US" sz="1200" b="1" dirty="0"/>
          </a:p>
        </p:txBody>
      </p:sp>
      <p:graphicFrame>
        <p:nvGraphicFramePr>
          <p:cNvPr id="107" name="表格 106"/>
          <p:cNvGraphicFramePr>
            <a:graphicFrameLocks noGrp="1"/>
          </p:cNvGraphicFramePr>
          <p:nvPr/>
        </p:nvGraphicFramePr>
        <p:xfrm>
          <a:off x="4616211" y="5633864"/>
          <a:ext cx="1008112" cy="21336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28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29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30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31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08" name="矩形 107"/>
          <p:cNvSpPr/>
          <p:nvPr/>
        </p:nvSpPr>
        <p:spPr>
          <a:xfrm>
            <a:off x="5631695" y="5799247"/>
            <a:ext cx="261610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4217699" y="5594256"/>
            <a:ext cx="415499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/>
              <a:t>112</a:t>
            </a:r>
            <a:endParaRPr lang="zh-CN" altLang="en-US" sz="1200" b="1" dirty="0"/>
          </a:p>
        </p:txBody>
      </p:sp>
      <p:sp>
        <p:nvSpPr>
          <p:cNvPr id="110" name="矩形 109"/>
          <p:cNvSpPr/>
          <p:nvPr/>
        </p:nvSpPr>
        <p:spPr>
          <a:xfrm>
            <a:off x="4499992" y="3645024"/>
            <a:ext cx="14318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/>
            <a:r>
              <a:rPr kumimoji="0" lang="en-US" altLang="zh-CN" sz="1600" b="1" dirty="0" err="1">
                <a:solidFill>
                  <a:schemeClr val="accent2">
                    <a:lumMod val="50000"/>
                  </a:schemeClr>
                </a:solidFill>
                <a:latin typeface="宋体" pitchFamily="2" charset="-122"/>
              </a:rPr>
              <a:t>int</a:t>
            </a:r>
            <a:r>
              <a:rPr kumimoji="0" lang="zh-CN" altLang="en-US" sz="1600" b="1" dirty="0">
                <a:solidFill>
                  <a:schemeClr val="accent2">
                    <a:lumMod val="50000"/>
                  </a:schemeClr>
                </a:solidFill>
                <a:latin typeface="宋体" pitchFamily="2" charset="-122"/>
              </a:rPr>
              <a:t>数组</a:t>
            </a:r>
            <a:r>
              <a:rPr kumimoji="0" lang="en-US" altLang="zh-CN" sz="1600" b="1" dirty="0" smtClean="0">
                <a:solidFill>
                  <a:schemeClr val="accent2">
                    <a:lumMod val="50000"/>
                  </a:schemeClr>
                </a:solidFill>
                <a:latin typeface="宋体" pitchFamily="2" charset="-122"/>
              </a:rPr>
              <a:t>a[36]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6320981" y="1710100"/>
            <a:ext cx="2642070" cy="7017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l"/>
            <a:r>
              <a:rPr kumimoji="0" lang="en-US" altLang="zh-CN" b="1" dirty="0" smtClean="0">
                <a:latin typeface="宋体" pitchFamily="2" charset="-122"/>
              </a:rPr>
              <a:t>for(</a:t>
            </a:r>
            <a:r>
              <a:rPr kumimoji="0" lang="en-US" altLang="zh-CN" b="1" dirty="0" err="1" smtClean="0">
                <a:latin typeface="宋体" pitchFamily="2" charset="-122"/>
              </a:rPr>
              <a:t>int</a:t>
            </a:r>
            <a:r>
              <a:rPr kumimoji="0" lang="en-US" altLang="zh-CN" b="1" dirty="0" smtClean="0">
                <a:latin typeface="宋体" pitchFamily="2" charset="-122"/>
              </a:rPr>
              <a:t> </a:t>
            </a:r>
            <a:r>
              <a:rPr kumimoji="0" lang="en-US" altLang="zh-CN" b="1" dirty="0" err="1" smtClean="0">
                <a:latin typeface="宋体" pitchFamily="2" charset="-122"/>
              </a:rPr>
              <a:t>i</a:t>
            </a:r>
            <a:r>
              <a:rPr kumimoji="0" lang="en-US" altLang="zh-CN" b="1" dirty="0" smtClean="0">
                <a:latin typeface="宋体" pitchFamily="2" charset="-122"/>
              </a:rPr>
              <a:t>=</a:t>
            </a:r>
            <a:r>
              <a:rPr kumimoji="0" lang="en-US" altLang="zh-CN" b="1" dirty="0" err="1" smtClean="0">
                <a:latin typeface="宋体" pitchFamily="2" charset="-122"/>
              </a:rPr>
              <a:t>0;i</a:t>
            </a:r>
            <a:r>
              <a:rPr kumimoji="0" lang="en-US" altLang="zh-CN" b="1" dirty="0" smtClean="0">
                <a:latin typeface="宋体" pitchFamily="2" charset="-122"/>
              </a:rPr>
              <a:t>&lt;</a:t>
            </a:r>
            <a:r>
              <a:rPr kumimoji="0" lang="en-US" altLang="zh-CN" b="1" dirty="0" err="1" smtClean="0">
                <a:latin typeface="宋体" pitchFamily="2" charset="-122"/>
              </a:rPr>
              <a:t>36;i</a:t>
            </a:r>
            <a:r>
              <a:rPr kumimoji="0" lang="en-US" altLang="zh-CN" b="1" dirty="0" smtClean="0">
                <a:latin typeface="宋体" pitchFamily="2" charset="-122"/>
              </a:rPr>
              <a:t>++)</a:t>
            </a:r>
          </a:p>
          <a:p>
            <a:pPr lvl="0" algn="l"/>
            <a:r>
              <a:rPr kumimoji="0" lang="en-US" altLang="zh-CN" b="1" dirty="0">
                <a:latin typeface="宋体" pitchFamily="2" charset="-122"/>
              </a:rPr>
              <a:t> </a:t>
            </a:r>
            <a:r>
              <a:rPr kumimoji="0" lang="en-US" altLang="zh-CN" b="1" dirty="0" smtClean="0">
                <a:latin typeface="宋体" pitchFamily="2" charset="-122"/>
              </a:rPr>
              <a:t> sum=</a:t>
            </a:r>
            <a:r>
              <a:rPr kumimoji="0" lang="en-US" altLang="zh-CN" b="1" dirty="0" err="1" smtClean="0">
                <a:latin typeface="宋体" pitchFamily="2" charset="-122"/>
              </a:rPr>
              <a:t>sum+a</a:t>
            </a:r>
            <a:r>
              <a:rPr kumimoji="0" lang="en-US" altLang="zh-CN" b="1" dirty="0" smtClean="0">
                <a:latin typeface="宋体" pitchFamily="2" charset="-122"/>
              </a:rPr>
              <a:t>[</a:t>
            </a:r>
            <a:r>
              <a:rPr kumimoji="0" lang="en-US" altLang="zh-CN" b="1" dirty="0" err="1" smtClean="0">
                <a:latin typeface="宋体" pitchFamily="2" charset="-122"/>
              </a:rPr>
              <a:t>i</a:t>
            </a:r>
            <a:r>
              <a:rPr kumimoji="0" lang="en-US" altLang="zh-CN" b="1" dirty="0" smtClean="0">
                <a:latin typeface="宋体" pitchFamily="2" charset="-122"/>
              </a:rPr>
              <a:t>];</a:t>
            </a:r>
            <a:endParaRPr lang="zh-CN" altLang="en-US" b="1" dirty="0"/>
          </a:p>
        </p:txBody>
      </p:sp>
      <p:graphicFrame>
        <p:nvGraphicFramePr>
          <p:cNvPr id="112" name="表格 111"/>
          <p:cNvGraphicFramePr>
            <a:graphicFrameLocks noGrp="1"/>
          </p:cNvGraphicFramePr>
          <p:nvPr/>
        </p:nvGraphicFramePr>
        <p:xfrm>
          <a:off x="4616211" y="4182001"/>
          <a:ext cx="1008112" cy="24384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3" name="表格 112"/>
          <p:cNvGraphicFramePr>
            <a:graphicFrameLocks noGrp="1"/>
          </p:cNvGraphicFramePr>
          <p:nvPr/>
        </p:nvGraphicFramePr>
        <p:xfrm>
          <a:off x="4616211" y="4398025"/>
          <a:ext cx="1008112" cy="21336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4" name="表格 113"/>
          <p:cNvGraphicFramePr>
            <a:graphicFrameLocks noGrp="1"/>
          </p:cNvGraphicFramePr>
          <p:nvPr/>
        </p:nvGraphicFramePr>
        <p:xfrm>
          <a:off x="4616211" y="4591983"/>
          <a:ext cx="1008112" cy="21336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5" name="表格 114"/>
          <p:cNvGraphicFramePr>
            <a:graphicFrameLocks noGrp="1"/>
          </p:cNvGraphicFramePr>
          <p:nvPr/>
        </p:nvGraphicFramePr>
        <p:xfrm>
          <a:off x="4616211" y="4793402"/>
          <a:ext cx="1008112" cy="21336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6" name="表格 115"/>
          <p:cNvGraphicFramePr>
            <a:graphicFrameLocks noGrp="1"/>
          </p:cNvGraphicFramePr>
          <p:nvPr/>
        </p:nvGraphicFramePr>
        <p:xfrm>
          <a:off x="4616211" y="4995456"/>
          <a:ext cx="1008112" cy="24384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bg1"/>
                          </a:solidFill>
                        </a:rPr>
                        <a:t>16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bg1"/>
                          </a:solidFill>
                        </a:rPr>
                        <a:t>18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bg1"/>
                          </a:solidFill>
                        </a:rPr>
                        <a:t>19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7" name="表格 116"/>
          <p:cNvGraphicFramePr>
            <a:graphicFrameLocks noGrp="1"/>
          </p:cNvGraphicFramePr>
          <p:nvPr/>
        </p:nvGraphicFramePr>
        <p:xfrm>
          <a:off x="4616211" y="5211480"/>
          <a:ext cx="1008112" cy="21336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21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22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23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8" name="表格 117"/>
          <p:cNvGraphicFramePr>
            <a:graphicFrameLocks noGrp="1"/>
          </p:cNvGraphicFramePr>
          <p:nvPr/>
        </p:nvGraphicFramePr>
        <p:xfrm>
          <a:off x="4616211" y="5427504"/>
          <a:ext cx="1008112" cy="21336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24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25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27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9" name="表格 118"/>
          <p:cNvGraphicFramePr>
            <a:graphicFrameLocks noGrp="1"/>
          </p:cNvGraphicFramePr>
          <p:nvPr/>
        </p:nvGraphicFramePr>
        <p:xfrm>
          <a:off x="4616211" y="5636528"/>
          <a:ext cx="1008112" cy="21336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28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29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30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31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8" name="表格 127"/>
          <p:cNvGraphicFramePr>
            <a:graphicFrameLocks noGrp="1"/>
          </p:cNvGraphicFramePr>
          <p:nvPr/>
        </p:nvGraphicFramePr>
        <p:xfrm>
          <a:off x="4622561" y="5830188"/>
          <a:ext cx="1008112" cy="21336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32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33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34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35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29" name="矩形 128"/>
          <p:cNvSpPr/>
          <p:nvPr/>
        </p:nvSpPr>
        <p:spPr>
          <a:xfrm rot="5400000">
            <a:off x="5684789" y="6090538"/>
            <a:ext cx="300082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4224050" y="5790580"/>
            <a:ext cx="415498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/>
              <a:t>128</a:t>
            </a:r>
            <a:endParaRPr lang="zh-CN" altLang="en-US" sz="1200" b="1" dirty="0"/>
          </a:p>
        </p:txBody>
      </p:sp>
      <p:graphicFrame>
        <p:nvGraphicFramePr>
          <p:cNvPr id="131" name="表格 130"/>
          <p:cNvGraphicFramePr>
            <a:graphicFrameLocks noGrp="1"/>
          </p:cNvGraphicFramePr>
          <p:nvPr/>
        </p:nvGraphicFramePr>
        <p:xfrm>
          <a:off x="4622561" y="5832560"/>
          <a:ext cx="1008112" cy="21336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32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33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34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</a:rPr>
                        <a:t>35</a:t>
                      </a:r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32" name="矩形 131"/>
          <p:cNvSpPr/>
          <p:nvPr/>
        </p:nvSpPr>
        <p:spPr>
          <a:xfrm>
            <a:off x="6248973" y="2636912"/>
            <a:ext cx="22573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/>
            <a:r>
              <a:rPr lang="en-US" altLang="zh-CN" sz="1600" b="1" dirty="0" err="1" smtClean="0">
                <a:solidFill>
                  <a:srgbClr val="C00000"/>
                </a:solidFill>
              </a:rPr>
              <a:t>i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=0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时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,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不命中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,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装载块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0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6248973" y="4139788"/>
            <a:ext cx="25699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/>
            <a:r>
              <a:rPr lang="en-US" altLang="zh-CN" sz="1600" b="1" dirty="0" err="1" smtClean="0">
                <a:solidFill>
                  <a:srgbClr val="C00000"/>
                </a:solidFill>
              </a:rPr>
              <a:t>i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=4-7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时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,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访问块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1,3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次命中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34" name="矩形 133"/>
          <p:cNvSpPr/>
          <p:nvPr/>
        </p:nvSpPr>
        <p:spPr>
          <a:xfrm>
            <a:off x="6248973" y="4427820"/>
            <a:ext cx="26741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/>
            <a:r>
              <a:rPr lang="en-US" altLang="zh-CN" sz="1600" b="1" dirty="0" err="1" smtClean="0">
                <a:solidFill>
                  <a:srgbClr val="C00000"/>
                </a:solidFill>
              </a:rPr>
              <a:t>i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=8-11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时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,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访问块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2,3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次命中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35" name="矩形 134"/>
          <p:cNvSpPr/>
          <p:nvPr/>
        </p:nvSpPr>
        <p:spPr>
          <a:xfrm>
            <a:off x="6228184" y="1340768"/>
            <a:ext cx="12314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/>
              <a:t>程序片段</a:t>
            </a:r>
            <a:r>
              <a:rPr lang="en-US" altLang="zh-CN" b="1" dirty="0" smtClean="0"/>
              <a:t>:</a:t>
            </a:r>
            <a:endParaRPr lang="zh-CN" altLang="en-US" b="1" dirty="0"/>
          </a:p>
        </p:txBody>
      </p:sp>
      <p:sp>
        <p:nvSpPr>
          <p:cNvPr id="136" name="矩形 135"/>
          <p:cNvSpPr/>
          <p:nvPr/>
        </p:nvSpPr>
        <p:spPr>
          <a:xfrm>
            <a:off x="6248973" y="4725144"/>
            <a:ext cx="27783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/>
            <a:r>
              <a:rPr lang="en-US" altLang="zh-CN" sz="1600" b="1" dirty="0" err="1" smtClean="0">
                <a:solidFill>
                  <a:srgbClr val="C00000"/>
                </a:solidFill>
              </a:rPr>
              <a:t>i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=12-15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时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,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访问块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3,3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次命中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583763" y="4096435"/>
            <a:ext cx="576064" cy="169277"/>
          </a:xfrm>
          <a:prstGeom prst="rect">
            <a:avLst/>
          </a:prstGeom>
          <a:effectLst/>
        </p:spPr>
        <p:txBody>
          <a:bodyPr wrap="square" lIns="0" tIns="0" rIns="0" bIns="0" anchor="ctr" anchorCtr="1">
            <a:spAutoFit/>
          </a:bodyPr>
          <a:lstStyle/>
          <a:p>
            <a:pPr algn="l"/>
            <a:r>
              <a:rPr lang="en-US" altLang="zh-CN" sz="1100" b="1" dirty="0" smtClean="0"/>
              <a:t>000000</a:t>
            </a:r>
            <a:endParaRPr lang="zh-CN" altLang="en-US" sz="1100" b="1" dirty="0"/>
          </a:p>
        </p:txBody>
      </p:sp>
      <p:graphicFrame>
        <p:nvGraphicFramePr>
          <p:cNvPr id="139" name="表格 138"/>
          <p:cNvGraphicFramePr>
            <a:graphicFrameLocks noGrp="1"/>
          </p:cNvGraphicFramePr>
          <p:nvPr/>
        </p:nvGraphicFramePr>
        <p:xfrm>
          <a:off x="4616211" y="6045716"/>
          <a:ext cx="1008112" cy="21336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2028"/>
                <a:gridCol w="252028"/>
                <a:gridCol w="252028"/>
                <a:gridCol w="252028"/>
              </a:tblGrid>
              <a:tr h="144016"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40" name="矩形 139"/>
          <p:cNvSpPr/>
          <p:nvPr/>
        </p:nvSpPr>
        <p:spPr>
          <a:xfrm>
            <a:off x="5624323" y="4132729"/>
            <a:ext cx="261610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583763" y="4312459"/>
            <a:ext cx="576064" cy="169277"/>
          </a:xfrm>
          <a:prstGeom prst="rect">
            <a:avLst/>
          </a:prstGeom>
          <a:effectLst/>
        </p:spPr>
        <p:txBody>
          <a:bodyPr wrap="square" lIns="0" tIns="0" rIns="0" bIns="0" anchor="ctr" anchorCtr="1">
            <a:spAutoFit/>
          </a:bodyPr>
          <a:lstStyle/>
          <a:p>
            <a:pPr algn="l"/>
            <a:r>
              <a:rPr lang="en-US" altLang="zh-CN" sz="1100" b="1" dirty="0" smtClean="0"/>
              <a:t>000000</a:t>
            </a:r>
            <a:endParaRPr lang="zh-CN" altLang="en-US" sz="1100" b="1" dirty="0"/>
          </a:p>
        </p:txBody>
      </p:sp>
      <p:sp>
        <p:nvSpPr>
          <p:cNvPr id="142" name="矩形 141"/>
          <p:cNvSpPr/>
          <p:nvPr/>
        </p:nvSpPr>
        <p:spPr>
          <a:xfrm>
            <a:off x="583763" y="4528483"/>
            <a:ext cx="576064" cy="169277"/>
          </a:xfrm>
          <a:prstGeom prst="rect">
            <a:avLst/>
          </a:prstGeom>
          <a:effectLst/>
        </p:spPr>
        <p:txBody>
          <a:bodyPr wrap="square" lIns="0" tIns="0" rIns="0" bIns="0" anchor="ctr" anchorCtr="1">
            <a:spAutoFit/>
          </a:bodyPr>
          <a:lstStyle/>
          <a:p>
            <a:pPr algn="l"/>
            <a:r>
              <a:rPr lang="en-US" altLang="zh-CN" sz="1100" b="1" dirty="0" smtClean="0"/>
              <a:t>000000</a:t>
            </a:r>
            <a:endParaRPr lang="zh-CN" altLang="en-US" sz="1100" b="1" dirty="0"/>
          </a:p>
        </p:txBody>
      </p:sp>
      <p:sp>
        <p:nvSpPr>
          <p:cNvPr id="143" name="矩形 142"/>
          <p:cNvSpPr/>
          <p:nvPr/>
        </p:nvSpPr>
        <p:spPr>
          <a:xfrm>
            <a:off x="583763" y="4744507"/>
            <a:ext cx="576064" cy="169277"/>
          </a:xfrm>
          <a:prstGeom prst="rect">
            <a:avLst/>
          </a:prstGeom>
          <a:effectLst/>
        </p:spPr>
        <p:txBody>
          <a:bodyPr wrap="square" lIns="0" tIns="0" rIns="0" bIns="0" anchor="ctr" anchorCtr="1">
            <a:spAutoFit/>
          </a:bodyPr>
          <a:lstStyle/>
          <a:p>
            <a:pPr algn="l"/>
            <a:r>
              <a:rPr lang="en-US" altLang="zh-CN" sz="1100" b="1" dirty="0" smtClean="0"/>
              <a:t>000000</a:t>
            </a:r>
            <a:endParaRPr lang="zh-CN" altLang="en-US" sz="1100" b="1" dirty="0"/>
          </a:p>
        </p:txBody>
      </p:sp>
      <p:sp>
        <p:nvSpPr>
          <p:cNvPr id="144" name="矩形 143"/>
          <p:cNvSpPr/>
          <p:nvPr/>
        </p:nvSpPr>
        <p:spPr>
          <a:xfrm>
            <a:off x="223723" y="2771636"/>
            <a:ext cx="1002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Cache</a:t>
            </a:r>
            <a:r>
              <a:rPr lang="zh-CN" altLang="en-US" b="1" dirty="0" smtClean="0"/>
              <a:t>行</a:t>
            </a:r>
            <a:endParaRPr lang="zh-CN" altLang="en-US" b="1" dirty="0"/>
          </a:p>
        </p:txBody>
      </p:sp>
      <p:sp>
        <p:nvSpPr>
          <p:cNvPr id="145" name="矩形 144"/>
          <p:cNvSpPr/>
          <p:nvPr/>
        </p:nvSpPr>
        <p:spPr>
          <a:xfrm>
            <a:off x="2160319" y="4096435"/>
            <a:ext cx="576064" cy="169277"/>
          </a:xfrm>
          <a:prstGeom prst="rect">
            <a:avLst/>
          </a:prstGeom>
          <a:effectLst/>
        </p:spPr>
        <p:txBody>
          <a:bodyPr wrap="square" lIns="0" tIns="0" rIns="0" bIns="0" anchor="ctr" anchorCtr="1">
            <a:spAutoFit/>
          </a:bodyPr>
          <a:lstStyle/>
          <a:p>
            <a:pPr algn="l"/>
            <a:r>
              <a:rPr lang="en-US" altLang="zh-CN" sz="1100" b="1" dirty="0" smtClean="0"/>
              <a:t>000001</a:t>
            </a:r>
            <a:endParaRPr lang="zh-CN" altLang="en-US" sz="1100" b="1" dirty="0"/>
          </a:p>
        </p:txBody>
      </p:sp>
      <p:sp>
        <p:nvSpPr>
          <p:cNvPr id="146" name="矩形 145"/>
          <p:cNvSpPr/>
          <p:nvPr/>
        </p:nvSpPr>
        <p:spPr>
          <a:xfrm>
            <a:off x="2164511" y="4319052"/>
            <a:ext cx="576064" cy="169277"/>
          </a:xfrm>
          <a:prstGeom prst="rect">
            <a:avLst/>
          </a:prstGeom>
          <a:effectLst/>
        </p:spPr>
        <p:txBody>
          <a:bodyPr wrap="square" lIns="0" tIns="0" rIns="0" bIns="0" anchor="ctr" anchorCtr="1">
            <a:spAutoFit/>
          </a:bodyPr>
          <a:lstStyle/>
          <a:p>
            <a:pPr algn="l"/>
            <a:r>
              <a:rPr lang="en-US" altLang="zh-CN" sz="1100" b="1" dirty="0" smtClean="0"/>
              <a:t>000001</a:t>
            </a:r>
            <a:endParaRPr lang="zh-CN" altLang="en-US" sz="1100" b="1" dirty="0"/>
          </a:p>
        </p:txBody>
      </p:sp>
      <p:sp>
        <p:nvSpPr>
          <p:cNvPr id="147" name="矩形 146"/>
          <p:cNvSpPr/>
          <p:nvPr/>
        </p:nvSpPr>
        <p:spPr>
          <a:xfrm>
            <a:off x="2160319" y="4528483"/>
            <a:ext cx="576064" cy="169277"/>
          </a:xfrm>
          <a:prstGeom prst="rect">
            <a:avLst/>
          </a:prstGeom>
          <a:effectLst/>
        </p:spPr>
        <p:txBody>
          <a:bodyPr wrap="square" lIns="0" tIns="0" rIns="0" bIns="0" anchor="ctr" anchorCtr="1">
            <a:spAutoFit/>
          </a:bodyPr>
          <a:lstStyle/>
          <a:p>
            <a:pPr algn="l"/>
            <a:r>
              <a:rPr lang="en-US" altLang="zh-CN" sz="1100" b="1" dirty="0" smtClean="0"/>
              <a:t>000001</a:t>
            </a:r>
            <a:endParaRPr lang="zh-CN" altLang="en-US" sz="1100" b="1" dirty="0"/>
          </a:p>
        </p:txBody>
      </p:sp>
      <p:sp>
        <p:nvSpPr>
          <p:cNvPr id="148" name="矩形 147"/>
          <p:cNvSpPr/>
          <p:nvPr/>
        </p:nvSpPr>
        <p:spPr>
          <a:xfrm>
            <a:off x="2160319" y="4752127"/>
            <a:ext cx="576064" cy="169277"/>
          </a:xfrm>
          <a:prstGeom prst="rect">
            <a:avLst/>
          </a:prstGeom>
          <a:effectLst/>
        </p:spPr>
        <p:txBody>
          <a:bodyPr wrap="square" lIns="0" tIns="0" rIns="0" bIns="0" anchor="ctr" anchorCtr="1">
            <a:spAutoFit/>
          </a:bodyPr>
          <a:lstStyle/>
          <a:p>
            <a:pPr algn="l"/>
            <a:r>
              <a:rPr lang="en-US" altLang="zh-CN" sz="1100" b="1" dirty="0" smtClean="0"/>
              <a:t>000001</a:t>
            </a:r>
            <a:endParaRPr lang="zh-CN" altLang="en-US" sz="1100" b="1" dirty="0"/>
          </a:p>
        </p:txBody>
      </p:sp>
      <p:sp>
        <p:nvSpPr>
          <p:cNvPr id="149" name="矩形 148"/>
          <p:cNvSpPr/>
          <p:nvPr/>
        </p:nvSpPr>
        <p:spPr>
          <a:xfrm>
            <a:off x="597912" y="4090720"/>
            <a:ext cx="576064" cy="169277"/>
          </a:xfrm>
          <a:prstGeom prst="rect">
            <a:avLst/>
          </a:prstGeom>
          <a:effectLst/>
        </p:spPr>
        <p:txBody>
          <a:bodyPr wrap="square" lIns="0" tIns="0" rIns="0" bIns="0" anchor="ctr" anchorCtr="1">
            <a:spAutoFit/>
          </a:bodyPr>
          <a:lstStyle/>
          <a:p>
            <a:pPr algn="l"/>
            <a:r>
              <a:rPr lang="en-US" altLang="zh-CN" sz="1100" b="1" dirty="0" smtClean="0"/>
              <a:t>000010</a:t>
            </a:r>
            <a:endParaRPr lang="zh-CN" altLang="en-US" sz="1100" b="1" dirty="0"/>
          </a:p>
        </p:txBody>
      </p:sp>
      <p:sp>
        <p:nvSpPr>
          <p:cNvPr id="154" name="矩形 153"/>
          <p:cNvSpPr/>
          <p:nvPr/>
        </p:nvSpPr>
        <p:spPr>
          <a:xfrm>
            <a:off x="6256314" y="5282624"/>
            <a:ext cx="8098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/>
            <a:r>
              <a:rPr lang="en-US" altLang="zh-CN" sz="1600" b="1" dirty="0" smtClean="0">
                <a:solidFill>
                  <a:srgbClr val="C00000"/>
                </a:solidFill>
              </a:rPr>
              <a:t>......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6237409" y="5651956"/>
            <a:ext cx="24657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/>
            <a:r>
              <a:rPr lang="en-US" altLang="zh-CN" sz="1600" b="1" dirty="0" err="1" smtClean="0">
                <a:solidFill>
                  <a:srgbClr val="C00000"/>
                </a:solidFill>
              </a:rPr>
              <a:t>i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=32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时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,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装载块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8,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替换块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0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59" name="矩形 158"/>
          <p:cNvSpPr/>
          <p:nvPr/>
        </p:nvSpPr>
        <p:spPr>
          <a:xfrm>
            <a:off x="539552" y="3284984"/>
            <a:ext cx="6335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zh-CN" altLang="en-US" sz="1400" b="1" dirty="0" smtClean="0">
                <a:solidFill>
                  <a:srgbClr val="00264C"/>
                </a:solidFill>
                <a:latin typeface="宋体" pitchFamily="2" charset="-122"/>
              </a:rPr>
              <a:t>标记</a:t>
            </a:r>
            <a:r>
              <a:rPr kumimoji="0" lang="en-US" altLang="zh-CN" sz="1400" b="1" dirty="0" smtClean="0">
                <a:solidFill>
                  <a:srgbClr val="00264C"/>
                </a:solidFill>
                <a:latin typeface="宋体" pitchFamily="2" charset="-122"/>
              </a:rPr>
              <a:t> </a:t>
            </a:r>
            <a:endParaRPr lang="zh-CN" altLang="en-US" sz="1400" b="1" dirty="0"/>
          </a:p>
        </p:txBody>
      </p:sp>
      <p:sp>
        <p:nvSpPr>
          <p:cNvPr id="160" name="矩形 159"/>
          <p:cNvSpPr/>
          <p:nvPr/>
        </p:nvSpPr>
        <p:spPr>
          <a:xfrm>
            <a:off x="6248973" y="2924944"/>
            <a:ext cx="13260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/>
            <a:r>
              <a:rPr lang="en-US" altLang="zh-CN" sz="16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1600" b="1" dirty="0" err="1" smtClean="0">
                <a:solidFill>
                  <a:srgbClr val="C00000"/>
                </a:solidFill>
              </a:rPr>
              <a:t>i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=1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时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,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命中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6248973" y="3212976"/>
            <a:ext cx="13260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/>
            <a:r>
              <a:rPr lang="en-US" altLang="zh-CN" sz="16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1600" b="1" dirty="0" err="1" smtClean="0">
                <a:solidFill>
                  <a:srgbClr val="C00000"/>
                </a:solidFill>
              </a:rPr>
              <a:t>i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=2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时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,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命中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6248973" y="3501008"/>
            <a:ext cx="13260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/>
            <a:r>
              <a:rPr lang="en-US" altLang="zh-CN" sz="16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1600" b="1" dirty="0" err="1" smtClean="0">
                <a:solidFill>
                  <a:srgbClr val="C00000"/>
                </a:solidFill>
              </a:rPr>
              <a:t>i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=3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时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,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命中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63" name="矩形 162"/>
          <p:cNvSpPr/>
          <p:nvPr/>
        </p:nvSpPr>
        <p:spPr>
          <a:xfrm>
            <a:off x="6248973" y="3789040"/>
            <a:ext cx="24641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/>
            <a:r>
              <a:rPr lang="zh-CN" altLang="en-US" sz="1600" b="1" dirty="0" smtClean="0">
                <a:solidFill>
                  <a:srgbClr val="C00000"/>
                </a:solidFill>
              </a:rPr>
              <a:t> 前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4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次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,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访问块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0,3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次命中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64" name="矩形 163"/>
          <p:cNvSpPr/>
          <p:nvPr/>
        </p:nvSpPr>
        <p:spPr>
          <a:xfrm>
            <a:off x="6248973" y="5003884"/>
            <a:ext cx="27783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/>
            <a:r>
              <a:rPr lang="en-US" altLang="zh-CN" sz="1600" b="1" dirty="0" err="1" smtClean="0">
                <a:solidFill>
                  <a:srgbClr val="C00000"/>
                </a:solidFill>
              </a:rPr>
              <a:t>i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=16-19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时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,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访问块</a:t>
            </a:r>
            <a:r>
              <a:rPr lang="en-US" altLang="zh-CN" sz="1600" b="1" dirty="0" smtClean="0">
                <a:solidFill>
                  <a:srgbClr val="C00000"/>
                </a:solidFill>
              </a:rPr>
              <a:t>4,3</a:t>
            </a:r>
            <a:r>
              <a:rPr lang="zh-CN" altLang="en-US" sz="1600" b="1" dirty="0" smtClean="0">
                <a:solidFill>
                  <a:srgbClr val="C00000"/>
                </a:solidFill>
              </a:rPr>
              <a:t>次命中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1344101" y="4062388"/>
            <a:ext cx="247774" cy="246221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lIns="0" tIns="0" rIns="0" bIns="0" anchor="ctr" anchorCtr="1">
            <a:spAutoFit/>
          </a:bodyPr>
          <a:lstStyle/>
          <a:p>
            <a:pPr lvl="0" algn="l"/>
            <a:r>
              <a:rPr lang="en-US" altLang="zh-CN" sz="1600" b="1" dirty="0" smtClean="0">
                <a:solidFill>
                  <a:srgbClr val="C00000"/>
                </a:solidFill>
              </a:rPr>
              <a:t>1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66" name="矩形 165"/>
          <p:cNvSpPr/>
          <p:nvPr/>
        </p:nvSpPr>
        <p:spPr>
          <a:xfrm>
            <a:off x="1087819" y="4062388"/>
            <a:ext cx="247774" cy="246221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lIns="0" tIns="0" rIns="0" bIns="0" anchor="ctr" anchorCtr="1">
            <a:spAutoFit/>
          </a:bodyPr>
          <a:lstStyle/>
          <a:p>
            <a:pPr lvl="0" algn="l"/>
            <a:r>
              <a:rPr lang="en-US" altLang="zh-CN" sz="1600" b="1" dirty="0" smtClean="0">
                <a:solidFill>
                  <a:srgbClr val="C00000"/>
                </a:solidFill>
              </a:rPr>
              <a:t>0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67" name="矩形 166"/>
          <p:cNvSpPr/>
          <p:nvPr/>
        </p:nvSpPr>
        <p:spPr>
          <a:xfrm>
            <a:off x="1594256" y="4063974"/>
            <a:ext cx="247774" cy="246221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lIns="0" tIns="0" rIns="0" bIns="0" anchor="ctr" anchorCtr="1">
            <a:spAutoFit/>
          </a:bodyPr>
          <a:lstStyle/>
          <a:p>
            <a:pPr lvl="0" algn="l"/>
            <a:r>
              <a:rPr lang="en-US" altLang="zh-CN" sz="1600" b="1" dirty="0" smtClean="0">
                <a:solidFill>
                  <a:srgbClr val="C00000"/>
                </a:solidFill>
              </a:rPr>
              <a:t>2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68" name="矩形 167"/>
          <p:cNvSpPr/>
          <p:nvPr/>
        </p:nvSpPr>
        <p:spPr>
          <a:xfrm>
            <a:off x="1848157" y="4064769"/>
            <a:ext cx="247774" cy="246221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lIns="0" tIns="0" rIns="0" bIns="0" anchor="ctr" anchorCtr="1">
            <a:spAutoFit/>
          </a:bodyPr>
          <a:lstStyle/>
          <a:p>
            <a:pPr lvl="0" algn="l"/>
            <a:r>
              <a:rPr lang="en-US" altLang="zh-CN" sz="1600" b="1" dirty="0" smtClean="0">
                <a:solidFill>
                  <a:srgbClr val="C00000"/>
                </a:solidFill>
              </a:rPr>
              <a:t>3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2182504" y="3717032"/>
            <a:ext cx="6335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zh-CN" altLang="en-US" sz="1400" b="1" dirty="0" smtClean="0">
                <a:solidFill>
                  <a:srgbClr val="00264C"/>
                </a:solidFill>
                <a:latin typeface="宋体" pitchFamily="2" charset="-122"/>
              </a:rPr>
              <a:t>标记</a:t>
            </a:r>
            <a:r>
              <a:rPr kumimoji="0" lang="en-US" altLang="zh-CN" sz="1400" b="1" dirty="0" smtClean="0">
                <a:solidFill>
                  <a:srgbClr val="00264C"/>
                </a:solidFill>
                <a:latin typeface="宋体" pitchFamily="2" charset="-122"/>
              </a:rPr>
              <a:t> </a:t>
            </a:r>
            <a:endParaRPr lang="zh-CN" altLang="en-US" sz="1400" b="1" dirty="0"/>
          </a:p>
        </p:txBody>
      </p:sp>
      <p:sp>
        <p:nvSpPr>
          <p:cNvPr id="172" name="矩形 171"/>
          <p:cNvSpPr/>
          <p:nvPr/>
        </p:nvSpPr>
        <p:spPr>
          <a:xfrm rot="5400000">
            <a:off x="4330937" y="6090538"/>
            <a:ext cx="415499" cy="2769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tx2">
                    <a:lumMod val="75000"/>
                  </a:schemeClr>
                </a:solidFill>
              </a:rPr>
              <a:t>...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6286731" y="6093296"/>
            <a:ext cx="2727589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l"/>
            <a:r>
              <a:rPr lang="zh-CN" altLang="en-US" b="1" dirty="0" smtClean="0">
                <a:solidFill>
                  <a:schemeClr val="bg1"/>
                </a:solidFill>
              </a:rPr>
              <a:t>命中率</a:t>
            </a:r>
            <a:r>
              <a:rPr lang="en-US" altLang="zh-CN" b="1" dirty="0" smtClean="0">
                <a:solidFill>
                  <a:schemeClr val="bg1"/>
                </a:solidFill>
              </a:rPr>
              <a:t>=(36-9)/36=75%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449299" y="4093862"/>
            <a:ext cx="222374" cy="169277"/>
          </a:xfrm>
          <a:prstGeom prst="rect">
            <a:avLst/>
          </a:prstGeom>
          <a:effectLst/>
        </p:spPr>
        <p:txBody>
          <a:bodyPr wrap="square" lIns="0" tIns="0" rIns="0" bIns="0" anchor="ctr" anchorCtr="1">
            <a:spAutoFit/>
          </a:bodyPr>
          <a:lstStyle/>
          <a:p>
            <a:pPr algn="l"/>
            <a:r>
              <a:rPr lang="en-US" altLang="zh-CN" sz="1100" b="1" dirty="0" smtClean="0">
                <a:solidFill>
                  <a:srgbClr val="003300"/>
                </a:solidFill>
              </a:rPr>
              <a:t>10</a:t>
            </a:r>
            <a:endParaRPr lang="zh-CN" altLang="en-US" sz="1100" b="1" dirty="0">
              <a:solidFill>
                <a:srgbClr val="003300"/>
              </a:solidFill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446097" y="4095409"/>
            <a:ext cx="222374" cy="169277"/>
          </a:xfrm>
          <a:prstGeom prst="rect">
            <a:avLst/>
          </a:prstGeom>
          <a:effectLst/>
        </p:spPr>
        <p:txBody>
          <a:bodyPr wrap="square" lIns="0" tIns="0" rIns="0" bIns="0" anchor="ctr" anchorCtr="1">
            <a:spAutoFit/>
          </a:bodyPr>
          <a:lstStyle/>
          <a:p>
            <a:pPr algn="l"/>
            <a:r>
              <a:rPr lang="en-US" altLang="zh-CN" sz="1100" b="1" dirty="0" smtClean="0">
                <a:solidFill>
                  <a:srgbClr val="003300"/>
                </a:solidFill>
              </a:rPr>
              <a:t>00</a:t>
            </a:r>
            <a:endParaRPr lang="zh-CN" altLang="en-US" sz="1100" b="1" dirty="0">
              <a:solidFill>
                <a:srgbClr val="003300"/>
              </a:solidFill>
            </a:endParaRPr>
          </a:p>
        </p:txBody>
      </p:sp>
      <p:sp>
        <p:nvSpPr>
          <p:cNvPr id="124" name="Rectangle 7"/>
          <p:cNvSpPr>
            <a:spLocks noChangeArrowheads="1"/>
          </p:cNvSpPr>
          <p:nvPr/>
        </p:nvSpPr>
        <p:spPr bwMode="auto">
          <a:xfrm>
            <a:off x="4662571" y="3068316"/>
            <a:ext cx="689610" cy="29764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zh-CN" altLang="en-US" sz="1100" b="1" dirty="0" smtClean="0"/>
              <a:t>标记</a:t>
            </a:r>
            <a:endParaRPr lang="zh-CN" altLang="en-US" sz="1100" b="1" dirty="0"/>
          </a:p>
        </p:txBody>
      </p:sp>
      <p:sp>
        <p:nvSpPr>
          <p:cNvPr id="125" name="Rectangle 8"/>
          <p:cNvSpPr>
            <a:spLocks noChangeArrowheads="1"/>
          </p:cNvSpPr>
          <p:nvPr/>
        </p:nvSpPr>
        <p:spPr bwMode="auto">
          <a:xfrm>
            <a:off x="5598675" y="3068316"/>
            <a:ext cx="432048" cy="297646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zh-CN" altLang="en-US" sz="1100" b="1" dirty="0" smtClean="0"/>
              <a:t>内偏</a:t>
            </a:r>
            <a:endParaRPr lang="zh-CN" altLang="en-US" sz="1100" b="1" dirty="0"/>
          </a:p>
        </p:txBody>
      </p:sp>
      <p:sp>
        <p:nvSpPr>
          <p:cNvPr id="126" name="矩形 125"/>
          <p:cNvSpPr/>
          <p:nvPr/>
        </p:nvSpPr>
        <p:spPr>
          <a:xfrm>
            <a:off x="4112155" y="3027730"/>
            <a:ext cx="5982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 smtClean="0"/>
              <a:t>地址</a:t>
            </a:r>
            <a:endParaRPr lang="zh-CN" altLang="en-US" sz="1600" b="1" dirty="0"/>
          </a:p>
        </p:txBody>
      </p:sp>
      <p:sp>
        <p:nvSpPr>
          <p:cNvPr id="127" name="Rectangle 7"/>
          <p:cNvSpPr>
            <a:spLocks noChangeArrowheads="1"/>
          </p:cNvSpPr>
          <p:nvPr/>
        </p:nvSpPr>
        <p:spPr bwMode="auto">
          <a:xfrm>
            <a:off x="5310643" y="3068638"/>
            <a:ext cx="303042" cy="2976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zh-CN" altLang="en-US" sz="1100" b="1" dirty="0" smtClean="0"/>
              <a:t>组号</a:t>
            </a:r>
            <a:endParaRPr lang="zh-CN" altLang="en-US" sz="1100" b="1" dirty="0"/>
          </a:p>
        </p:txBody>
      </p:sp>
      <p:sp>
        <p:nvSpPr>
          <p:cNvPr id="138" name="AutoShape 83"/>
          <p:cNvSpPr>
            <a:spLocks/>
          </p:cNvSpPr>
          <p:nvPr/>
        </p:nvSpPr>
        <p:spPr bwMode="auto">
          <a:xfrm rot="16200000">
            <a:off x="4889841" y="2703810"/>
            <a:ext cx="144016" cy="604867"/>
          </a:xfrm>
          <a:prstGeom prst="rightBrace">
            <a:avLst>
              <a:gd name="adj1" fmla="val 8315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4714876" y="263691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6b</a:t>
            </a:r>
            <a:endParaRPr lang="zh-CN" altLang="en-US" b="1" dirty="0"/>
          </a:p>
        </p:txBody>
      </p:sp>
      <p:sp>
        <p:nvSpPr>
          <p:cNvPr id="151" name="AutoShape 83"/>
          <p:cNvSpPr>
            <a:spLocks/>
          </p:cNvSpPr>
          <p:nvPr/>
        </p:nvSpPr>
        <p:spPr bwMode="auto">
          <a:xfrm rot="16200000">
            <a:off x="5393898" y="2876629"/>
            <a:ext cx="144016" cy="259229"/>
          </a:xfrm>
          <a:prstGeom prst="rightBrace">
            <a:avLst>
              <a:gd name="adj1" fmla="val 8315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5322638" y="2636912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2</a:t>
            </a:r>
            <a:endParaRPr lang="zh-CN" altLang="en-US" b="1" dirty="0"/>
          </a:p>
        </p:txBody>
      </p:sp>
      <p:sp>
        <p:nvSpPr>
          <p:cNvPr id="153" name="AutoShape 83"/>
          <p:cNvSpPr>
            <a:spLocks/>
          </p:cNvSpPr>
          <p:nvPr/>
        </p:nvSpPr>
        <p:spPr bwMode="auto">
          <a:xfrm rot="16200000">
            <a:off x="5733327" y="2825232"/>
            <a:ext cx="144016" cy="362024"/>
          </a:xfrm>
          <a:prstGeom prst="rightBrace">
            <a:avLst>
              <a:gd name="adj1" fmla="val 8315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155" name="矩形 154"/>
          <p:cNvSpPr/>
          <p:nvPr/>
        </p:nvSpPr>
        <p:spPr>
          <a:xfrm>
            <a:off x="5624323" y="263691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4</a:t>
            </a:r>
            <a:endParaRPr lang="zh-CN" altLang="en-US" b="1" dirty="0"/>
          </a:p>
        </p:txBody>
      </p:sp>
      <p:cxnSp>
        <p:nvCxnSpPr>
          <p:cNvPr id="157" name="直接连接符 156"/>
          <p:cNvCxnSpPr/>
          <p:nvPr/>
        </p:nvCxnSpPr>
        <p:spPr>
          <a:xfrm>
            <a:off x="1291885" y="3140968"/>
            <a:ext cx="0" cy="288032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直接连接符 174"/>
          <p:cNvCxnSpPr/>
          <p:nvPr/>
        </p:nvCxnSpPr>
        <p:spPr>
          <a:xfrm flipH="1">
            <a:off x="1296876" y="3424173"/>
            <a:ext cx="403204" cy="482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直接连接符 179"/>
          <p:cNvCxnSpPr/>
          <p:nvPr/>
        </p:nvCxnSpPr>
        <p:spPr>
          <a:xfrm>
            <a:off x="1371395" y="3140968"/>
            <a:ext cx="0" cy="14401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直接连接符 180"/>
          <p:cNvCxnSpPr/>
          <p:nvPr/>
        </p:nvCxnSpPr>
        <p:spPr>
          <a:xfrm flipH="1">
            <a:off x="1371844" y="3292935"/>
            <a:ext cx="288032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矩形 189"/>
          <p:cNvSpPr/>
          <p:nvPr/>
        </p:nvSpPr>
        <p:spPr>
          <a:xfrm>
            <a:off x="1619672" y="3140968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b="1" dirty="0" smtClean="0"/>
              <a:t>是否修改</a:t>
            </a:r>
            <a:endParaRPr lang="zh-CN" altLang="en-US" sz="1100" b="1" dirty="0"/>
          </a:p>
        </p:txBody>
      </p:sp>
      <p:sp>
        <p:nvSpPr>
          <p:cNvPr id="195" name="矩形 194"/>
          <p:cNvSpPr/>
          <p:nvPr/>
        </p:nvSpPr>
        <p:spPr>
          <a:xfrm>
            <a:off x="1619672" y="3311406"/>
            <a:ext cx="74892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b="1" dirty="0" smtClean="0"/>
              <a:t>是否有效</a:t>
            </a:r>
            <a:endParaRPr lang="zh-CN" altLang="en-US" sz="1100" b="1" dirty="0"/>
          </a:p>
        </p:txBody>
      </p:sp>
      <p:sp>
        <p:nvSpPr>
          <p:cNvPr id="198" name="矩形 197"/>
          <p:cNvSpPr/>
          <p:nvPr/>
        </p:nvSpPr>
        <p:spPr>
          <a:xfrm>
            <a:off x="1169863" y="3717032"/>
            <a:ext cx="8130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zh-CN" altLang="en-US" sz="1400" b="1" dirty="0" smtClean="0">
                <a:solidFill>
                  <a:srgbClr val="00264C"/>
                </a:solidFill>
                <a:latin typeface="宋体" pitchFamily="2" charset="-122"/>
              </a:rPr>
              <a:t>数据块</a:t>
            </a:r>
            <a:r>
              <a:rPr kumimoji="0" lang="en-US" altLang="zh-CN" sz="1400" b="1" dirty="0" smtClean="0">
                <a:solidFill>
                  <a:srgbClr val="00264C"/>
                </a:solidFill>
                <a:latin typeface="宋体" pitchFamily="2" charset="-122"/>
              </a:rPr>
              <a:t> </a:t>
            </a:r>
            <a:endParaRPr lang="zh-CN" altLang="en-US" sz="1400" b="1" dirty="0"/>
          </a:p>
        </p:txBody>
      </p:sp>
      <p:sp>
        <p:nvSpPr>
          <p:cNvPr id="199" name="矩形 198"/>
          <p:cNvSpPr/>
          <p:nvPr/>
        </p:nvSpPr>
        <p:spPr>
          <a:xfrm>
            <a:off x="2771800" y="3717032"/>
            <a:ext cx="8130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zh-CN" altLang="en-US" sz="1400" b="1" dirty="0" smtClean="0">
                <a:solidFill>
                  <a:srgbClr val="00264C"/>
                </a:solidFill>
                <a:latin typeface="宋体" pitchFamily="2" charset="-122"/>
              </a:rPr>
              <a:t>数据块</a:t>
            </a:r>
            <a:r>
              <a:rPr kumimoji="0" lang="en-US" altLang="zh-CN" sz="1400" b="1" dirty="0" smtClean="0">
                <a:solidFill>
                  <a:srgbClr val="00264C"/>
                </a:solidFill>
                <a:latin typeface="宋体" pitchFamily="2" charset="-122"/>
              </a:rPr>
              <a:t> </a:t>
            </a:r>
            <a:endParaRPr lang="zh-CN" alt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59259E-6 L -0.38576 -0.016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" y="-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0.00023 L -0.38576 -0.01366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" y="-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 L -0.38576 -0.01042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85185E-6 L -0.38576 -0.00834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" y="-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11111E-6 L -0.2125 -0.13472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" y="-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500"/>
                            </p:stCondLst>
                            <p:childTnLst>
                              <p:par>
                                <p:cTn id="1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7.40741E-7 L -0.2125 -0.13241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" y="-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"/>
                            </p:stCondLst>
                            <p:childTnLst>
                              <p:par>
                                <p:cTn id="1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7.40741E-7 L -0.2125 -0.13241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" y="-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000"/>
                            </p:stCondLst>
                            <p:childTnLst>
                              <p:par>
                                <p:cTn id="149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L -0.2125 -0.13125 " pathEditMode="relative" rAng="0" ptsTypes="AA">
                                      <p:cBhvr>
                                        <p:cTn id="155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" y="-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00"/>
                            </p:stCondLst>
                            <p:childTnLst>
                              <p:par>
                                <p:cTn id="157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-0.38646 -0.25463 " pathEditMode="relative" rAng="0" ptsTypes="AA">
                                      <p:cBhvr>
                                        <p:cTn id="16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" y="-1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500"/>
                            </p:stCondLst>
                            <p:childTnLst>
                              <p:par>
                                <p:cTn id="17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3" grpId="0"/>
      <p:bldP spid="134" grpId="0"/>
      <p:bldP spid="136" grpId="0"/>
      <p:bldP spid="137" grpId="0"/>
      <p:bldP spid="137" grpId="1"/>
      <p:bldP spid="141" grpId="0"/>
      <p:bldP spid="142" grpId="0"/>
      <p:bldP spid="143" grpId="0"/>
      <p:bldP spid="145" grpId="0"/>
      <p:bldP spid="146" grpId="0"/>
      <p:bldP spid="147" grpId="1"/>
      <p:bldP spid="148" grpId="1"/>
      <p:bldP spid="149" grpId="0"/>
      <p:bldP spid="154" grpId="0"/>
      <p:bldP spid="158" grpId="0"/>
      <p:bldP spid="160" grpId="0"/>
      <p:bldP spid="161" grpId="0"/>
      <p:bldP spid="162" grpId="0"/>
      <p:bldP spid="163" grpId="0"/>
      <p:bldP spid="164" grpId="0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20" grpId="0" animBg="1"/>
      <p:bldP spid="121" grpId="0"/>
      <p:bldP spid="122" grpId="0"/>
    </p:bldLst>
  </p:timing>
</p:sld>
</file>

<file path=ppt/theme/theme1.xml><?xml version="1.0" encoding="utf-8"?>
<a:theme xmlns:a="http://schemas.openxmlformats.org/drawingml/2006/main" name="山东大学 李新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启信PPT模板2</Template>
  <TotalTime>5601</TotalTime>
  <Words>398</Words>
  <Application>Microsoft Office PowerPoint</Application>
  <PresentationFormat>全屏显示(4:3)</PresentationFormat>
  <Paragraphs>170</Paragraphs>
  <Slides>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山东大学 李新</vt:lpstr>
      <vt:lpstr>cache-主存组相联映像举例</vt:lpstr>
      <vt:lpstr>cache-主存组相联映像举例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嵌入式系统原理与接口技术</dc:title>
  <dc:creator>山东大学　李新</dc:creator>
  <cp:lastModifiedBy>admin</cp:lastModifiedBy>
  <cp:revision>741</cp:revision>
  <dcterms:created xsi:type="dcterms:W3CDTF">2007-12-24T02:11:07Z</dcterms:created>
  <dcterms:modified xsi:type="dcterms:W3CDTF">2013-11-20T03:59:38Z</dcterms:modified>
</cp:coreProperties>
</file>