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80" r:id="rId3"/>
    <p:sldId id="425" r:id="rId4"/>
    <p:sldId id="428" r:id="rId5"/>
    <p:sldId id="426" r:id="rId6"/>
    <p:sldId id="427" r:id="rId7"/>
    <p:sldId id="429" r:id="rId8"/>
    <p:sldId id="381" r:id="rId9"/>
    <p:sldId id="383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22" r:id="rId27"/>
    <p:sldId id="423" r:id="rId28"/>
    <p:sldId id="424" r:id="rId29"/>
    <p:sldId id="430" r:id="rId30"/>
    <p:sldId id="431" r:id="rId31"/>
    <p:sldId id="432" r:id="rId32"/>
    <p:sldId id="407" r:id="rId33"/>
    <p:sldId id="415" r:id="rId34"/>
    <p:sldId id="412" r:id="rId35"/>
    <p:sldId id="413" r:id="rId36"/>
    <p:sldId id="414" r:id="rId37"/>
    <p:sldId id="416" r:id="rId38"/>
    <p:sldId id="408" r:id="rId39"/>
    <p:sldId id="410" r:id="rId40"/>
    <p:sldId id="417" r:id="rId41"/>
    <p:sldId id="418" r:id="rId42"/>
    <p:sldId id="419" r:id="rId43"/>
    <p:sldId id="420" r:id="rId44"/>
    <p:sldId id="421" r:id="rId45"/>
  </p:sldIdLst>
  <p:sldSz cx="9144000" cy="6858000" type="screen4x3"/>
  <p:notesSz cx="6858000" cy="9144000"/>
  <p:defaultTextStyle>
    <a:defPPr>
      <a:defRPr lang="zh-CN"/>
    </a:defPPr>
    <a:lvl1pPr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3300"/>
    <a:srgbClr val="33CC33"/>
    <a:srgbClr val="00CC00"/>
    <a:srgbClr val="99FF33"/>
    <a:srgbClr val="009900"/>
    <a:srgbClr val="C0C0C0"/>
    <a:srgbClr val="333333"/>
    <a:srgbClr val="ADA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61" autoAdjust="0"/>
    <p:restoredTop sz="90909" autoAdjust="0"/>
  </p:normalViewPr>
  <p:slideViewPr>
    <p:cSldViewPr>
      <p:cViewPr>
        <p:scale>
          <a:sx n="80" d="100"/>
          <a:sy n="80" d="100"/>
        </p:scale>
        <p:origin x="-1085" y="-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1.wmf"/><Relationship Id="rId1" Type="http://schemas.openxmlformats.org/officeDocument/2006/relationships/image" Target="../media/image18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Relationship Id="rId9" Type="http://schemas.openxmlformats.org/officeDocument/2006/relationships/image" Target="../media/image6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e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e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69.wmf"/><Relationship Id="rId1" Type="http://schemas.openxmlformats.org/officeDocument/2006/relationships/image" Target="../media/image81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5BA842B8-027F-432B-912A-9A300E52DD24}" type="datetimeFigureOut">
              <a:rPr lang="zh-CN" altLang="en-US"/>
              <a:pPr>
                <a:defRPr/>
              </a:pPr>
              <a:t>2016/10/19</a:t>
            </a:fld>
            <a:endParaRPr lang="en-US" altLang="zh-CN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E33D7275-E587-4BAE-A288-1015AC79FC4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3418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300997-FD66-43DD-B827-7260D92F9AF0}" type="slidenum">
              <a:rPr lang="zh-CN" altLang="en-US" smtClean="0"/>
              <a:pPr/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/>
            </a:r>
            <a:br>
              <a:rPr lang="en-US" altLang="zh-CN" smtClean="0"/>
            </a:b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E359E1-1A81-4305-9E21-25DFC18B33B7}" type="slidenum">
              <a:rPr lang="zh-CN" altLang="en-US" smtClean="0"/>
              <a:pPr/>
              <a:t>26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8AE782-79E8-4A14-9E88-26780F2ADD67}" type="slidenum">
              <a:rPr lang="zh-CN" altLang="en-US" smtClean="0"/>
              <a:pPr/>
              <a:t>39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571744"/>
            <a:ext cx="9144000" cy="1112835"/>
          </a:xfrm>
        </p:spPr>
        <p:txBody>
          <a:bodyPr/>
          <a:lstStyle>
            <a:lvl1pPr>
              <a:defRPr sz="4000" b="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43240" y="3786190"/>
            <a:ext cx="5829296" cy="542932"/>
          </a:xfrm>
        </p:spPr>
        <p:txBody>
          <a:bodyPr>
            <a:normAutofit/>
          </a:bodyPr>
          <a:lstStyle>
            <a:lvl1pPr marL="0" indent="0" algn="ctr">
              <a:buNone/>
              <a:defRPr sz="2500" b="1">
                <a:solidFill>
                  <a:schemeClr val="tx1"/>
                </a:solidFill>
                <a:latin typeface="幼圆" pitchFamily="49" charset="-122"/>
                <a:ea typeface="幼圆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87900" y="6492875"/>
            <a:ext cx="2133600" cy="365125"/>
          </a:xfrm>
          <a:prstGeom prst="rect">
            <a:avLst/>
          </a:prstGeo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E218451-DCFE-49BD-85B7-20F08BC325F9}" type="datetime1">
              <a:rPr lang="zh-CN" altLang="en-US"/>
              <a:pPr>
                <a:defRPr/>
              </a:pPr>
              <a:t>2016/10/19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192088"/>
            <a:ext cx="6624637" cy="6445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196975"/>
            <a:ext cx="7929562" cy="49688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C058C-ED6B-48CF-8AB8-F66AD0E889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3523-092C-4D05-B4D2-3893BE141A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843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42938" y="1196975"/>
            <a:ext cx="79295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45313" y="6453188"/>
            <a:ext cx="2019300" cy="293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017BDB-A88B-44E6-BBFA-2702BA37C8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8437" name="标题占位符 1"/>
          <p:cNvSpPr>
            <a:spLocks noGrp="1"/>
          </p:cNvSpPr>
          <p:nvPr>
            <p:ph type="title"/>
          </p:nvPr>
        </p:nvSpPr>
        <p:spPr bwMode="auto">
          <a:xfrm>
            <a:off x="468313" y="192088"/>
            <a:ext cx="6624637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103" name="Text Box 7"/>
          <p:cNvSpPr txBox="1">
            <a:spLocks noChangeArrowheads="1"/>
          </p:cNvSpPr>
          <p:nvPr userDrawn="1"/>
        </p:nvSpPr>
        <p:spPr bwMode="auto">
          <a:xfrm>
            <a:off x="7524750" y="476250"/>
            <a:ext cx="151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1400" b="1">
                <a:solidFill>
                  <a:srgbClr val="336699"/>
                </a:solidFill>
                <a:latin typeface="Arial" charset="0"/>
              </a:rPr>
              <a:t>嵌入式系统学科组</a:t>
            </a:r>
          </a:p>
        </p:txBody>
      </p:sp>
      <p:pic>
        <p:nvPicPr>
          <p:cNvPr id="18439" name="Picture 11" descr="logo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115888"/>
            <a:ext cx="720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3" descr="山东大学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3163" y="115888"/>
            <a:ext cx="865187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0" name="Line 14"/>
          <p:cNvSpPr>
            <a:spLocks noChangeShapeType="1"/>
          </p:cNvSpPr>
          <p:nvPr userDrawn="1"/>
        </p:nvSpPr>
        <p:spPr bwMode="auto">
          <a:xfrm flipV="1">
            <a:off x="7524750" y="476250"/>
            <a:ext cx="1439863" cy="0"/>
          </a:xfrm>
          <a:prstGeom prst="line">
            <a:avLst/>
          </a:prstGeom>
          <a:noFill/>
          <a:ln w="9525">
            <a:solidFill>
              <a:srgbClr val="0066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114" name="Line 18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9" r:id="rId2"/>
    <p:sldLayoutId id="214748370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CC6600"/>
          </a:solidFill>
          <a:latin typeface="黑体" pitchFamily="2" charset="-122"/>
          <a:ea typeface="黑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80000"/>
        <a:buFont typeface="Wingdings" pitchFamily="2" charset="2"/>
        <a:buChar char="l"/>
        <a:defRPr sz="2800" b="1" kern="1200">
          <a:solidFill>
            <a:srgbClr val="00264C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Ø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±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0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5.wmf"/><Relationship Id="rId3" Type="http://schemas.openxmlformats.org/officeDocument/2006/relationships/oleObject" Target="../embeddings/oleObject18.bin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11" Type="http://schemas.openxmlformats.org/officeDocument/2006/relationships/image" Target="../media/image24.wmf"/><Relationship Id="rId5" Type="http://schemas.openxmlformats.org/officeDocument/2006/relationships/oleObject" Target="../embeddings/oleObject19.bin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21.wmf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54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5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4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63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0.wmf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2.wmf"/><Relationship Id="rId20" Type="http://schemas.openxmlformats.org/officeDocument/2006/relationships/image" Target="../media/image6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59.w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73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70.wmf"/><Relationship Id="rId1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2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7.e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Microsoft_Word_97_-_2003___1.doc"/><Relationship Id="rId15" Type="http://schemas.openxmlformats.org/officeDocument/2006/relationships/oleObject" Target="../embeddings/oleObject69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7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78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74.bin"/><Relationship Id="rId17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6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77.wmf"/><Relationship Id="rId5" Type="http://schemas.openxmlformats.org/officeDocument/2006/relationships/image" Target="../media/image74.e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Microsoft_Word_97_-_2003___2.doc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7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8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8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89.wmf"/><Relationship Id="rId4" Type="http://schemas.openxmlformats.org/officeDocument/2006/relationships/image" Target="../media/image86.wmf"/><Relationship Id="rId9" Type="http://schemas.openxmlformats.org/officeDocument/2006/relationships/oleObject" Target="../embeddings/oleObject8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8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ctrTitle"/>
          </p:nvPr>
        </p:nvSpPr>
        <p:spPr>
          <a:xfrm>
            <a:off x="0" y="2565400"/>
            <a:ext cx="9144000" cy="1112838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chemeClr val="tx1"/>
                </a:solidFill>
              </a:rPr>
              <a:t>习   题　</a:t>
            </a:r>
          </a:p>
        </p:txBody>
      </p:sp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1187450" y="620713"/>
            <a:ext cx="54721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3600" b="1">
                <a:solidFill>
                  <a:srgbClr val="000066"/>
                </a:solidFill>
                <a:latin typeface="Arial" charset="0"/>
              </a:rPr>
              <a:t>计算机组成原理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75A6E6-A753-465D-8584-8F49FD308CB7}" type="slidenum">
              <a:rPr lang="zh-CN" altLang="en-US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2150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6.1</a:t>
            </a:r>
            <a:endParaRPr lang="zh-CN" altLang="en-US" dirty="0" smtClean="0"/>
          </a:p>
        </p:txBody>
      </p:sp>
      <p:sp>
        <p:nvSpPr>
          <p:cNvPr id="180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6.1 </a:t>
            </a:r>
            <a:r>
              <a:rPr lang="zh-CN" altLang="en-US" dirty="0" smtClean="0"/>
              <a:t>最大五位数为</a:t>
            </a:r>
            <a:r>
              <a:rPr lang="en-US" altLang="zh-CN" dirty="0" smtClean="0"/>
              <a:t>99999</a:t>
            </a:r>
          </a:p>
          <a:p>
            <a:pPr>
              <a:buNone/>
            </a:pPr>
            <a:r>
              <a:rPr lang="en-US" altLang="zh-CN" dirty="0" smtClean="0"/>
              <a:t>   65536=2</a:t>
            </a:r>
            <a:r>
              <a:rPr lang="en-US" altLang="zh-CN" baseline="30000" dirty="0" smtClean="0"/>
              <a:t>16</a:t>
            </a:r>
            <a:r>
              <a:rPr lang="en-US" altLang="zh-CN" dirty="0" smtClean="0"/>
              <a:t>&lt;99999&lt;2</a:t>
            </a:r>
            <a:r>
              <a:rPr lang="en-US" altLang="zh-CN" baseline="30000" dirty="0" smtClean="0"/>
              <a:t>17</a:t>
            </a:r>
            <a:r>
              <a:rPr lang="en-US" altLang="zh-CN" dirty="0" smtClean="0"/>
              <a:t>=131072</a:t>
            </a:r>
            <a:endParaRPr lang="en-US" altLang="zh-CN" baseline="30000" dirty="0" smtClean="0"/>
          </a:p>
          <a:p>
            <a:pPr lvl="1"/>
            <a:r>
              <a:rPr lang="zh-CN" altLang="en-US" dirty="0" smtClean="0"/>
              <a:t>无符号数需要</a:t>
            </a:r>
            <a:r>
              <a:rPr lang="en-US" altLang="zh-CN" dirty="0" smtClean="0"/>
              <a:t>17</a:t>
            </a:r>
            <a:r>
              <a:rPr lang="zh-CN" altLang="en-US" dirty="0" smtClean="0"/>
              <a:t>位</a:t>
            </a:r>
          </a:p>
          <a:p>
            <a:pPr lvl="1">
              <a:buNone/>
            </a:pPr>
            <a:r>
              <a:rPr lang="en-US" altLang="zh-CN" dirty="0" smtClean="0"/>
              <a:t>17</a:t>
            </a:r>
            <a:r>
              <a:rPr lang="zh-CN" altLang="en-US" dirty="0" smtClean="0"/>
              <a:t>位无符号数表示范围：</a:t>
            </a:r>
            <a:r>
              <a:rPr lang="en-US" altLang="zh-CN" dirty="0" smtClean="0"/>
              <a:t>0~131071</a:t>
            </a:r>
          </a:p>
          <a:p>
            <a:pPr lvl="1"/>
            <a:r>
              <a:rPr lang="zh-CN" altLang="en-US" dirty="0" smtClean="0"/>
              <a:t>带符号位需要</a:t>
            </a:r>
            <a:r>
              <a:rPr lang="en-US" altLang="zh-CN" dirty="0" smtClean="0"/>
              <a:t>18</a:t>
            </a:r>
            <a:r>
              <a:rPr lang="zh-CN" altLang="en-US" dirty="0" smtClean="0"/>
              <a:t>位</a:t>
            </a:r>
            <a:endParaRPr lang="en-US" altLang="zh-CN" dirty="0" smtClean="0"/>
          </a:p>
          <a:p>
            <a:pPr lvl="1">
              <a:buNone/>
            </a:pPr>
            <a:r>
              <a:rPr lang="en-US" altLang="zh-CN" dirty="0" smtClean="0"/>
              <a:t>18</a:t>
            </a:r>
            <a:r>
              <a:rPr lang="zh-CN" altLang="en-US" dirty="0" smtClean="0"/>
              <a:t>位带符号数原码表示范围：</a:t>
            </a:r>
            <a:r>
              <a:rPr lang="en-US" altLang="zh-CN" dirty="0" smtClean="0"/>
              <a:t>-131071~+ 131071 </a:t>
            </a:r>
            <a:endParaRPr lang="zh-CN" altLang="en-US" dirty="0" smtClean="0"/>
          </a:p>
          <a:p>
            <a:pPr lvl="1">
              <a:buFont typeface="Wingdings" pitchFamily="2" charset="2"/>
              <a:buNone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-13/64</a:t>
            </a:r>
          </a:p>
          <a:p>
            <a:r>
              <a:rPr lang="en-US" altLang="zh-CN" dirty="0" err="1" smtClean="0"/>
              <a:t>13D</a:t>
            </a:r>
            <a:r>
              <a:rPr lang="en-US" altLang="zh-CN" dirty="0" smtClean="0"/>
              <a:t>=</a:t>
            </a:r>
            <a:r>
              <a:rPr lang="en-US" altLang="zh-CN" dirty="0" err="1" smtClean="0"/>
              <a:t>1101B</a:t>
            </a:r>
            <a:r>
              <a:rPr lang="en-US" altLang="zh-CN" dirty="0" smtClean="0"/>
              <a:t>          64=2</a:t>
            </a:r>
            <a:r>
              <a:rPr lang="en-US" altLang="zh-CN" baseline="30000" dirty="0" smtClean="0"/>
              <a:t>6</a:t>
            </a:r>
          </a:p>
          <a:p>
            <a:r>
              <a:rPr lang="en-US" altLang="zh-CN" dirty="0" smtClean="0"/>
              <a:t>-13/</a:t>
            </a:r>
            <a:r>
              <a:rPr lang="en-US" altLang="zh-CN" dirty="0" err="1" smtClean="0"/>
              <a:t>64D</a:t>
            </a:r>
            <a:r>
              <a:rPr lang="en-US" altLang="zh-CN" dirty="0" smtClean="0"/>
              <a:t>=-</a:t>
            </a:r>
            <a:r>
              <a:rPr lang="en-US" altLang="zh-CN" dirty="0" err="1" smtClean="0"/>
              <a:t>0.0011010B</a:t>
            </a:r>
            <a:endParaRPr lang="en-US" altLang="zh-CN" dirty="0" smtClean="0"/>
          </a:p>
          <a:p>
            <a:r>
              <a:rPr lang="zh-CN" altLang="en-US" dirty="0" smtClean="0"/>
              <a:t>原码</a:t>
            </a:r>
            <a:r>
              <a:rPr lang="en-US" altLang="zh-CN" dirty="0" smtClean="0"/>
              <a:t>1.0011010</a:t>
            </a:r>
          </a:p>
          <a:p>
            <a:r>
              <a:rPr lang="zh-CN" altLang="en-US" dirty="0" smtClean="0"/>
              <a:t>反码</a:t>
            </a:r>
            <a:r>
              <a:rPr lang="en-US" altLang="zh-CN" dirty="0" smtClean="0"/>
              <a:t>1.1100101</a:t>
            </a:r>
          </a:p>
          <a:p>
            <a:r>
              <a:rPr lang="zh-CN" altLang="en-US" dirty="0" smtClean="0"/>
              <a:t>补码</a:t>
            </a:r>
            <a:r>
              <a:rPr lang="en-US" altLang="zh-CN" dirty="0" smtClean="0"/>
              <a:t>1.1100110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39552" y="2060848"/>
          <a:ext cx="781236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472"/>
                <a:gridCol w="1562472"/>
                <a:gridCol w="1562472"/>
                <a:gridCol w="1562472"/>
                <a:gridCol w="1562472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b="1" dirty="0" smtClean="0"/>
                        <a:t>补码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1.1100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0.1110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1.0000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1,0000</a:t>
                      </a:r>
                      <a:endParaRPr lang="zh-CN" alt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800" b="1" dirty="0" smtClean="0"/>
                        <a:t>原码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1.0100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0.1110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 smtClean="0"/>
                        <a:t>无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 smtClean="0"/>
                        <a:t>无</a:t>
                      </a:r>
                      <a:endParaRPr lang="zh-CN" alt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800" b="1" dirty="0" smtClean="0"/>
                        <a:t>真值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-</a:t>
                      </a:r>
                      <a:r>
                        <a:rPr lang="en-US" altLang="zh-CN" sz="2800" b="1" dirty="0" err="1" smtClean="0"/>
                        <a:t>0.0100B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+</a:t>
                      </a:r>
                      <a:r>
                        <a:rPr lang="en-US" altLang="zh-CN" sz="2800" b="1" dirty="0" err="1" smtClean="0"/>
                        <a:t>0.111B</a:t>
                      </a:r>
                      <a:endParaRPr lang="zh-CN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-</a:t>
                      </a:r>
                      <a:r>
                        <a:rPr lang="en-US" altLang="zh-CN" sz="2800" b="1" dirty="0" err="1" smtClean="0"/>
                        <a:t>1.0B</a:t>
                      </a:r>
                      <a:endParaRPr lang="en-US" altLang="zh-CN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 smtClean="0"/>
                        <a:t>-</a:t>
                      </a:r>
                      <a:r>
                        <a:rPr lang="en-US" altLang="zh-CN" sz="2800" b="1" dirty="0" err="1" smtClean="0"/>
                        <a:t>10000B</a:t>
                      </a:r>
                      <a:endParaRPr lang="en-US" altLang="zh-CN" sz="2800" b="1" dirty="0" smtClean="0"/>
                    </a:p>
                    <a:p>
                      <a:r>
                        <a:rPr lang="en-US" altLang="zh-CN" sz="2800" b="1" dirty="0" smtClean="0"/>
                        <a:t>-</a:t>
                      </a:r>
                      <a:r>
                        <a:rPr lang="en-US" altLang="zh-CN" sz="2800" b="1" dirty="0" err="1" smtClean="0"/>
                        <a:t>16D</a:t>
                      </a:r>
                      <a:endParaRPr lang="zh-CN" altLang="en-US" sz="2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6.9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196975"/>
            <a:ext cx="8501062" cy="4968875"/>
          </a:xfrm>
        </p:spPr>
        <p:txBody>
          <a:bodyPr/>
          <a:lstStyle/>
          <a:p>
            <a:r>
              <a:rPr lang="en-US" altLang="zh-CN" dirty="0" err="1" smtClean="0"/>
              <a:t>9BH</a:t>
            </a:r>
            <a:r>
              <a:rPr lang="en-US" altLang="zh-CN" dirty="0" smtClean="0"/>
              <a:t>   =  1001 1011</a:t>
            </a:r>
          </a:p>
          <a:p>
            <a:r>
              <a:rPr lang="zh-CN" altLang="en-US" dirty="0" smtClean="0"/>
              <a:t>当表示无符号数时 </a:t>
            </a:r>
            <a:r>
              <a:rPr lang="en-US" altLang="zh-CN" dirty="0" err="1" smtClean="0"/>
              <a:t>9BH</a:t>
            </a:r>
            <a:r>
              <a:rPr lang="en-US" altLang="zh-CN" dirty="0" smtClean="0"/>
              <a:t> =</a:t>
            </a:r>
            <a:r>
              <a:rPr lang="en-US" altLang="zh-CN" dirty="0" err="1" smtClean="0"/>
              <a:t>155D</a:t>
            </a:r>
            <a:endParaRPr lang="en-US" altLang="zh-CN" dirty="0" smtClean="0"/>
          </a:p>
          <a:p>
            <a:r>
              <a:rPr lang="zh-CN" altLang="en-US" dirty="0" smtClean="0"/>
              <a:t>当表示原码时 真值</a:t>
            </a:r>
            <a:r>
              <a:rPr lang="en-US" altLang="zh-CN" dirty="0" smtClean="0"/>
              <a:t>=-</a:t>
            </a:r>
            <a:r>
              <a:rPr lang="en-US" altLang="zh-CN" dirty="0" err="1" smtClean="0"/>
              <a:t>0011011B</a:t>
            </a:r>
            <a:r>
              <a:rPr lang="en-US" altLang="zh-CN" dirty="0" smtClean="0"/>
              <a:t>=-</a:t>
            </a:r>
            <a:r>
              <a:rPr lang="en-US" altLang="zh-CN" dirty="0" err="1" smtClean="0"/>
              <a:t>27D</a:t>
            </a:r>
            <a:endParaRPr lang="en-US" altLang="zh-CN" dirty="0" smtClean="0"/>
          </a:p>
          <a:p>
            <a:r>
              <a:rPr lang="zh-CN" altLang="en-US" dirty="0" smtClean="0"/>
              <a:t>当表示反码时 对应原码</a:t>
            </a:r>
            <a:r>
              <a:rPr lang="en-US" altLang="zh-CN" dirty="0" smtClean="0"/>
              <a:t>1,1100100</a:t>
            </a:r>
          </a:p>
          <a:p>
            <a:pPr>
              <a:buNone/>
            </a:pPr>
            <a:r>
              <a:rPr lang="en-US" altLang="zh-CN" dirty="0" smtClean="0"/>
              <a:t>    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 -</a:t>
            </a:r>
            <a:r>
              <a:rPr lang="en-US" altLang="zh-CN" dirty="0" err="1" smtClean="0"/>
              <a:t>1100100B</a:t>
            </a:r>
            <a:r>
              <a:rPr lang="en-US" altLang="zh-CN" dirty="0" smtClean="0"/>
              <a:t>=-</a:t>
            </a:r>
            <a:r>
              <a:rPr lang="en-US" altLang="zh-CN" dirty="0" err="1" smtClean="0"/>
              <a:t>100D</a:t>
            </a:r>
            <a:endParaRPr lang="en-US" altLang="zh-CN" dirty="0" smtClean="0"/>
          </a:p>
          <a:p>
            <a:r>
              <a:rPr lang="zh-CN" altLang="en-US" dirty="0" smtClean="0"/>
              <a:t>当表示补码时 对应原码</a:t>
            </a:r>
            <a:r>
              <a:rPr lang="en-US" altLang="zh-CN" dirty="0" smtClean="0"/>
              <a:t>1,1100101</a:t>
            </a:r>
          </a:p>
          <a:p>
            <a:pPr>
              <a:buNone/>
            </a:pPr>
            <a:r>
              <a:rPr lang="en-US" altLang="zh-CN" dirty="0" smtClean="0"/>
              <a:t>    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 -</a:t>
            </a:r>
            <a:r>
              <a:rPr lang="en-US" altLang="zh-CN" dirty="0" err="1" smtClean="0"/>
              <a:t>1100101B</a:t>
            </a:r>
            <a:r>
              <a:rPr lang="en-US" altLang="zh-CN" dirty="0" smtClean="0"/>
              <a:t>=-</a:t>
            </a:r>
            <a:r>
              <a:rPr lang="en-US" altLang="zh-CN" dirty="0" err="1" smtClean="0"/>
              <a:t>101D</a:t>
            </a:r>
            <a:r>
              <a:rPr lang="en-US" altLang="zh-CN" dirty="0" smtClean="0"/>
              <a:t> </a:t>
            </a:r>
          </a:p>
          <a:p>
            <a:r>
              <a:rPr lang="zh-CN" altLang="en-US" dirty="0" smtClean="0"/>
              <a:t>当表示移码时 对应补码</a:t>
            </a:r>
            <a:r>
              <a:rPr lang="en-US" altLang="zh-CN" dirty="0" smtClean="0"/>
              <a:t>=0,0011011</a:t>
            </a:r>
          </a:p>
          <a:p>
            <a:pPr>
              <a:buNone/>
            </a:pPr>
            <a:r>
              <a:rPr lang="zh-CN" altLang="en-US" dirty="0" smtClean="0"/>
              <a:t>               对应原码</a:t>
            </a:r>
            <a:r>
              <a:rPr lang="en-US" altLang="zh-CN" dirty="0" smtClean="0"/>
              <a:t>=0,0011011</a:t>
            </a:r>
          </a:p>
          <a:p>
            <a:pPr>
              <a:buNone/>
            </a:pPr>
            <a:r>
              <a:rPr lang="en-US" altLang="zh-CN" dirty="0" smtClean="0"/>
              <a:t>    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=+</a:t>
            </a:r>
            <a:r>
              <a:rPr lang="en-US" altLang="zh-CN" dirty="0" err="1" smtClean="0"/>
              <a:t>27D</a:t>
            </a:r>
            <a:endParaRPr lang="zh-CN" altLang="en-US" dirty="0" smtClean="0"/>
          </a:p>
          <a:p>
            <a:pPr>
              <a:buNone/>
            </a:pP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6.9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196975"/>
            <a:ext cx="8501062" cy="4968875"/>
          </a:xfrm>
        </p:spPr>
        <p:txBody>
          <a:bodyPr/>
          <a:lstStyle/>
          <a:p>
            <a:r>
              <a:rPr lang="en-US" altLang="zh-CN" dirty="0" err="1" smtClean="0"/>
              <a:t>FFH</a:t>
            </a:r>
            <a:r>
              <a:rPr lang="en-US" altLang="zh-CN" dirty="0" smtClean="0"/>
              <a:t>   =  1111 1111</a:t>
            </a:r>
          </a:p>
          <a:p>
            <a:r>
              <a:rPr lang="zh-CN" altLang="en-US" dirty="0" smtClean="0"/>
              <a:t>当表示无符号数时 </a:t>
            </a:r>
            <a:r>
              <a:rPr lang="en-US" altLang="zh-CN" dirty="0" err="1" smtClean="0"/>
              <a:t>FFH</a:t>
            </a:r>
            <a:r>
              <a:rPr lang="en-US" altLang="zh-CN" dirty="0" smtClean="0"/>
              <a:t> =</a:t>
            </a:r>
            <a:r>
              <a:rPr lang="en-US" altLang="zh-CN" dirty="0" err="1" smtClean="0"/>
              <a:t>255D</a:t>
            </a:r>
            <a:endParaRPr lang="en-US" altLang="zh-CN" dirty="0" smtClean="0"/>
          </a:p>
          <a:p>
            <a:r>
              <a:rPr lang="zh-CN" altLang="en-US" dirty="0" smtClean="0"/>
              <a:t>当表示原码时 真值</a:t>
            </a:r>
            <a:r>
              <a:rPr lang="en-US" altLang="zh-CN" dirty="0" smtClean="0"/>
              <a:t>=-1111111=-127</a:t>
            </a:r>
          </a:p>
          <a:p>
            <a:r>
              <a:rPr lang="zh-CN" altLang="en-US" dirty="0" smtClean="0"/>
              <a:t>当表示反码时 对应原码</a:t>
            </a:r>
            <a:r>
              <a:rPr lang="en-US" altLang="zh-CN" dirty="0" smtClean="0"/>
              <a:t>1,0000000</a:t>
            </a:r>
          </a:p>
          <a:p>
            <a:pPr>
              <a:buNone/>
            </a:pPr>
            <a:r>
              <a:rPr lang="en-US" altLang="zh-CN" dirty="0" smtClean="0"/>
              <a:t>    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 -0000000=-0</a:t>
            </a:r>
          </a:p>
          <a:p>
            <a:r>
              <a:rPr lang="zh-CN" altLang="en-US" dirty="0" smtClean="0"/>
              <a:t>当表示补码时 对应原码</a:t>
            </a:r>
            <a:r>
              <a:rPr lang="en-US" altLang="zh-CN" dirty="0" smtClean="0"/>
              <a:t>1,0000001</a:t>
            </a:r>
          </a:p>
          <a:p>
            <a:pPr>
              <a:buNone/>
            </a:pPr>
            <a:r>
              <a:rPr lang="en-US" altLang="zh-CN" dirty="0" smtClean="0"/>
              <a:t>    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 -1 </a:t>
            </a:r>
          </a:p>
          <a:p>
            <a:r>
              <a:rPr lang="zh-CN" altLang="en-US" dirty="0" smtClean="0"/>
              <a:t>当表示移码时 对应补码</a:t>
            </a:r>
            <a:r>
              <a:rPr lang="en-US" altLang="zh-CN" dirty="0" smtClean="0"/>
              <a:t>=0,1111111</a:t>
            </a:r>
          </a:p>
          <a:p>
            <a:pPr>
              <a:buNone/>
            </a:pPr>
            <a:r>
              <a:rPr lang="zh-CN" altLang="en-US" dirty="0" smtClean="0"/>
              <a:t>               对应原码</a:t>
            </a:r>
            <a:r>
              <a:rPr lang="en-US" altLang="zh-CN" dirty="0" smtClean="0"/>
              <a:t>=0,1111111</a:t>
            </a:r>
          </a:p>
          <a:p>
            <a:pPr>
              <a:buNone/>
            </a:pPr>
            <a:r>
              <a:rPr lang="en-US" altLang="zh-CN" dirty="0" smtClean="0"/>
              <a:t>              </a:t>
            </a:r>
            <a:r>
              <a:rPr lang="zh-CN" altLang="en-US" dirty="0" smtClean="0"/>
              <a:t>真值</a:t>
            </a:r>
            <a:r>
              <a:rPr lang="en-US" altLang="zh-CN" dirty="0" smtClean="0"/>
              <a:t>=+127</a:t>
            </a:r>
            <a:endParaRPr lang="zh-CN" altLang="en-US" dirty="0" smtClean="0"/>
          </a:p>
          <a:p>
            <a:pPr>
              <a:buNone/>
            </a:pP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6.14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设浮点数字长为</a:t>
            </a:r>
            <a:r>
              <a:rPr lang="en-US" altLang="zh-CN" dirty="0" smtClean="0"/>
              <a:t>32</a:t>
            </a:r>
            <a:r>
              <a:rPr lang="zh-CN" altLang="en-US" dirty="0" smtClean="0"/>
              <a:t>位，欲表示</a:t>
            </a:r>
            <a:r>
              <a:rPr lang="en-US" altLang="zh-CN" dirty="0" smtClean="0"/>
              <a:t>±6</a:t>
            </a:r>
            <a:r>
              <a:rPr lang="zh-CN" altLang="en-US" dirty="0" smtClean="0"/>
              <a:t>万间的十进制数，在保证数的最大精度条件下，除阶符、数符各取一位外，阶码和尾数各取几位？按这样分配，该浮点数溢出的条件是什么？ </a:t>
            </a:r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32768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en-US" altLang="zh-CN" baseline="30000" dirty="0" smtClean="0"/>
              <a:t>15</a:t>
            </a:r>
            <a:r>
              <a:rPr lang="zh-CN" altLang="en-US" dirty="0" smtClean="0"/>
              <a:t>）</a:t>
            </a:r>
            <a:r>
              <a:rPr lang="en-US" altLang="zh-CN" dirty="0" smtClean="0"/>
              <a:t>&lt;60000&lt;65536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en-US" altLang="zh-CN" baseline="30000" dirty="0" smtClean="0"/>
              <a:t>16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   则：阶码除阶符外还应取</a:t>
            </a:r>
            <a:r>
              <a:rPr lang="en-US" altLang="zh-CN" dirty="0" smtClean="0"/>
              <a:t>5</a:t>
            </a:r>
            <a:r>
              <a:rPr lang="zh-CN" altLang="en-US" dirty="0" smtClean="0"/>
              <a:t>位（向上取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的幂）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</a:t>
            </a:r>
            <a:r>
              <a:rPr lang="zh-CN" altLang="en-US" dirty="0" smtClean="0"/>
              <a:t>尾数位数</a:t>
            </a:r>
            <a:r>
              <a:rPr lang="en-US" altLang="zh-CN" dirty="0" smtClean="0"/>
              <a:t>=32-1-1-5=25</a:t>
            </a:r>
          </a:p>
          <a:p>
            <a:pPr>
              <a:buNone/>
            </a:pPr>
            <a:r>
              <a:rPr lang="en-US" altLang="zh-CN" dirty="0" smtClean="0"/>
              <a:t>  </a:t>
            </a:r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Grp="1"/>
          </p:cNvSpPr>
          <p:nvPr>
            <p:ph type="body" idx="1"/>
          </p:nvPr>
        </p:nvSpPr>
        <p:spPr>
          <a:xfrm>
            <a:off x="468313" y="333375"/>
            <a:ext cx="8280400" cy="5688013"/>
          </a:xfrm>
        </p:spPr>
        <p:txBody>
          <a:bodyPr/>
          <a:lstStyle/>
          <a:p>
            <a:r>
              <a:rPr lang="en-US" altLang="zh-CN" smtClean="0"/>
              <a:t>6.16 </a:t>
            </a:r>
            <a:r>
              <a:rPr lang="zh-CN" altLang="en-US" smtClean="0"/>
              <a:t>机器字长</a:t>
            </a:r>
            <a:r>
              <a:rPr lang="en-US" altLang="zh-CN" smtClean="0"/>
              <a:t>16</a:t>
            </a:r>
            <a:r>
              <a:rPr lang="zh-CN" altLang="en-US" smtClean="0"/>
              <a:t>位，一位符号位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(1)</a:t>
            </a:r>
            <a:r>
              <a:rPr lang="zh-CN" altLang="en-US" sz="2400" smtClean="0"/>
              <a:t>无符号：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   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  <a:r>
              <a:rPr lang="zh-CN" altLang="en-US" sz="2400" smtClean="0"/>
              <a:t>～</a:t>
            </a:r>
            <a:r>
              <a:rPr lang="en-US" altLang="zh-CN" sz="2400" smtClean="0"/>
              <a:t>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(2)</a:t>
            </a:r>
            <a:r>
              <a:rPr lang="zh-CN" altLang="en-US" sz="2400" smtClean="0"/>
              <a:t>原码定点小数：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	</a:t>
            </a:r>
            <a:r>
              <a:rPr lang="en-US" altLang="zh-CN" sz="2400" smtClean="0"/>
              <a:t>1.1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  <a:r>
              <a:rPr lang="zh-CN" altLang="en-US" sz="2400" smtClean="0"/>
              <a:t>～</a:t>
            </a:r>
            <a:r>
              <a:rPr lang="en-US" altLang="zh-CN" sz="2400" smtClean="0"/>
              <a:t>0.1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(3)</a:t>
            </a:r>
            <a:r>
              <a:rPr lang="zh-CN" altLang="en-US" sz="2400" smtClean="0"/>
              <a:t>补码定点小数：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</a:t>
            </a:r>
            <a:r>
              <a:rPr lang="en-US" altLang="zh-CN" sz="2400" smtClean="0"/>
              <a:t>1.0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  <a:r>
              <a:rPr lang="zh-CN" altLang="en-US" sz="2400" smtClean="0"/>
              <a:t>～</a:t>
            </a:r>
            <a:r>
              <a:rPr lang="en-US" altLang="zh-CN" sz="2400" smtClean="0"/>
              <a:t>0.1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(4)</a:t>
            </a:r>
            <a:r>
              <a:rPr lang="zh-CN" altLang="en-US" sz="2400" smtClean="0"/>
              <a:t>补码定点整数：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</a:t>
            </a:r>
            <a:r>
              <a:rPr lang="en-US" altLang="zh-CN" sz="2400" smtClean="0"/>
              <a:t>1,0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  <a:r>
              <a:rPr lang="zh-CN" altLang="en-US" sz="2400" smtClean="0"/>
              <a:t>～</a:t>
            </a:r>
            <a:r>
              <a:rPr lang="en-US" altLang="zh-CN" sz="2400" smtClean="0"/>
              <a:t>0,1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(5)</a:t>
            </a:r>
            <a:r>
              <a:rPr lang="zh-CN" altLang="en-US" sz="2400" smtClean="0"/>
              <a:t>原码定点整数：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</a:t>
            </a:r>
            <a:r>
              <a:rPr lang="en-US" altLang="zh-CN" sz="2400" smtClean="0"/>
              <a:t>1,1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  <a:r>
              <a:rPr lang="zh-CN" altLang="en-US" sz="2400" smtClean="0"/>
              <a:t>～</a:t>
            </a:r>
            <a:r>
              <a:rPr lang="en-US" altLang="zh-CN" sz="2400" smtClean="0"/>
              <a:t>0,1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endParaRPr lang="en-US" altLang="zh-CN" sz="2400" smtClean="0"/>
          </a:p>
        </p:txBody>
      </p:sp>
      <p:graphicFrame>
        <p:nvGraphicFramePr>
          <p:cNvPr id="181318" name="Object 70"/>
          <p:cNvGraphicFramePr>
            <a:graphicFrameLocks noChangeAspect="1"/>
          </p:cNvGraphicFramePr>
          <p:nvPr/>
        </p:nvGraphicFramePr>
        <p:xfrm>
          <a:off x="3708400" y="1196975"/>
          <a:ext cx="15128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3" imgW="736560" imgH="228600" progId="Equation.DSMT4">
                  <p:embed/>
                </p:oleObj>
              </mc:Choice>
              <mc:Fallback>
                <p:oleObj name="Equation" r:id="rId3" imgW="736560" imgH="228600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196975"/>
                        <a:ext cx="151288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319" name="Object 71"/>
          <p:cNvGraphicFramePr>
            <a:graphicFrameLocks noChangeAspect="1"/>
          </p:cNvGraphicFramePr>
          <p:nvPr/>
        </p:nvGraphicFramePr>
        <p:xfrm>
          <a:off x="3663950" y="2060575"/>
          <a:ext cx="27114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5" imgW="1320480" imgH="228600" progId="Equation.DSMT4">
                  <p:embed/>
                </p:oleObj>
              </mc:Choice>
              <mc:Fallback>
                <p:oleObj name="Equation" r:id="rId5" imgW="1320480" imgH="228600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2060575"/>
                        <a:ext cx="271145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320" name="Object 72"/>
          <p:cNvGraphicFramePr>
            <a:graphicFrameLocks noChangeAspect="1"/>
          </p:cNvGraphicFramePr>
          <p:nvPr/>
        </p:nvGraphicFramePr>
        <p:xfrm>
          <a:off x="3727450" y="3068638"/>
          <a:ext cx="17748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7" imgW="863280" imgH="228600" progId="Equation.DSMT4">
                  <p:embed/>
                </p:oleObj>
              </mc:Choice>
              <mc:Fallback>
                <p:oleObj name="Equation" r:id="rId7" imgW="863280" imgH="22860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7450" y="3068638"/>
                        <a:ext cx="1774825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321" name="Object 73"/>
          <p:cNvGraphicFramePr>
            <a:graphicFrameLocks noChangeAspect="1"/>
          </p:cNvGraphicFramePr>
          <p:nvPr/>
        </p:nvGraphicFramePr>
        <p:xfrm>
          <a:off x="3995738" y="3932238"/>
          <a:ext cx="187801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9" imgW="914400" imgH="228600" progId="Equation.DSMT4">
                  <p:embed/>
                </p:oleObj>
              </mc:Choice>
              <mc:Fallback>
                <p:oleObj name="Equation" r:id="rId9" imgW="914400" imgH="22860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3932238"/>
                        <a:ext cx="1878012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322" name="Object 74"/>
          <p:cNvGraphicFramePr>
            <a:graphicFrameLocks noChangeAspect="1"/>
          </p:cNvGraphicFramePr>
          <p:nvPr/>
        </p:nvGraphicFramePr>
        <p:xfrm>
          <a:off x="3851275" y="4797425"/>
          <a:ext cx="24765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11" imgW="1206360" imgH="228600" progId="Equation.DSMT4">
                  <p:embed/>
                </p:oleObj>
              </mc:Choice>
              <mc:Fallback>
                <p:oleObj name="Equation" r:id="rId11" imgW="1206360" imgH="228600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4797425"/>
                        <a:ext cx="24765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1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1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1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A91632-3342-4CF6-BAB8-A3249F854F90}" type="slidenum">
              <a:rPr lang="zh-CN" altLang="en-US"/>
              <a:pPr>
                <a:defRPr/>
              </a:pPr>
              <a:t>9</a:t>
            </a:fld>
            <a:endParaRPr lang="zh-CN" altLang="en-US"/>
          </a:p>
        </p:txBody>
      </p:sp>
      <p:sp>
        <p:nvSpPr>
          <p:cNvPr id="220162" name="Rectangle 2"/>
          <p:cNvSpPr>
            <a:spLocks noGrp="1"/>
          </p:cNvSpPr>
          <p:nvPr>
            <p:ph type="body" idx="1"/>
          </p:nvPr>
        </p:nvSpPr>
        <p:spPr>
          <a:xfrm>
            <a:off x="468313" y="333375"/>
            <a:ext cx="8280400" cy="6191250"/>
          </a:xfrm>
        </p:spPr>
        <p:txBody>
          <a:bodyPr/>
          <a:lstStyle/>
          <a:p>
            <a:r>
              <a:rPr lang="en-US" altLang="zh-CN" smtClean="0"/>
              <a:t>6.16 </a:t>
            </a:r>
            <a:r>
              <a:rPr lang="zh-CN" altLang="en-US" smtClean="0"/>
              <a:t>机器字长</a:t>
            </a:r>
            <a:r>
              <a:rPr lang="en-US" altLang="zh-CN" smtClean="0"/>
              <a:t>16</a:t>
            </a:r>
            <a:r>
              <a:rPr lang="zh-CN" altLang="en-US" smtClean="0"/>
              <a:t>位，一位符号位</a:t>
            </a:r>
          </a:p>
          <a:p>
            <a:pPr>
              <a:buFont typeface="Wingdings" pitchFamily="2" charset="2"/>
              <a:buNone/>
            </a:pPr>
            <a:endParaRPr lang="en-US" altLang="zh-CN" sz="2400" smtClean="0"/>
          </a:p>
          <a:p>
            <a:pPr>
              <a:buFont typeface="Wingdings" pitchFamily="2" charset="2"/>
              <a:buNone/>
            </a:pPr>
            <a:endParaRPr lang="en-US" altLang="zh-CN" sz="2400" smtClean="0"/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(6)</a:t>
            </a:r>
            <a:r>
              <a:rPr lang="zh-CN" altLang="en-US" sz="2400" smtClean="0"/>
              <a:t>浮点数</a:t>
            </a:r>
            <a:r>
              <a:rPr lang="zh-CN" altLang="en-US" sz="2400" smtClean="0">
                <a:solidFill>
                  <a:schemeClr val="accent2"/>
                </a:solidFill>
              </a:rPr>
              <a:t>原码（不规格化）</a:t>
            </a:r>
            <a:r>
              <a:rPr lang="en-US" altLang="zh-CN" sz="2400" smtClean="0"/>
              <a:t>,</a:t>
            </a:r>
            <a:r>
              <a:rPr lang="zh-CN" altLang="en-US" sz="2400" smtClean="0"/>
              <a:t>阶码</a:t>
            </a:r>
            <a:r>
              <a:rPr lang="en-US" altLang="zh-CN" sz="2400" smtClean="0"/>
              <a:t>6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位阶符</a:t>
            </a:r>
            <a:r>
              <a:rPr lang="en-US" altLang="zh-CN" sz="2400" smtClean="0"/>
              <a:t>),</a:t>
            </a:r>
            <a:r>
              <a:rPr lang="zh-CN" altLang="en-US" sz="2400" smtClean="0"/>
              <a:t>尾数</a:t>
            </a:r>
            <a:r>
              <a:rPr lang="en-US" altLang="zh-CN" sz="2400" smtClean="0"/>
              <a:t>10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位尾符</a:t>
            </a:r>
            <a:r>
              <a:rPr lang="en-US" altLang="zh-CN" sz="240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</a:t>
            </a:r>
            <a:r>
              <a:rPr lang="zh-CN" altLang="en-US" sz="2000" smtClean="0"/>
              <a:t>最大正数：</a:t>
            </a:r>
            <a:r>
              <a:rPr lang="en-US" altLang="zh-CN" sz="2000" smtClean="0"/>
              <a:t>0,11111;0.1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最小正数：</a:t>
            </a:r>
            <a:r>
              <a:rPr lang="en-US" altLang="zh-CN" sz="2000" smtClean="0"/>
              <a:t>1,11111;0.0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最大负数：</a:t>
            </a:r>
            <a:r>
              <a:rPr lang="en-US" altLang="zh-CN" sz="2000" smtClean="0"/>
              <a:t>1,11111;1.0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最小负数：</a:t>
            </a:r>
            <a:r>
              <a:rPr lang="en-US" altLang="zh-CN" sz="2000" smtClean="0"/>
              <a:t>0,11111;1.1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×</a:t>
            </a:r>
            <a:r>
              <a:rPr lang="zh-CN" altLang="en-US" sz="2400" smtClean="0"/>
              <a:t>浮点数</a:t>
            </a:r>
            <a:r>
              <a:rPr lang="zh-CN" altLang="en-US" sz="2400" smtClean="0">
                <a:solidFill>
                  <a:schemeClr val="accent2"/>
                </a:solidFill>
              </a:rPr>
              <a:t>补码（不规格化）</a:t>
            </a:r>
            <a:r>
              <a:rPr lang="en-US" altLang="zh-CN" sz="2400" smtClean="0"/>
              <a:t>,</a:t>
            </a:r>
            <a:r>
              <a:rPr lang="zh-CN" altLang="en-US" sz="2400" smtClean="0"/>
              <a:t>阶码</a:t>
            </a:r>
            <a:r>
              <a:rPr lang="en-US" altLang="zh-CN" sz="2400" smtClean="0"/>
              <a:t>6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位阶符</a:t>
            </a:r>
            <a:r>
              <a:rPr lang="en-US" altLang="zh-CN" sz="2400" smtClean="0"/>
              <a:t>),</a:t>
            </a:r>
            <a:r>
              <a:rPr lang="zh-CN" altLang="en-US" sz="2400" smtClean="0"/>
              <a:t>尾数</a:t>
            </a:r>
            <a:r>
              <a:rPr lang="en-US" altLang="zh-CN" sz="2400" smtClean="0"/>
              <a:t>10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位尾符</a:t>
            </a:r>
            <a:r>
              <a:rPr lang="en-US" altLang="zh-CN" sz="240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</a:t>
            </a:r>
            <a:r>
              <a:rPr lang="zh-CN" altLang="en-US" sz="2000" smtClean="0"/>
              <a:t>最大正数：</a:t>
            </a:r>
            <a:r>
              <a:rPr lang="en-US" altLang="zh-CN" sz="2000" smtClean="0"/>
              <a:t>0,11111;0.1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最小正数：</a:t>
            </a:r>
            <a:r>
              <a:rPr lang="en-US" altLang="zh-CN" sz="2000" smtClean="0"/>
              <a:t>1,00000;0.0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最大负数：</a:t>
            </a:r>
            <a:r>
              <a:rPr lang="en-US" altLang="zh-CN" sz="2000" smtClean="0"/>
              <a:t>1,00000;1.1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000" smtClean="0"/>
              <a:t>   最小负数：</a:t>
            </a:r>
            <a:r>
              <a:rPr lang="en-US" altLang="zh-CN" sz="2000" smtClean="0"/>
              <a:t>0,11111;1.0</a:t>
            </a:r>
            <a:r>
              <a:rPr lang="en-US" altLang="zh-CN" sz="2000" smtClean="0">
                <a:latin typeface="宋体" pitchFamily="2" charset="-122"/>
              </a:rPr>
              <a:t>…</a:t>
            </a:r>
            <a:r>
              <a:rPr lang="en-US" altLang="zh-CN" sz="2000" smtClean="0"/>
              <a:t>0</a:t>
            </a:r>
          </a:p>
        </p:txBody>
      </p:sp>
      <p:graphicFrame>
        <p:nvGraphicFramePr>
          <p:cNvPr id="220163" name="Group 3"/>
          <p:cNvGraphicFramePr>
            <a:graphicFrameLocks noGrp="1"/>
          </p:cNvGraphicFramePr>
          <p:nvPr/>
        </p:nvGraphicFramePr>
        <p:xfrm>
          <a:off x="1331913" y="1052513"/>
          <a:ext cx="6096000" cy="45720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381000"/>
                <a:gridCol w="381000"/>
                <a:gridCol w="347662"/>
                <a:gridCol w="414338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0199" name="Object 39"/>
          <p:cNvGraphicFramePr>
            <a:graphicFrameLocks noChangeAspect="1"/>
          </p:cNvGraphicFramePr>
          <p:nvPr/>
        </p:nvGraphicFramePr>
        <p:xfrm>
          <a:off x="4787900" y="2865438"/>
          <a:ext cx="160813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838080" imgH="253800" progId="Equation.DSMT4">
                  <p:embed/>
                </p:oleObj>
              </mc:Choice>
              <mc:Fallback>
                <p:oleObj name="Equation" r:id="rId3" imgW="838080" imgH="2538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865438"/>
                        <a:ext cx="160813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05" name="Object 45"/>
          <p:cNvGraphicFramePr>
            <a:graphicFrameLocks noChangeAspect="1"/>
          </p:cNvGraphicFramePr>
          <p:nvPr/>
        </p:nvGraphicFramePr>
        <p:xfrm>
          <a:off x="4356100" y="2470150"/>
          <a:ext cx="201136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5" imgW="965160" imgH="253800" progId="Equation.DSMT4">
                  <p:embed/>
                </p:oleObj>
              </mc:Choice>
              <mc:Fallback>
                <p:oleObj name="Equation" r:id="rId5" imgW="965160" imgH="2538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470150"/>
                        <a:ext cx="2011363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06" name="Object 46"/>
          <p:cNvGraphicFramePr>
            <a:graphicFrameLocks noChangeAspect="1"/>
          </p:cNvGraphicFramePr>
          <p:nvPr/>
        </p:nvGraphicFramePr>
        <p:xfrm>
          <a:off x="4356100" y="3284538"/>
          <a:ext cx="1778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7" imgW="927000" imgH="253800" progId="Equation.DSMT4">
                  <p:embed/>
                </p:oleObj>
              </mc:Choice>
              <mc:Fallback>
                <p:oleObj name="Equation" r:id="rId7" imgW="927000" imgH="25380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284538"/>
                        <a:ext cx="1778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07" name="Object 47"/>
          <p:cNvGraphicFramePr>
            <a:graphicFrameLocks noChangeAspect="1"/>
          </p:cNvGraphicFramePr>
          <p:nvPr/>
        </p:nvGraphicFramePr>
        <p:xfrm>
          <a:off x="4581525" y="3644900"/>
          <a:ext cx="22145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9" imgW="1155600" imgH="253800" progId="Equation.DSMT4">
                  <p:embed/>
                </p:oleObj>
              </mc:Choice>
              <mc:Fallback>
                <p:oleObj name="Equation" r:id="rId9" imgW="1155600" imgH="25380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5" y="3644900"/>
                        <a:ext cx="221456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08" name="Object 48"/>
          <p:cNvGraphicFramePr>
            <a:graphicFrameLocks noChangeAspect="1"/>
          </p:cNvGraphicFramePr>
          <p:nvPr/>
        </p:nvGraphicFramePr>
        <p:xfrm>
          <a:off x="4365625" y="4797425"/>
          <a:ext cx="19097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11" imgW="888840" imgH="253800" progId="Equation.DSMT4">
                  <p:embed/>
                </p:oleObj>
              </mc:Choice>
              <mc:Fallback>
                <p:oleObj name="Equation" r:id="rId11" imgW="888840" imgH="253800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25" y="4797425"/>
                        <a:ext cx="1909763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09" name="Object 49"/>
          <p:cNvGraphicFramePr>
            <a:graphicFrameLocks noChangeAspect="1"/>
          </p:cNvGraphicFramePr>
          <p:nvPr/>
        </p:nvGraphicFramePr>
        <p:xfrm>
          <a:off x="4679950" y="5233988"/>
          <a:ext cx="133191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13" imgW="672840" imgH="253800" progId="Equation.DSMT4">
                  <p:embed/>
                </p:oleObj>
              </mc:Choice>
              <mc:Fallback>
                <p:oleObj name="Equation" r:id="rId13" imgW="672840" imgH="25380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5233988"/>
                        <a:ext cx="1331913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11" name="Object 51"/>
          <p:cNvGraphicFramePr>
            <a:graphicFrameLocks noChangeAspect="1"/>
          </p:cNvGraphicFramePr>
          <p:nvPr/>
        </p:nvGraphicFramePr>
        <p:xfrm>
          <a:off x="4284663" y="5589588"/>
          <a:ext cx="150495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15" imgW="761760" imgH="253800" progId="Equation.DSMT4">
                  <p:embed/>
                </p:oleObj>
              </mc:Choice>
              <mc:Fallback>
                <p:oleObj name="Equation" r:id="rId15" imgW="761760" imgH="25380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589588"/>
                        <a:ext cx="1504950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212" name="Object 52"/>
          <p:cNvGraphicFramePr>
            <a:graphicFrameLocks noChangeAspect="1"/>
          </p:cNvGraphicFramePr>
          <p:nvPr/>
        </p:nvGraphicFramePr>
        <p:xfrm>
          <a:off x="4605338" y="5949950"/>
          <a:ext cx="132873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17" imgW="672840" imgH="253800" progId="Equation.DSMT4">
                  <p:embed/>
                </p:oleObj>
              </mc:Choice>
              <mc:Fallback>
                <p:oleObj name="Equation" r:id="rId17" imgW="672840" imgH="253800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5338" y="5949950"/>
                        <a:ext cx="132873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0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0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0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0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0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0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0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0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0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0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0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0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20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0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9532A3-3067-4423-AD81-BE64D4F49FB4}" type="slidenum">
              <a:rPr lang="zh-CN" altLang="en-US"/>
              <a:pPr>
                <a:defRPr/>
              </a:pPr>
              <a:t>10</a:t>
            </a:fld>
            <a:endParaRPr lang="zh-CN" altLang="en-US"/>
          </a:p>
        </p:txBody>
      </p:sp>
      <p:sp>
        <p:nvSpPr>
          <p:cNvPr id="222210" name="Rectangle 2"/>
          <p:cNvSpPr>
            <a:spLocks noGrp="1"/>
          </p:cNvSpPr>
          <p:nvPr>
            <p:ph type="body" idx="1"/>
          </p:nvPr>
        </p:nvSpPr>
        <p:spPr>
          <a:xfrm>
            <a:off x="468313" y="333375"/>
            <a:ext cx="8280400" cy="6191250"/>
          </a:xfrm>
        </p:spPr>
        <p:txBody>
          <a:bodyPr/>
          <a:lstStyle/>
          <a:p>
            <a:r>
              <a:rPr lang="en-US" altLang="zh-CN" smtClean="0"/>
              <a:t>6.16 </a:t>
            </a:r>
            <a:r>
              <a:rPr lang="zh-CN" altLang="en-US" smtClean="0"/>
              <a:t>机器字长</a:t>
            </a:r>
            <a:r>
              <a:rPr lang="en-US" altLang="zh-CN" smtClean="0"/>
              <a:t>16</a:t>
            </a:r>
            <a:r>
              <a:rPr lang="zh-CN" altLang="en-US" smtClean="0"/>
              <a:t>位，一位符号位</a:t>
            </a:r>
          </a:p>
          <a:p>
            <a:pPr>
              <a:buFont typeface="Wingdings" pitchFamily="2" charset="2"/>
              <a:buNone/>
            </a:pPr>
            <a:endParaRPr lang="en-US" altLang="zh-CN" sz="2400" smtClean="0"/>
          </a:p>
          <a:p>
            <a:pPr>
              <a:buFont typeface="Wingdings" pitchFamily="2" charset="2"/>
              <a:buNone/>
            </a:pPr>
            <a:endParaRPr lang="en-US" altLang="zh-CN" sz="2400" smtClean="0"/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(7)</a:t>
            </a:r>
            <a:r>
              <a:rPr lang="zh-CN" altLang="en-US" sz="2400" smtClean="0"/>
              <a:t>浮点数</a:t>
            </a:r>
            <a:r>
              <a:rPr lang="zh-CN" altLang="en-US" sz="2400" smtClean="0">
                <a:solidFill>
                  <a:schemeClr val="accent2"/>
                </a:solidFill>
              </a:rPr>
              <a:t>补码</a:t>
            </a:r>
            <a:r>
              <a:rPr lang="en-US" altLang="zh-CN" sz="2400" smtClean="0">
                <a:solidFill>
                  <a:schemeClr val="accent2"/>
                </a:solidFill>
              </a:rPr>
              <a:t>(</a:t>
            </a:r>
            <a:r>
              <a:rPr lang="zh-CN" altLang="en-US" sz="2400" smtClean="0">
                <a:solidFill>
                  <a:schemeClr val="accent2"/>
                </a:solidFill>
              </a:rPr>
              <a:t>尾数规格化</a:t>
            </a:r>
            <a:r>
              <a:rPr lang="en-US" altLang="zh-CN" sz="2400" smtClean="0">
                <a:solidFill>
                  <a:schemeClr val="accent2"/>
                </a:solidFill>
              </a:rPr>
              <a:t>)</a:t>
            </a:r>
            <a:r>
              <a:rPr lang="en-US" altLang="zh-CN" sz="2400" smtClean="0"/>
              <a:t>,</a:t>
            </a:r>
            <a:r>
              <a:rPr lang="zh-CN" altLang="en-US" sz="2400" smtClean="0"/>
              <a:t>阶码</a:t>
            </a:r>
            <a:r>
              <a:rPr lang="en-US" altLang="zh-CN" sz="2400" smtClean="0"/>
              <a:t>6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位阶符</a:t>
            </a:r>
            <a:r>
              <a:rPr lang="en-US" altLang="zh-CN" sz="2400" smtClean="0"/>
              <a:t>),</a:t>
            </a:r>
            <a:r>
              <a:rPr lang="zh-CN" altLang="en-US" sz="2400" smtClean="0"/>
              <a:t>尾数</a:t>
            </a:r>
            <a:r>
              <a:rPr lang="en-US" altLang="zh-CN" sz="2400" smtClean="0"/>
              <a:t>10</a:t>
            </a:r>
            <a:r>
              <a:rPr lang="zh-CN" altLang="en-US" sz="2400" smtClean="0"/>
              <a:t>位</a:t>
            </a:r>
            <a:r>
              <a:rPr lang="en-US" altLang="zh-CN" sz="2400" smtClean="0"/>
              <a:t>(</a:t>
            </a:r>
            <a:r>
              <a:rPr lang="zh-CN" altLang="en-US" sz="2400" smtClean="0"/>
              <a:t>含</a:t>
            </a:r>
            <a:r>
              <a:rPr lang="en-US" altLang="zh-CN" sz="2400" smtClean="0"/>
              <a:t>1</a:t>
            </a:r>
            <a:r>
              <a:rPr lang="zh-CN" altLang="en-US" sz="2400" smtClean="0"/>
              <a:t>位尾符</a:t>
            </a:r>
            <a:r>
              <a:rPr lang="en-US" altLang="zh-CN" sz="240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   </a:t>
            </a:r>
            <a:r>
              <a:rPr lang="zh-CN" altLang="en-US" sz="2400" smtClean="0"/>
              <a:t>规格化：  </a:t>
            </a:r>
            <a:r>
              <a:rPr lang="en-US" altLang="zh-CN" sz="2400" smtClean="0"/>
              <a:t>0.5&lt;=|X|&lt;=1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最大正数：</a:t>
            </a:r>
            <a:r>
              <a:rPr lang="en-US" altLang="zh-CN" sz="2400" smtClean="0"/>
              <a:t>0,11111;0.1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1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最小正数：</a:t>
            </a:r>
            <a:r>
              <a:rPr lang="en-US" altLang="zh-CN" sz="2400" smtClean="0"/>
              <a:t>1,00000;0.10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最大负数：</a:t>
            </a:r>
            <a:r>
              <a:rPr lang="en-US" altLang="zh-CN" sz="2400" smtClean="0"/>
              <a:t>1,00000;1.10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</a:p>
          <a:p>
            <a:pPr>
              <a:buFont typeface="Wingdings" pitchFamily="2" charset="2"/>
              <a:buNone/>
            </a:pPr>
            <a:r>
              <a:rPr lang="zh-CN" altLang="en-US" sz="2400" smtClean="0"/>
              <a:t>   最小负数：</a:t>
            </a:r>
            <a:r>
              <a:rPr lang="en-US" altLang="zh-CN" sz="2400" smtClean="0"/>
              <a:t>0,11111;1.0</a:t>
            </a:r>
            <a:r>
              <a:rPr lang="en-US" altLang="zh-CN" sz="2400" smtClean="0">
                <a:latin typeface="宋体" pitchFamily="2" charset="-122"/>
              </a:rPr>
              <a:t>…</a:t>
            </a:r>
            <a:r>
              <a:rPr lang="en-US" altLang="zh-CN" sz="2400" smtClean="0"/>
              <a:t>0</a:t>
            </a:r>
          </a:p>
        </p:txBody>
      </p:sp>
      <p:graphicFrame>
        <p:nvGraphicFramePr>
          <p:cNvPr id="222211" name="Group 3"/>
          <p:cNvGraphicFramePr>
            <a:graphicFrameLocks noGrp="1"/>
          </p:cNvGraphicFramePr>
          <p:nvPr/>
        </p:nvGraphicFramePr>
        <p:xfrm>
          <a:off x="1331913" y="1052513"/>
          <a:ext cx="6096000" cy="45720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381000"/>
                <a:gridCol w="381000"/>
                <a:gridCol w="347662"/>
                <a:gridCol w="414338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2247" name="Object 39"/>
          <p:cNvGraphicFramePr>
            <a:graphicFrameLocks noChangeAspect="1"/>
          </p:cNvGraphicFramePr>
          <p:nvPr/>
        </p:nvGraphicFramePr>
        <p:xfrm>
          <a:off x="5292725" y="3284538"/>
          <a:ext cx="133191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672840" imgH="253800" progId="Equation.DSMT4">
                  <p:embed/>
                </p:oleObj>
              </mc:Choice>
              <mc:Fallback>
                <p:oleObj name="Equation" r:id="rId3" imgW="672840" imgH="253800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3284538"/>
                        <a:ext cx="1331913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48" name="Object 40"/>
          <p:cNvGraphicFramePr>
            <a:graphicFrameLocks noChangeAspect="1"/>
          </p:cNvGraphicFramePr>
          <p:nvPr/>
        </p:nvGraphicFramePr>
        <p:xfrm>
          <a:off x="5148263" y="2781300"/>
          <a:ext cx="20732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5" imgW="965160" imgH="253800" progId="Equation.DSMT4">
                  <p:embed/>
                </p:oleObj>
              </mc:Choice>
              <mc:Fallback>
                <p:oleObj name="Equation" r:id="rId5" imgW="965160" imgH="2538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781300"/>
                        <a:ext cx="207327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49" name="Object 41"/>
          <p:cNvGraphicFramePr>
            <a:graphicFrameLocks noChangeAspect="1"/>
          </p:cNvGraphicFramePr>
          <p:nvPr/>
        </p:nvGraphicFramePr>
        <p:xfrm>
          <a:off x="5386388" y="3789363"/>
          <a:ext cx="1481137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7" imgW="749160" imgH="253800" progId="Equation.DSMT4">
                  <p:embed/>
                </p:oleObj>
              </mc:Choice>
              <mc:Fallback>
                <p:oleObj name="Equation" r:id="rId7" imgW="749160" imgH="253800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6388" y="3789363"/>
                        <a:ext cx="1481137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50" name="Object 42"/>
          <p:cNvGraphicFramePr>
            <a:graphicFrameLocks noChangeAspect="1"/>
          </p:cNvGraphicFramePr>
          <p:nvPr/>
        </p:nvGraphicFramePr>
        <p:xfrm>
          <a:off x="5219700" y="4292600"/>
          <a:ext cx="1455738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9" imgW="736560" imgH="253800" progId="Equation.DSMT4">
                  <p:embed/>
                </p:oleObj>
              </mc:Choice>
              <mc:Fallback>
                <p:oleObj name="Equation" r:id="rId9" imgW="736560" imgH="2538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4292600"/>
                        <a:ext cx="1455738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2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2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2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2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2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2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22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CEAEF1-C14E-4512-955D-63C6782932BC}" type="slidenum">
              <a:rPr lang="zh-CN" altLang="en-US"/>
              <a:pPr>
                <a:defRPr/>
              </a:pPr>
              <a:t>11</a:t>
            </a:fld>
            <a:endParaRPr lang="zh-CN" altLang="en-US"/>
          </a:p>
        </p:txBody>
      </p:sp>
      <p:sp>
        <p:nvSpPr>
          <p:cNvPr id="4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1.</a:t>
            </a:r>
            <a:r>
              <a:rPr lang="zh-CN" altLang="en-US" sz="3600" smtClean="0"/>
              <a:t>写出下列函数的反函数</a:t>
            </a:r>
            <a:r>
              <a:rPr lang="en-US" altLang="zh-CN" sz="3600" smtClean="0"/>
              <a:t>:</a:t>
            </a:r>
            <a:endParaRPr lang="zh-CN" altLang="en-US" sz="3600" smtClean="0"/>
          </a:p>
        </p:txBody>
      </p:sp>
      <p:sp>
        <p:nvSpPr>
          <p:cNvPr id="223235" name="Rectangle 3"/>
          <p:cNvSpPr>
            <a:spLocks noGrp="1"/>
          </p:cNvSpPr>
          <p:nvPr>
            <p:ph type="body" idx="1"/>
          </p:nvPr>
        </p:nvSpPr>
        <p:spPr>
          <a:xfrm>
            <a:off x="900113" y="1773238"/>
            <a:ext cx="1223962" cy="5048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mtClean="0"/>
              <a:t>解：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79613" y="981075"/>
          <a:ext cx="414655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1523880" imgH="266400" progId="Equation.DSMT4">
                  <p:embed/>
                </p:oleObj>
              </mc:Choice>
              <mc:Fallback>
                <p:oleObj name="Equation" r:id="rId3" imgW="1523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981075"/>
                        <a:ext cx="4146550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7" name="Object 5"/>
          <p:cNvGraphicFramePr>
            <a:graphicFrameLocks noChangeAspect="1"/>
          </p:cNvGraphicFramePr>
          <p:nvPr/>
        </p:nvGraphicFramePr>
        <p:xfrm>
          <a:off x="1835150" y="1916113"/>
          <a:ext cx="48974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5" imgW="1523880" imgH="291960" progId="Equation.DSMT4">
                  <p:embed/>
                </p:oleObj>
              </mc:Choice>
              <mc:Fallback>
                <p:oleObj name="Equation" r:id="rId5" imgW="1523880" imgH="291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16113"/>
                        <a:ext cx="489743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8" name="Picture 6" descr="j042934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950" y="1052513"/>
            <a:ext cx="1490663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3239" name="Object 7"/>
          <p:cNvGraphicFramePr>
            <a:graphicFrameLocks noChangeAspect="1"/>
          </p:cNvGraphicFramePr>
          <p:nvPr/>
        </p:nvGraphicFramePr>
        <p:xfrm>
          <a:off x="2339975" y="5832475"/>
          <a:ext cx="489585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8" imgW="1523880" imgH="215640" progId="Equation.DSMT4">
                  <p:embed/>
                </p:oleObj>
              </mc:Choice>
              <mc:Fallback>
                <p:oleObj name="Equation" r:id="rId8" imgW="1523880" imgH="215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5832475"/>
                        <a:ext cx="489585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225703"/>
              </p:ext>
            </p:extLst>
          </p:nvPr>
        </p:nvGraphicFramePr>
        <p:xfrm>
          <a:off x="2339752" y="4960938"/>
          <a:ext cx="4889500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10" imgW="1523880" imgH="241200" progId="Equation.DSMT4">
                  <p:embed/>
                </p:oleObj>
              </mc:Choice>
              <mc:Fallback>
                <p:oleObj name="Equation" r:id="rId10" imgW="1523880" imgH="241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960938"/>
                        <a:ext cx="4889500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1" name="Object 9"/>
          <p:cNvGraphicFramePr>
            <a:graphicFrameLocks noChangeAspect="1"/>
          </p:cNvGraphicFramePr>
          <p:nvPr/>
        </p:nvGraphicFramePr>
        <p:xfrm>
          <a:off x="2339975" y="4032250"/>
          <a:ext cx="4071938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12" imgW="1269720" imgH="215640" progId="Equation.DSMT4">
                  <p:embed/>
                </p:oleObj>
              </mc:Choice>
              <mc:Fallback>
                <p:oleObj name="Equation" r:id="rId12" imgW="1269720" imgH="215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032250"/>
                        <a:ext cx="4071938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3" name="Object 11"/>
          <p:cNvGraphicFramePr>
            <a:graphicFrameLocks noChangeAspect="1"/>
          </p:cNvGraphicFramePr>
          <p:nvPr/>
        </p:nvGraphicFramePr>
        <p:xfrm>
          <a:off x="2322513" y="2998788"/>
          <a:ext cx="48418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14" imgW="1511280" imgH="291960" progId="Equation.DSMT4">
                  <p:embed/>
                </p:oleObj>
              </mc:Choice>
              <mc:Fallback>
                <p:oleObj name="Equation" r:id="rId14" imgW="1511280" imgH="2919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2998788"/>
                        <a:ext cx="484187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3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87224B-05B9-4086-AC88-1B5958239528}" type="slidenum">
              <a:rPr lang="zh-CN" altLang="en-US"/>
              <a:pPr>
                <a:defRPr/>
              </a:pPr>
              <a:t>12</a:t>
            </a:fld>
            <a:endParaRPr lang="zh-CN" altLang="en-US"/>
          </a:p>
        </p:txBody>
      </p:sp>
      <p:sp>
        <p:nvSpPr>
          <p:cNvPr id="5129" name="Rectangle 2"/>
          <p:cNvSpPr>
            <a:spLocks noGrp="1"/>
          </p:cNvSpPr>
          <p:nvPr>
            <p:ph type="title"/>
          </p:nvPr>
        </p:nvSpPr>
        <p:spPr>
          <a:xfrm>
            <a:off x="323850" y="192088"/>
            <a:ext cx="6624638" cy="644525"/>
          </a:xfrm>
        </p:spPr>
        <p:txBody>
          <a:bodyPr/>
          <a:lstStyle/>
          <a:p>
            <a:r>
              <a:rPr lang="en-US" altLang="zh-CN" sz="3600" smtClean="0"/>
              <a:t>2.</a:t>
            </a:r>
            <a:r>
              <a:rPr lang="zh-CN" altLang="en-US" sz="3600" smtClean="0"/>
              <a:t>写出下列函数的对偶函数</a:t>
            </a:r>
            <a:r>
              <a:rPr lang="en-US" altLang="zh-CN" sz="3600" smtClean="0"/>
              <a:t>:</a:t>
            </a:r>
            <a:endParaRPr lang="zh-CN" altLang="en-US" sz="3600" smtClean="0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2339975" y="981075"/>
          <a:ext cx="316865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3" imgW="1143000" imgH="253800" progId="Equation.DSMT4">
                  <p:embed/>
                </p:oleObj>
              </mc:Choice>
              <mc:Fallback>
                <p:oleObj name="Equation" r:id="rId3" imgW="114300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981075"/>
                        <a:ext cx="316865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260" name="Rectangle 4"/>
          <p:cNvSpPr>
            <a:spLocks/>
          </p:cNvSpPr>
          <p:nvPr/>
        </p:nvSpPr>
        <p:spPr bwMode="auto">
          <a:xfrm>
            <a:off x="900113" y="1773238"/>
            <a:ext cx="12239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</a:pPr>
            <a:r>
              <a:rPr kumimoji="0" lang="zh-CN" altLang="en-US" sz="2800" b="1">
                <a:solidFill>
                  <a:srgbClr val="00264C"/>
                </a:solidFill>
                <a:ea typeface="黑体" pitchFamily="2" charset="-122"/>
              </a:rPr>
              <a:t>解：</a:t>
            </a:r>
          </a:p>
        </p:txBody>
      </p:sp>
      <p:graphicFrame>
        <p:nvGraphicFramePr>
          <p:cNvPr id="224261" name="Object 5"/>
          <p:cNvGraphicFramePr>
            <a:graphicFrameLocks noChangeAspect="1"/>
          </p:cNvGraphicFramePr>
          <p:nvPr/>
        </p:nvGraphicFramePr>
        <p:xfrm>
          <a:off x="1908175" y="2133600"/>
          <a:ext cx="50419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5" imgW="1650960" imgH="253800" progId="Equation.DSMT4">
                  <p:embed/>
                </p:oleObj>
              </mc:Choice>
              <mc:Fallback>
                <p:oleObj name="Equation" r:id="rId5" imgW="165096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133600"/>
                        <a:ext cx="50419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2" name="Object 6"/>
          <p:cNvGraphicFramePr>
            <a:graphicFrameLocks noChangeAspect="1"/>
          </p:cNvGraphicFramePr>
          <p:nvPr/>
        </p:nvGraphicFramePr>
        <p:xfrm>
          <a:off x="2484438" y="5775325"/>
          <a:ext cx="237648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7" imgW="711000" imgH="203040" progId="Equation.DSMT4">
                  <p:embed/>
                </p:oleObj>
              </mc:Choice>
              <mc:Fallback>
                <p:oleObj name="Equation" r:id="rId7" imgW="71100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775325"/>
                        <a:ext cx="2376487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3" name="Object 7"/>
          <p:cNvGraphicFramePr>
            <a:graphicFrameLocks noChangeAspect="1"/>
          </p:cNvGraphicFramePr>
          <p:nvPr/>
        </p:nvGraphicFramePr>
        <p:xfrm>
          <a:off x="2484438" y="4870450"/>
          <a:ext cx="34559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9" imgW="1054080" imgH="241200" progId="Equation.DSMT4">
                  <p:embed/>
                </p:oleObj>
              </mc:Choice>
              <mc:Fallback>
                <p:oleObj name="Equation" r:id="rId9" imgW="1054080" imgH="241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870450"/>
                        <a:ext cx="3455987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4" name="Object 8"/>
          <p:cNvGraphicFramePr>
            <a:graphicFrameLocks noChangeAspect="1"/>
          </p:cNvGraphicFramePr>
          <p:nvPr/>
        </p:nvGraphicFramePr>
        <p:xfrm>
          <a:off x="2484438" y="3986213"/>
          <a:ext cx="3887787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11" imgW="1269720" imgH="241200" progId="Equation.DSMT4">
                  <p:embed/>
                </p:oleObj>
              </mc:Choice>
              <mc:Fallback>
                <p:oleObj name="Equation" r:id="rId11" imgW="1269720" imgH="241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986213"/>
                        <a:ext cx="3887787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265" name="Object 9"/>
          <p:cNvGraphicFramePr>
            <a:graphicFrameLocks noChangeAspect="1"/>
          </p:cNvGraphicFramePr>
          <p:nvPr/>
        </p:nvGraphicFramePr>
        <p:xfrm>
          <a:off x="2484438" y="3116263"/>
          <a:ext cx="475297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13" imgW="1536480" imgH="241200" progId="Equation.DSMT4">
                  <p:embed/>
                </p:oleObj>
              </mc:Choice>
              <mc:Fallback>
                <p:oleObj name="Equation" r:id="rId13" imgW="1536480" imgH="241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116263"/>
                        <a:ext cx="4752975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4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94CEA8-FF3B-4B36-AAA3-5F860E4BDF52}" type="slidenum">
              <a:rPr lang="zh-CN" altLang="en-US"/>
              <a:pPr>
                <a:defRPr/>
              </a:pPr>
              <a:t>13</a:t>
            </a:fld>
            <a:endParaRPr lang="zh-CN" altLang="en-US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179388" y="3500438"/>
            <a:ext cx="3889375" cy="136842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55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3.</a:t>
            </a:r>
            <a:r>
              <a:rPr lang="zh-CN" altLang="en-US" sz="3600" smtClean="0"/>
              <a:t>利用公式法证明下列各式</a:t>
            </a:r>
            <a:r>
              <a:rPr lang="en-US" altLang="zh-CN" sz="3600" smtClean="0"/>
              <a:t>:</a:t>
            </a:r>
            <a:endParaRPr lang="zh-CN" altLang="en-US" sz="3600" smtClean="0"/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619250" y="981075"/>
          <a:ext cx="5329238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Equation" r:id="rId3" imgW="1930320" imgH="457200" progId="Equation.DSMT4">
                  <p:embed/>
                </p:oleObj>
              </mc:Choice>
              <mc:Fallback>
                <p:oleObj name="Equation" r:id="rId3" imgW="193032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981075"/>
                        <a:ext cx="5329238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5" name="Rectangle 5"/>
          <p:cNvSpPr>
            <a:spLocks/>
          </p:cNvSpPr>
          <p:nvPr/>
        </p:nvSpPr>
        <p:spPr bwMode="auto">
          <a:xfrm>
            <a:off x="468313" y="2492375"/>
            <a:ext cx="12239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</a:pPr>
            <a:r>
              <a:rPr kumimoji="0" lang="zh-CN" altLang="en-US" sz="2800" b="1">
                <a:solidFill>
                  <a:srgbClr val="00264C"/>
                </a:solidFill>
                <a:ea typeface="黑体" pitchFamily="2" charset="-122"/>
              </a:rPr>
              <a:t>证：</a:t>
            </a:r>
          </a:p>
        </p:txBody>
      </p:sp>
      <p:graphicFrame>
        <p:nvGraphicFramePr>
          <p:cNvPr id="225286" name="Object 6"/>
          <p:cNvGraphicFramePr>
            <a:graphicFrameLocks noChangeAspect="1"/>
          </p:cNvGraphicFramePr>
          <p:nvPr/>
        </p:nvGraphicFramePr>
        <p:xfrm>
          <a:off x="1116013" y="2708275"/>
          <a:ext cx="36004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5" imgW="1434960" imgH="215640" progId="Equation.DSMT4">
                  <p:embed/>
                </p:oleObj>
              </mc:Choice>
              <mc:Fallback>
                <p:oleObj name="Equation" r:id="rId5" imgW="1434960" imgH="215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708275"/>
                        <a:ext cx="3600450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87" name="Object 7"/>
          <p:cNvGraphicFramePr>
            <a:graphicFrameLocks noChangeAspect="1"/>
          </p:cNvGraphicFramePr>
          <p:nvPr/>
        </p:nvGraphicFramePr>
        <p:xfrm>
          <a:off x="4643438" y="2744788"/>
          <a:ext cx="25352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7" imgW="952200" imgH="203040" progId="Equation.DSMT4">
                  <p:embed/>
                </p:oleObj>
              </mc:Choice>
              <mc:Fallback>
                <p:oleObj name="Equation" r:id="rId7" imgW="95220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744788"/>
                        <a:ext cx="25352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8" name="Rectangle 8"/>
          <p:cNvSpPr>
            <a:spLocks/>
          </p:cNvSpPr>
          <p:nvPr/>
        </p:nvSpPr>
        <p:spPr bwMode="auto">
          <a:xfrm>
            <a:off x="250825" y="3644900"/>
            <a:ext cx="208915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</a:pPr>
            <a:r>
              <a:rPr kumimoji="0" lang="zh-CN" altLang="en-US" sz="2000">
                <a:solidFill>
                  <a:schemeClr val="tx2"/>
                </a:solidFill>
                <a:ea typeface="黑体" pitchFamily="2" charset="-122"/>
              </a:rPr>
              <a:t>混合吸收规律</a:t>
            </a:r>
          </a:p>
        </p:txBody>
      </p:sp>
      <p:graphicFrame>
        <p:nvGraphicFramePr>
          <p:cNvPr id="225289" name="Object 9"/>
          <p:cNvGraphicFramePr>
            <a:graphicFrameLocks noChangeAspect="1"/>
          </p:cNvGraphicFramePr>
          <p:nvPr/>
        </p:nvGraphicFramePr>
        <p:xfrm>
          <a:off x="250825" y="4221163"/>
          <a:ext cx="38338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公式" r:id="rId9" imgW="1625400" imgH="215640" progId="Equation.3">
                  <p:embed/>
                </p:oleObj>
              </mc:Choice>
              <mc:Fallback>
                <p:oleObj name="公式" r:id="rId9" imgW="1625400" imgH="215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221163"/>
                        <a:ext cx="3833813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0" name="Object 10"/>
          <p:cNvGraphicFramePr>
            <a:graphicFrameLocks noChangeAspect="1"/>
          </p:cNvGraphicFramePr>
          <p:nvPr/>
        </p:nvGraphicFramePr>
        <p:xfrm>
          <a:off x="4406900" y="3575050"/>
          <a:ext cx="35496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11" imgW="1333440" imgH="215640" progId="Equation.DSMT4">
                  <p:embed/>
                </p:oleObj>
              </mc:Choice>
              <mc:Fallback>
                <p:oleObj name="Equation" r:id="rId11" imgW="133344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0" y="3575050"/>
                        <a:ext cx="354965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1" name="Object 11"/>
          <p:cNvGraphicFramePr>
            <a:graphicFrameLocks noChangeAspect="1"/>
          </p:cNvGraphicFramePr>
          <p:nvPr/>
        </p:nvGraphicFramePr>
        <p:xfrm>
          <a:off x="4356100" y="4400550"/>
          <a:ext cx="1655763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13" imgW="622080" imgH="203040" progId="Equation.DSMT4">
                  <p:embed/>
                </p:oleObj>
              </mc:Choice>
              <mc:Fallback>
                <p:oleObj name="Equation" r:id="rId13" imgW="62208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4400550"/>
                        <a:ext cx="1655763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2" name="Oval 12"/>
          <p:cNvSpPr>
            <a:spLocks noChangeArrowheads="1"/>
          </p:cNvSpPr>
          <p:nvPr/>
        </p:nvSpPr>
        <p:spPr bwMode="auto">
          <a:xfrm>
            <a:off x="1042988" y="2636838"/>
            <a:ext cx="865187" cy="79216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293" name="Oval 13"/>
          <p:cNvSpPr>
            <a:spLocks noChangeArrowheads="1"/>
          </p:cNvSpPr>
          <p:nvPr/>
        </p:nvSpPr>
        <p:spPr bwMode="auto">
          <a:xfrm>
            <a:off x="2700338" y="2636838"/>
            <a:ext cx="865187" cy="792162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294" name="Oval 14"/>
          <p:cNvSpPr>
            <a:spLocks noChangeArrowheads="1"/>
          </p:cNvSpPr>
          <p:nvPr/>
        </p:nvSpPr>
        <p:spPr bwMode="auto">
          <a:xfrm>
            <a:off x="6372225" y="2565400"/>
            <a:ext cx="1800225" cy="93662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25295" name="Object 15"/>
          <p:cNvGraphicFramePr>
            <a:graphicFrameLocks noChangeAspect="1"/>
          </p:cNvGraphicFramePr>
          <p:nvPr/>
        </p:nvGraphicFramePr>
        <p:xfrm>
          <a:off x="7191375" y="2852738"/>
          <a:ext cx="195262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15" imgW="736560" imgH="177480" progId="Equation.DSMT4">
                  <p:embed/>
                </p:oleObj>
              </mc:Choice>
              <mc:Fallback>
                <p:oleObj name="Equation" r:id="rId15" imgW="736560" imgH="177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2852738"/>
                        <a:ext cx="195262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6" name="Oval 16"/>
          <p:cNvSpPr>
            <a:spLocks noChangeArrowheads="1"/>
          </p:cNvSpPr>
          <p:nvPr/>
        </p:nvSpPr>
        <p:spPr bwMode="auto">
          <a:xfrm>
            <a:off x="5508625" y="3429000"/>
            <a:ext cx="2519363" cy="1008063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2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2" grpId="0" animBg="1"/>
      <p:bldP spid="225285" grpId="0"/>
      <p:bldP spid="225288" grpId="0"/>
      <p:bldP spid="225292" grpId="0" animBg="1"/>
      <p:bldP spid="225292" grpId="1" animBg="1"/>
      <p:bldP spid="225293" grpId="0" animBg="1"/>
      <p:bldP spid="225293" grpId="1" animBg="1"/>
      <p:bldP spid="225294" grpId="0" animBg="1"/>
      <p:bldP spid="225294" grpId="1" animBg="1"/>
      <p:bldP spid="2252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E8642A-0764-4AB0-AC11-C443A351595A}" type="slidenum">
              <a:rPr lang="zh-CN" altLang="en-US"/>
              <a:pPr>
                <a:defRPr/>
              </a:pPr>
              <a:t>14</a:t>
            </a:fld>
            <a:endParaRPr lang="zh-CN" altLang="en-US"/>
          </a:p>
        </p:txBody>
      </p:sp>
      <p:sp>
        <p:nvSpPr>
          <p:cNvPr id="7177" name="Rectangle 2"/>
          <p:cNvSpPr>
            <a:spLocks noGrp="1"/>
          </p:cNvSpPr>
          <p:nvPr>
            <p:ph type="title"/>
          </p:nvPr>
        </p:nvSpPr>
        <p:spPr>
          <a:xfrm>
            <a:off x="395288" y="188913"/>
            <a:ext cx="6624637" cy="644525"/>
          </a:xfrm>
        </p:spPr>
        <p:txBody>
          <a:bodyPr/>
          <a:lstStyle/>
          <a:p>
            <a:pPr algn="l"/>
            <a:r>
              <a:rPr lang="en-US" altLang="zh-CN" sz="2400" smtClean="0"/>
              <a:t>4.</a:t>
            </a:r>
            <a:r>
              <a:rPr lang="zh-CN" altLang="en-US" sz="2400" smtClean="0"/>
              <a:t>利用公式法化简下列函数为最简与或式</a:t>
            </a:r>
          </a:p>
        </p:txBody>
      </p:sp>
      <p:sp>
        <p:nvSpPr>
          <p:cNvPr id="7178" name="Rectangle 3"/>
          <p:cNvSpPr>
            <a:spLocks noGrp="1"/>
          </p:cNvSpPr>
          <p:nvPr>
            <p:ph type="body" idx="1"/>
          </p:nvPr>
        </p:nvSpPr>
        <p:spPr>
          <a:xfrm>
            <a:off x="642938" y="1196975"/>
            <a:ext cx="833437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mtClean="0"/>
              <a:t>(1)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403350" y="1268413"/>
          <a:ext cx="46323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1968480" imgH="215640" progId="Equation.DSMT4">
                  <p:embed/>
                </p:oleObj>
              </mc:Choice>
              <mc:Fallback>
                <p:oleObj name="Equation" r:id="rId3" imgW="1968480" imgH="215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268413"/>
                        <a:ext cx="4632325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09" name="Object 5"/>
          <p:cNvGraphicFramePr>
            <a:graphicFrameLocks noChangeAspect="1"/>
          </p:cNvGraphicFramePr>
          <p:nvPr/>
        </p:nvGraphicFramePr>
        <p:xfrm>
          <a:off x="1403350" y="2060575"/>
          <a:ext cx="331787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5" imgW="1409400" imgH="215640" progId="Equation.DSMT4">
                  <p:embed/>
                </p:oleObj>
              </mc:Choice>
              <mc:Fallback>
                <p:oleObj name="Equation" r:id="rId5" imgW="1409400" imgH="215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060575"/>
                        <a:ext cx="3317875" cy="5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0" name="Object 6"/>
          <p:cNvGraphicFramePr>
            <a:graphicFrameLocks noChangeAspect="1"/>
          </p:cNvGraphicFramePr>
          <p:nvPr/>
        </p:nvGraphicFramePr>
        <p:xfrm>
          <a:off x="1331913" y="2852738"/>
          <a:ext cx="20320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7" imgW="863280" imgH="203040" progId="Equation.DSMT4">
                  <p:embed/>
                </p:oleObj>
              </mc:Choice>
              <mc:Fallback>
                <p:oleObj name="Equation" r:id="rId7" imgW="86328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852738"/>
                        <a:ext cx="2032000" cy="477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1" name="Object 7"/>
          <p:cNvGraphicFramePr>
            <a:graphicFrameLocks noChangeAspect="1"/>
          </p:cNvGraphicFramePr>
          <p:nvPr/>
        </p:nvGraphicFramePr>
        <p:xfrm>
          <a:off x="1354138" y="3671888"/>
          <a:ext cx="98583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9" imgW="419040" imgH="203040" progId="Equation.DSMT4">
                  <p:embed/>
                </p:oleObj>
              </mc:Choice>
              <mc:Fallback>
                <p:oleObj name="Equation" r:id="rId9" imgW="41904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3671888"/>
                        <a:ext cx="985837" cy="477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12" name="Object 8"/>
          <p:cNvGraphicFramePr>
            <a:graphicFrameLocks noChangeAspect="1"/>
          </p:cNvGraphicFramePr>
          <p:nvPr/>
        </p:nvGraphicFramePr>
        <p:xfrm>
          <a:off x="1331913" y="4365625"/>
          <a:ext cx="36433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11" imgW="1346040" imgH="215640" progId="Equation.DSMT4">
                  <p:embed/>
                </p:oleObj>
              </mc:Choice>
              <mc:Fallback>
                <p:oleObj name="Equation" r:id="rId11" imgW="1346040" imgH="215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365625"/>
                        <a:ext cx="3643312" cy="584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13" name="Rectangle 9"/>
          <p:cNvSpPr>
            <a:spLocks/>
          </p:cNvSpPr>
          <p:nvPr/>
        </p:nvSpPr>
        <p:spPr bwMode="auto">
          <a:xfrm>
            <a:off x="642938" y="4365625"/>
            <a:ext cx="833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sz="2800" b="1">
                <a:solidFill>
                  <a:srgbClr val="00264C"/>
                </a:solidFill>
                <a:ea typeface="黑体" pitchFamily="2" charset="-122"/>
              </a:rPr>
              <a:t>(2)</a:t>
            </a:r>
          </a:p>
        </p:txBody>
      </p:sp>
      <p:graphicFrame>
        <p:nvGraphicFramePr>
          <p:cNvPr id="226314" name="Object 10"/>
          <p:cNvGraphicFramePr>
            <a:graphicFrameLocks noChangeAspect="1"/>
          </p:cNvGraphicFramePr>
          <p:nvPr/>
        </p:nvGraphicFramePr>
        <p:xfrm>
          <a:off x="1339850" y="5084763"/>
          <a:ext cx="24399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13" imgW="901440" imgH="215640" progId="Equation.DSMT4">
                  <p:embed/>
                </p:oleObj>
              </mc:Choice>
              <mc:Fallback>
                <p:oleObj name="Equation" r:id="rId13" imgW="90144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5084763"/>
                        <a:ext cx="2439988" cy="584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6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ECD9E1-D01E-4E1A-89E7-E25A7368D3E2}" type="slidenum">
              <a:rPr lang="zh-CN" altLang="en-US"/>
              <a:pPr>
                <a:defRPr/>
              </a:pPr>
              <a:t>15</a:t>
            </a:fld>
            <a:endParaRPr lang="zh-CN" altLang="en-US"/>
          </a:p>
        </p:txBody>
      </p:sp>
      <p:sp>
        <p:nvSpPr>
          <p:cNvPr id="820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smtClean="0"/>
              <a:t>5.</a:t>
            </a:r>
            <a:r>
              <a:rPr lang="zh-CN" altLang="en-US" sz="2800" smtClean="0"/>
              <a:t>将下列函数展开为最大、小项标准式</a:t>
            </a:r>
          </a:p>
        </p:txBody>
      </p:sp>
      <p:sp>
        <p:nvSpPr>
          <p:cNvPr id="8204" name="Rectangle 3"/>
          <p:cNvSpPr>
            <a:spLocks noGrp="1"/>
          </p:cNvSpPr>
          <p:nvPr>
            <p:ph type="body" idx="1"/>
          </p:nvPr>
        </p:nvSpPr>
        <p:spPr>
          <a:xfrm>
            <a:off x="642938" y="1196975"/>
            <a:ext cx="833437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mtClean="0"/>
              <a:t>(1)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476375" y="1198563"/>
          <a:ext cx="27479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3" imgW="1218960" imgH="215640" progId="Equation.DSMT4">
                  <p:embed/>
                </p:oleObj>
              </mc:Choice>
              <mc:Fallback>
                <p:oleObj name="Equation" r:id="rId3" imgW="1218960" imgH="215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198563"/>
                        <a:ext cx="2747963" cy="574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250825" y="1989138"/>
            <a:ext cx="3384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 b="1">
                <a:solidFill>
                  <a:srgbClr val="CC6600"/>
                </a:solidFill>
              </a:rPr>
              <a:t>最小项标准式：（公式推导法）</a:t>
            </a:r>
          </a:p>
        </p:txBody>
      </p:sp>
      <p:graphicFrame>
        <p:nvGraphicFramePr>
          <p:cNvPr id="227334" name="Object 6"/>
          <p:cNvGraphicFramePr>
            <a:graphicFrameLocks noChangeAspect="1"/>
          </p:cNvGraphicFramePr>
          <p:nvPr/>
        </p:nvGraphicFramePr>
        <p:xfrm>
          <a:off x="250825" y="2416175"/>
          <a:ext cx="46085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5" imgW="2590560" imgH="241200" progId="Equation.DSMT4">
                  <p:embed/>
                </p:oleObj>
              </mc:Choice>
              <mc:Fallback>
                <p:oleObj name="Equation" r:id="rId5" imgW="2590560" imgH="241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416175"/>
                        <a:ext cx="4608513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5" name="Object 7"/>
          <p:cNvGraphicFramePr>
            <a:graphicFrameLocks noChangeAspect="1"/>
          </p:cNvGraphicFramePr>
          <p:nvPr/>
        </p:nvGraphicFramePr>
        <p:xfrm>
          <a:off x="250825" y="2924175"/>
          <a:ext cx="49688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7" imgW="2895480" imgH="215640" progId="Equation.DSMT4">
                  <p:embed/>
                </p:oleObj>
              </mc:Choice>
              <mc:Fallback>
                <p:oleObj name="Equation" r:id="rId7" imgW="2895480" imgH="215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924175"/>
                        <a:ext cx="496887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6" name="Object 8"/>
          <p:cNvGraphicFramePr>
            <a:graphicFrameLocks noChangeAspect="1"/>
          </p:cNvGraphicFramePr>
          <p:nvPr/>
        </p:nvGraphicFramePr>
        <p:xfrm>
          <a:off x="250825" y="3429000"/>
          <a:ext cx="867568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9" imgW="5715000" imgH="241200" progId="Equation.DSMT4">
                  <p:embed/>
                </p:oleObj>
              </mc:Choice>
              <mc:Fallback>
                <p:oleObj name="Equation" r:id="rId9" imgW="5715000" imgH="241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429000"/>
                        <a:ext cx="8675688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7" name="Object 9"/>
          <p:cNvGraphicFramePr>
            <a:graphicFrameLocks noChangeAspect="1"/>
          </p:cNvGraphicFramePr>
          <p:nvPr/>
        </p:nvGraphicFramePr>
        <p:xfrm>
          <a:off x="263525" y="3933825"/>
          <a:ext cx="553243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11" imgW="3644640" imgH="215640" progId="Equation.DSMT4">
                  <p:embed/>
                </p:oleObj>
              </mc:Choice>
              <mc:Fallback>
                <p:oleObj name="Equation" r:id="rId11" imgW="3644640" imgH="215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3933825"/>
                        <a:ext cx="5532438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8" name="Object 10"/>
          <p:cNvGraphicFramePr>
            <a:graphicFrameLocks noChangeAspect="1"/>
          </p:cNvGraphicFramePr>
          <p:nvPr/>
        </p:nvGraphicFramePr>
        <p:xfrm>
          <a:off x="684213" y="4400550"/>
          <a:ext cx="606266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13" imgW="3301920" imgH="215640" progId="Equation.DSMT4">
                  <p:embed/>
                </p:oleObj>
              </mc:Choice>
              <mc:Fallback>
                <p:oleObj name="Equation" r:id="rId13" imgW="330192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400550"/>
                        <a:ext cx="6062662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6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9" name="Object 11"/>
          <p:cNvGraphicFramePr>
            <a:graphicFrameLocks noChangeAspect="1"/>
          </p:cNvGraphicFramePr>
          <p:nvPr/>
        </p:nvGraphicFramePr>
        <p:xfrm>
          <a:off x="179388" y="4797425"/>
          <a:ext cx="792162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tion" r:id="rId15" imgW="3936960" imgH="177480" progId="Equation.DSMT4">
                  <p:embed/>
                </p:oleObj>
              </mc:Choice>
              <mc:Fallback>
                <p:oleObj name="Equation" r:id="rId15" imgW="3936960" imgH="177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797425"/>
                        <a:ext cx="792162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40" name="Object 12"/>
          <p:cNvGraphicFramePr>
            <a:graphicFrameLocks noChangeAspect="1"/>
          </p:cNvGraphicFramePr>
          <p:nvPr/>
        </p:nvGraphicFramePr>
        <p:xfrm>
          <a:off x="179388" y="5300663"/>
          <a:ext cx="447198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17" imgW="2222280" imgH="253800" progId="Equation.DSMT4">
                  <p:embed/>
                </p:oleObj>
              </mc:Choice>
              <mc:Fallback>
                <p:oleObj name="Equation" r:id="rId17" imgW="222228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300663"/>
                        <a:ext cx="4471987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7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7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5635D2-307B-46FE-A664-426971017D9F}" type="slidenum">
              <a:rPr lang="zh-CN" altLang="en-US"/>
              <a:pPr>
                <a:defRPr/>
              </a:pPr>
              <a:t>16</a:t>
            </a:fld>
            <a:endParaRPr lang="zh-CN" altLang="en-US"/>
          </a:p>
        </p:txBody>
      </p:sp>
      <p:sp>
        <p:nvSpPr>
          <p:cNvPr id="92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smtClean="0"/>
              <a:t>5.</a:t>
            </a:r>
            <a:r>
              <a:rPr lang="zh-CN" altLang="en-US" sz="2800" smtClean="0"/>
              <a:t>将下列函数展开为最大、小项标准式</a:t>
            </a:r>
          </a:p>
        </p:txBody>
      </p:sp>
      <p:sp>
        <p:nvSpPr>
          <p:cNvPr id="9222" name="Rectangle 3"/>
          <p:cNvSpPr>
            <a:spLocks noGrp="1"/>
          </p:cNvSpPr>
          <p:nvPr>
            <p:ph type="body" idx="1"/>
          </p:nvPr>
        </p:nvSpPr>
        <p:spPr>
          <a:xfrm>
            <a:off x="642938" y="1196975"/>
            <a:ext cx="833437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mtClean="0"/>
              <a:t>(1)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476375" y="1198563"/>
          <a:ext cx="27479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3" imgW="1218960" imgH="215640" progId="Equation.DSMT4">
                  <p:embed/>
                </p:oleObj>
              </mc:Choice>
              <mc:Fallback>
                <p:oleObj name="Equation" r:id="rId3" imgW="1218960" imgH="215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198563"/>
                        <a:ext cx="2747963" cy="574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120650" y="1989138"/>
            <a:ext cx="31559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 b="1">
                <a:solidFill>
                  <a:srgbClr val="CC6600"/>
                </a:solidFill>
              </a:rPr>
              <a:t>最大项标准式：（真值表法）</a:t>
            </a:r>
          </a:p>
        </p:txBody>
      </p:sp>
      <p:graphicFrame>
        <p:nvGraphicFramePr>
          <p:cNvPr id="228358" name="Group 6"/>
          <p:cNvGraphicFramePr>
            <a:graphicFrameLocks noGrp="1"/>
          </p:cNvGraphicFramePr>
          <p:nvPr/>
        </p:nvGraphicFramePr>
        <p:xfrm>
          <a:off x="971550" y="2565400"/>
          <a:ext cx="6265863" cy="2018983"/>
        </p:xfrm>
        <a:graphic>
          <a:graphicData uri="http://schemas.openxmlformats.org/drawingml/2006/table">
            <a:tbl>
              <a:tblPr/>
              <a:tblGrid>
                <a:gridCol w="1152525"/>
                <a:gridCol w="431800"/>
                <a:gridCol w="1152525"/>
                <a:gridCol w="431800"/>
                <a:gridCol w="1223888"/>
                <a:gridCol w="289000"/>
                <a:gridCol w="1152525"/>
                <a:gridCol w="431800"/>
              </a:tblGrid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 D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 D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 D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 D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8414" name="Object 62"/>
          <p:cNvGraphicFramePr>
            <a:graphicFrameLocks noChangeAspect="1"/>
          </p:cNvGraphicFramePr>
          <p:nvPr/>
        </p:nvGraphicFramePr>
        <p:xfrm>
          <a:off x="2268538" y="5013325"/>
          <a:ext cx="3090862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5" imgW="1536480" imgH="253800" progId="Equation.DSMT4">
                  <p:embed/>
                </p:oleObj>
              </mc:Choice>
              <mc:Fallback>
                <p:oleObj name="Equation" r:id="rId5" imgW="1536480" imgH="253800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013325"/>
                        <a:ext cx="3090862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CCC1-7932-49BC-9B8E-B8E920A58CDB}" type="slidenum">
              <a:rPr lang="zh-CN" altLang="en-US"/>
              <a:pPr>
                <a:defRPr/>
              </a:pPr>
              <a:t>17</a:t>
            </a:fld>
            <a:endParaRPr lang="zh-CN" altLang="en-US"/>
          </a:p>
        </p:txBody>
      </p:sp>
      <p:sp>
        <p:nvSpPr>
          <p:cNvPr id="1025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smtClean="0"/>
              <a:t>5.</a:t>
            </a:r>
            <a:r>
              <a:rPr lang="zh-CN" altLang="en-US" sz="2800" smtClean="0"/>
              <a:t>将下列函数展开为最大、小项标准式</a:t>
            </a:r>
          </a:p>
        </p:txBody>
      </p:sp>
      <p:sp>
        <p:nvSpPr>
          <p:cNvPr id="10253" name="Rectangle 3"/>
          <p:cNvSpPr>
            <a:spLocks noGrp="1"/>
          </p:cNvSpPr>
          <p:nvPr>
            <p:ph type="body" idx="1"/>
          </p:nvPr>
        </p:nvSpPr>
        <p:spPr>
          <a:xfrm>
            <a:off x="642938" y="1196975"/>
            <a:ext cx="833437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mtClean="0"/>
              <a:t>(2)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184150" y="1952625"/>
            <a:ext cx="37401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 sz="2000" b="1">
                <a:solidFill>
                  <a:srgbClr val="CC6600"/>
                </a:solidFill>
              </a:rPr>
              <a:t>最小项标准式：（公式推导法）</a:t>
            </a:r>
          </a:p>
        </p:txBody>
      </p:sp>
      <p:graphicFrame>
        <p:nvGraphicFramePr>
          <p:cNvPr id="229381" name="Object 5"/>
          <p:cNvGraphicFramePr>
            <a:graphicFrameLocks noChangeAspect="1"/>
          </p:cNvGraphicFramePr>
          <p:nvPr/>
        </p:nvGraphicFramePr>
        <p:xfrm>
          <a:off x="263525" y="2420938"/>
          <a:ext cx="214471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Equation" r:id="rId3" imgW="1206360" imgH="215640" progId="Equation.DSMT4">
                  <p:embed/>
                </p:oleObj>
              </mc:Choice>
              <mc:Fallback>
                <p:oleObj name="Equation" r:id="rId3" imgW="1206360" imgH="215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2420938"/>
                        <a:ext cx="2144713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2" name="Object 6"/>
          <p:cNvGraphicFramePr>
            <a:graphicFrameLocks noChangeAspect="1"/>
          </p:cNvGraphicFramePr>
          <p:nvPr/>
        </p:nvGraphicFramePr>
        <p:xfrm>
          <a:off x="179388" y="5732463"/>
          <a:ext cx="6284912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Equation" r:id="rId5" imgW="3124080" imgH="177480" progId="Equation.DSMT4">
                  <p:embed/>
                </p:oleObj>
              </mc:Choice>
              <mc:Fallback>
                <p:oleObj name="Equation" r:id="rId5" imgW="3124080" imgH="177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732463"/>
                        <a:ext cx="6284912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3" name="Object 7"/>
          <p:cNvGraphicFramePr>
            <a:graphicFrameLocks noChangeAspect="1"/>
          </p:cNvGraphicFramePr>
          <p:nvPr/>
        </p:nvGraphicFramePr>
        <p:xfrm>
          <a:off x="179388" y="6227763"/>
          <a:ext cx="30670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Equation" r:id="rId7" imgW="1523880" imgH="253800" progId="Equation.DSMT4">
                  <p:embed/>
                </p:oleObj>
              </mc:Choice>
              <mc:Fallback>
                <p:oleObj name="Equation" r:id="rId7" imgW="152388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6227763"/>
                        <a:ext cx="306705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8"/>
          <p:cNvGraphicFramePr>
            <a:graphicFrameLocks noChangeAspect="1"/>
          </p:cNvGraphicFramePr>
          <p:nvPr/>
        </p:nvGraphicFramePr>
        <p:xfrm>
          <a:off x="1600200" y="1196975"/>
          <a:ext cx="25400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9" imgW="1041120" imgH="215640" progId="Equation.DSMT4">
                  <p:embed/>
                </p:oleObj>
              </mc:Choice>
              <mc:Fallback>
                <p:oleObj name="Equation" r:id="rId9" imgW="1041120" imgH="215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96975"/>
                        <a:ext cx="2540000" cy="527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5" name="Object 9"/>
          <p:cNvGraphicFramePr>
            <a:graphicFrameLocks noChangeAspect="1"/>
          </p:cNvGraphicFramePr>
          <p:nvPr/>
        </p:nvGraphicFramePr>
        <p:xfrm>
          <a:off x="257175" y="2901950"/>
          <a:ext cx="237013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11" imgW="1333440" imgH="215640" progId="Equation.DSMT4">
                  <p:embed/>
                </p:oleObj>
              </mc:Choice>
              <mc:Fallback>
                <p:oleObj name="Equation" r:id="rId11" imgW="1333440" imgH="215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2901950"/>
                        <a:ext cx="2370138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6" name="Object 10"/>
          <p:cNvGraphicFramePr>
            <a:graphicFrameLocks noChangeAspect="1"/>
          </p:cNvGraphicFramePr>
          <p:nvPr/>
        </p:nvGraphicFramePr>
        <p:xfrm>
          <a:off x="257175" y="3406775"/>
          <a:ext cx="178276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13" imgW="1002960" imgH="215640" progId="Equation.DSMT4">
                  <p:embed/>
                </p:oleObj>
              </mc:Choice>
              <mc:Fallback>
                <p:oleObj name="Equation" r:id="rId13" imgW="100296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3406775"/>
                        <a:ext cx="1782763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7" name="Object 11"/>
          <p:cNvGraphicFramePr>
            <a:graphicFrameLocks noChangeAspect="1"/>
          </p:cNvGraphicFramePr>
          <p:nvPr/>
        </p:nvGraphicFramePr>
        <p:xfrm>
          <a:off x="257175" y="4002088"/>
          <a:ext cx="41973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15" imgW="2361960" imgH="241200" progId="Equation.DSMT4">
                  <p:embed/>
                </p:oleObj>
              </mc:Choice>
              <mc:Fallback>
                <p:oleObj name="Equation" r:id="rId15" imgW="2361960" imgH="241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4002088"/>
                        <a:ext cx="4197350" cy="506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8" name="Object 12"/>
          <p:cNvGraphicFramePr>
            <a:graphicFrameLocks noChangeAspect="1"/>
          </p:cNvGraphicFramePr>
          <p:nvPr/>
        </p:nvGraphicFramePr>
        <p:xfrm>
          <a:off x="250825" y="4489450"/>
          <a:ext cx="4354513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17" imgW="2450880" imgH="215640" progId="Equation.DSMT4">
                  <p:embed/>
                </p:oleObj>
              </mc:Choice>
              <mc:Fallback>
                <p:oleObj name="Equation" r:id="rId17" imgW="2450880" imgH="2156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489450"/>
                        <a:ext cx="4354513" cy="45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9" name="Object 13"/>
          <p:cNvGraphicFramePr>
            <a:graphicFrameLocks noChangeAspect="1"/>
          </p:cNvGraphicFramePr>
          <p:nvPr/>
        </p:nvGraphicFramePr>
        <p:xfrm>
          <a:off x="250825" y="5064125"/>
          <a:ext cx="823595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Equation" r:id="rId19" imgW="4635360" imgH="215640" progId="Equation.DSMT4">
                  <p:embed/>
                </p:oleObj>
              </mc:Choice>
              <mc:Fallback>
                <p:oleObj name="Equation" r:id="rId19" imgW="463536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5064125"/>
                        <a:ext cx="8235950" cy="45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9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9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9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A98C5-B5AF-4B06-BB1F-85BEC4B517C6}" type="slidenum">
              <a:rPr lang="zh-CN" altLang="en-US"/>
              <a:pPr>
                <a:defRPr/>
              </a:pPr>
              <a:t>18</a:t>
            </a:fld>
            <a:endParaRPr lang="zh-CN" altLang="en-US"/>
          </a:p>
        </p:txBody>
      </p:sp>
      <p:sp>
        <p:nvSpPr>
          <p:cNvPr id="112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smtClean="0"/>
              <a:t>5.</a:t>
            </a:r>
            <a:r>
              <a:rPr lang="zh-CN" altLang="en-US" sz="2800" smtClean="0"/>
              <a:t>将下列函数展开为最大、小项标准式</a:t>
            </a:r>
          </a:p>
        </p:txBody>
      </p:sp>
      <p:sp>
        <p:nvSpPr>
          <p:cNvPr id="11270" name="Rectangle 3"/>
          <p:cNvSpPr>
            <a:spLocks noGrp="1"/>
          </p:cNvSpPr>
          <p:nvPr>
            <p:ph type="body" idx="1"/>
          </p:nvPr>
        </p:nvSpPr>
        <p:spPr>
          <a:xfrm>
            <a:off x="642938" y="1196975"/>
            <a:ext cx="833437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mtClean="0"/>
              <a:t>(2)</a:t>
            </a:r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1116013" y="2205038"/>
            <a:ext cx="41465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 sz="2400" b="1">
                <a:solidFill>
                  <a:srgbClr val="CC6600"/>
                </a:solidFill>
              </a:rPr>
              <a:t>最大项标准式：（真值表法）</a:t>
            </a:r>
          </a:p>
        </p:txBody>
      </p:sp>
      <p:graphicFrame>
        <p:nvGraphicFramePr>
          <p:cNvPr id="230405" name="Group 5"/>
          <p:cNvGraphicFramePr>
            <a:graphicFrameLocks noGrp="1"/>
          </p:cNvGraphicFramePr>
          <p:nvPr/>
        </p:nvGraphicFramePr>
        <p:xfrm>
          <a:off x="1908175" y="2806700"/>
          <a:ext cx="3384550" cy="2018983"/>
        </p:xfrm>
        <a:graphic>
          <a:graphicData uri="http://schemas.openxmlformats.org/drawingml/2006/table">
            <a:tbl>
              <a:tblPr/>
              <a:tblGrid>
                <a:gridCol w="1008063"/>
                <a:gridCol w="720725"/>
                <a:gridCol w="1008062"/>
                <a:gridCol w="647700"/>
              </a:tblGrid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F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A B C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1 0 1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1 1 0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0 1 1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 pitchFamily="2" charset="-122"/>
                          <a:ea typeface="黑体" pitchFamily="2" charset="-122"/>
                          <a:cs typeface="Times New Roman" pitchFamily="18" charset="0"/>
                        </a:rPr>
                        <a:t>1 1 1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0437" name="Object 37"/>
          <p:cNvGraphicFramePr>
            <a:graphicFrameLocks noChangeAspect="1"/>
          </p:cNvGraphicFramePr>
          <p:nvPr/>
        </p:nvGraphicFramePr>
        <p:xfrm>
          <a:off x="1851025" y="5110163"/>
          <a:ext cx="2073275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3" imgW="850680" imgH="253800" progId="Equation.DSMT4">
                  <p:embed/>
                </p:oleObj>
              </mc:Choice>
              <mc:Fallback>
                <p:oleObj name="Equation" r:id="rId3" imgW="850680" imgH="2538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110163"/>
                        <a:ext cx="2073275" cy="62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8"/>
          <p:cNvGraphicFramePr>
            <a:graphicFrameLocks noChangeAspect="1"/>
          </p:cNvGraphicFramePr>
          <p:nvPr/>
        </p:nvGraphicFramePr>
        <p:xfrm>
          <a:off x="1600200" y="1196975"/>
          <a:ext cx="25400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5" imgW="1041120" imgH="215640" progId="Equation.DSMT4">
                  <p:embed/>
                </p:oleObj>
              </mc:Choice>
              <mc:Fallback>
                <p:oleObj name="Equation" r:id="rId5" imgW="1041120" imgH="21564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96975"/>
                        <a:ext cx="2540000" cy="527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80057F-BEF3-42FA-B155-1646DB9E3FDD}" type="slidenum">
              <a:rPr lang="zh-CN" altLang="en-US"/>
              <a:pPr>
                <a:defRPr/>
              </a:pPr>
              <a:t>19</a:t>
            </a:fld>
            <a:endParaRPr lang="zh-CN" altLang="en-US"/>
          </a:p>
        </p:txBody>
      </p:sp>
      <p:sp>
        <p:nvSpPr>
          <p:cNvPr id="12299" name="Rectangle 2"/>
          <p:cNvSpPr>
            <a:spLocks noGrp="1"/>
          </p:cNvSpPr>
          <p:nvPr>
            <p:ph type="title"/>
          </p:nvPr>
        </p:nvSpPr>
        <p:spPr>
          <a:xfrm>
            <a:off x="323850" y="192088"/>
            <a:ext cx="6624638" cy="644525"/>
          </a:xfrm>
        </p:spPr>
        <p:txBody>
          <a:bodyPr/>
          <a:lstStyle/>
          <a:p>
            <a:r>
              <a:rPr lang="en-US" altLang="zh-CN" sz="3600" dirty="0" smtClean="0"/>
              <a:t>6.</a:t>
            </a:r>
            <a:r>
              <a:rPr lang="zh-CN" altLang="en-US" sz="3600" dirty="0" smtClean="0"/>
              <a:t>利用卡诺图法化简下列函数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979613" y="1074738"/>
          <a:ext cx="46323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Equation" r:id="rId3" imgW="2438280" imgH="253800" progId="Equation.DSMT4">
                  <p:embed/>
                </p:oleObj>
              </mc:Choice>
              <mc:Fallback>
                <p:oleObj name="Equation" r:id="rId3" imgW="243828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074738"/>
                        <a:ext cx="4632325" cy="482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00" name="Group 4"/>
          <p:cNvGrpSpPr>
            <a:grpSpLocks/>
          </p:cNvGrpSpPr>
          <p:nvPr/>
        </p:nvGrpSpPr>
        <p:grpSpPr bwMode="auto">
          <a:xfrm>
            <a:off x="1758950" y="1673225"/>
            <a:ext cx="4057650" cy="4433888"/>
            <a:chOff x="1440" y="927"/>
            <a:chExt cx="2556" cy="2793"/>
          </a:xfrm>
        </p:grpSpPr>
        <p:sp>
          <p:nvSpPr>
            <p:cNvPr id="12323" name="Line 5"/>
            <p:cNvSpPr>
              <a:spLocks noChangeShapeType="1"/>
            </p:cNvSpPr>
            <p:nvPr/>
          </p:nvSpPr>
          <p:spPr bwMode="auto">
            <a:xfrm flipH="1" flipV="1">
              <a:off x="1632" y="1128"/>
              <a:ext cx="360" cy="3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24" name="Text Box 6"/>
            <p:cNvSpPr txBox="1">
              <a:spLocks noChangeArrowheads="1"/>
            </p:cNvSpPr>
            <p:nvPr/>
          </p:nvSpPr>
          <p:spPr bwMode="auto">
            <a:xfrm>
              <a:off x="1440" y="1332"/>
              <a:ext cx="48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 i="1">
                  <a:latin typeface="Times New Roman" pitchFamily="18" charset="0"/>
                  <a:ea typeface="楷体_GB2312" pitchFamily="49" charset="-122"/>
                </a:rPr>
                <a:t>AB</a:t>
              </a:r>
              <a:endParaRPr lang="en-US" altLang="zh-CN" sz="32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2325" name="Text Box 7"/>
            <p:cNvSpPr txBox="1">
              <a:spLocks noChangeArrowheads="1"/>
            </p:cNvSpPr>
            <p:nvPr/>
          </p:nvSpPr>
          <p:spPr bwMode="auto">
            <a:xfrm>
              <a:off x="1740" y="927"/>
              <a:ext cx="66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 i="1">
                  <a:latin typeface="Times New Roman" pitchFamily="18" charset="0"/>
                  <a:ea typeface="楷体_GB2312" pitchFamily="49" charset="-122"/>
                </a:rPr>
                <a:t>CD</a:t>
              </a:r>
              <a:endParaRPr lang="en-US" altLang="zh-CN" sz="3200" b="1"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2326" name="Text Box 8"/>
            <p:cNvSpPr txBox="1">
              <a:spLocks noChangeArrowheads="1"/>
            </p:cNvSpPr>
            <p:nvPr/>
          </p:nvSpPr>
          <p:spPr bwMode="auto">
            <a:xfrm>
              <a:off x="2040" y="1140"/>
              <a:ext cx="396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00</a:t>
              </a:r>
            </a:p>
          </p:txBody>
        </p:sp>
        <p:sp>
          <p:nvSpPr>
            <p:cNvPr id="12327" name="Text Box 9"/>
            <p:cNvSpPr txBox="1">
              <a:spLocks noChangeArrowheads="1"/>
            </p:cNvSpPr>
            <p:nvPr/>
          </p:nvSpPr>
          <p:spPr bwMode="auto">
            <a:xfrm>
              <a:off x="2520" y="1140"/>
              <a:ext cx="396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01</a:t>
              </a:r>
            </a:p>
          </p:txBody>
        </p:sp>
        <p:sp>
          <p:nvSpPr>
            <p:cNvPr id="12328" name="Text Box 10"/>
            <p:cNvSpPr txBox="1">
              <a:spLocks noChangeArrowheads="1"/>
            </p:cNvSpPr>
            <p:nvPr/>
          </p:nvSpPr>
          <p:spPr bwMode="auto">
            <a:xfrm>
              <a:off x="2940" y="1140"/>
              <a:ext cx="396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11</a:t>
              </a:r>
            </a:p>
          </p:txBody>
        </p:sp>
        <p:sp>
          <p:nvSpPr>
            <p:cNvPr id="12329" name="Text Box 11"/>
            <p:cNvSpPr txBox="1">
              <a:spLocks noChangeArrowheads="1"/>
            </p:cNvSpPr>
            <p:nvPr/>
          </p:nvSpPr>
          <p:spPr bwMode="auto">
            <a:xfrm>
              <a:off x="3372" y="1140"/>
              <a:ext cx="396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10</a:t>
              </a:r>
            </a:p>
          </p:txBody>
        </p:sp>
        <p:sp>
          <p:nvSpPr>
            <p:cNvPr id="12330" name="Text Box 12"/>
            <p:cNvSpPr txBox="1">
              <a:spLocks noChangeArrowheads="1"/>
            </p:cNvSpPr>
            <p:nvPr/>
          </p:nvSpPr>
          <p:spPr bwMode="auto">
            <a:xfrm>
              <a:off x="1608" y="1596"/>
              <a:ext cx="504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00</a:t>
              </a:r>
            </a:p>
          </p:txBody>
        </p:sp>
        <p:sp>
          <p:nvSpPr>
            <p:cNvPr id="12331" name="Text Box 13"/>
            <p:cNvSpPr txBox="1">
              <a:spLocks noChangeArrowheads="1"/>
            </p:cNvSpPr>
            <p:nvPr/>
          </p:nvSpPr>
          <p:spPr bwMode="auto">
            <a:xfrm>
              <a:off x="1620" y="2028"/>
              <a:ext cx="48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01</a:t>
              </a:r>
            </a:p>
          </p:txBody>
        </p:sp>
        <p:graphicFrame>
          <p:nvGraphicFramePr>
            <p:cNvPr id="12297" name="Object 14"/>
            <p:cNvGraphicFramePr>
              <a:graphicFrameLocks noChangeAspect="1"/>
            </p:cNvGraphicFramePr>
            <p:nvPr/>
          </p:nvGraphicFramePr>
          <p:xfrm>
            <a:off x="1908" y="1500"/>
            <a:ext cx="2088" cy="2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7" name="文档" r:id="rId5" imgW="3315976" imgH="3523915" progId="Word.Document.8">
                    <p:embed/>
                  </p:oleObj>
                </mc:Choice>
                <mc:Fallback>
                  <p:oleObj name="文档" r:id="rId5" imgW="3315976" imgH="3523915" progId="Word.Document.8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8" y="1500"/>
                          <a:ext cx="2088" cy="2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32" name="Text Box 15"/>
            <p:cNvSpPr txBox="1">
              <a:spLocks noChangeArrowheads="1"/>
            </p:cNvSpPr>
            <p:nvPr/>
          </p:nvSpPr>
          <p:spPr bwMode="auto">
            <a:xfrm>
              <a:off x="1608" y="2520"/>
              <a:ext cx="48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11</a:t>
              </a:r>
            </a:p>
          </p:txBody>
        </p:sp>
        <p:sp>
          <p:nvSpPr>
            <p:cNvPr id="12333" name="Text Box 16"/>
            <p:cNvSpPr txBox="1">
              <a:spLocks noChangeArrowheads="1"/>
            </p:cNvSpPr>
            <p:nvPr/>
          </p:nvSpPr>
          <p:spPr bwMode="auto">
            <a:xfrm>
              <a:off x="1596" y="2976"/>
              <a:ext cx="48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10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07950" y="2301875"/>
            <a:ext cx="3811588" cy="3187700"/>
            <a:chOff x="68" y="1450"/>
            <a:chExt cx="2401" cy="2008"/>
          </a:xfrm>
        </p:grpSpPr>
        <p:sp>
          <p:nvSpPr>
            <p:cNvPr id="12320" name="AutoShape 18"/>
            <p:cNvSpPr>
              <a:spLocks noChangeArrowheads="1"/>
            </p:cNvSpPr>
            <p:nvPr/>
          </p:nvSpPr>
          <p:spPr bwMode="auto">
            <a:xfrm>
              <a:off x="2181" y="1734"/>
              <a:ext cx="288" cy="172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808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21" name="Line 19"/>
            <p:cNvSpPr>
              <a:spLocks noChangeShapeType="1"/>
            </p:cNvSpPr>
            <p:nvPr/>
          </p:nvSpPr>
          <p:spPr bwMode="auto">
            <a:xfrm flipH="1" flipV="1">
              <a:off x="1112" y="1690"/>
              <a:ext cx="1085" cy="271"/>
            </a:xfrm>
            <a:prstGeom prst="line">
              <a:avLst/>
            </a:prstGeom>
            <a:noFill/>
            <a:ln w="38100">
              <a:solidFill>
                <a:srgbClr val="00808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22" name="Oval 20"/>
            <p:cNvSpPr>
              <a:spLocks noChangeArrowheads="1"/>
            </p:cNvSpPr>
            <p:nvPr/>
          </p:nvSpPr>
          <p:spPr bwMode="auto">
            <a:xfrm>
              <a:off x="68" y="1450"/>
              <a:ext cx="1056" cy="480"/>
            </a:xfrm>
            <a:prstGeom prst="ellipse">
              <a:avLst/>
            </a:prstGeom>
            <a:noFill/>
            <a:ln w="38100">
              <a:solidFill>
                <a:srgbClr val="00808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2296" name="Object 21"/>
            <p:cNvGraphicFramePr>
              <a:graphicFrameLocks noChangeAspect="1"/>
            </p:cNvGraphicFramePr>
            <p:nvPr/>
          </p:nvGraphicFramePr>
          <p:xfrm>
            <a:off x="329" y="1474"/>
            <a:ext cx="456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8" name="公式" r:id="rId7" imgW="266400" imgH="215640" progId="Equation.3">
                    <p:embed/>
                  </p:oleObj>
                </mc:Choice>
                <mc:Fallback>
                  <p:oleObj name="公式" r:id="rId7" imgW="266400" imgH="215640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" y="1474"/>
                          <a:ext cx="456" cy="3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76213" y="2608263"/>
            <a:ext cx="3795712" cy="2952750"/>
            <a:chOff x="295" y="1933"/>
            <a:chExt cx="2391" cy="1860"/>
          </a:xfrm>
        </p:grpSpPr>
        <p:sp>
          <p:nvSpPr>
            <p:cNvPr id="12315" name="AutoShape 23"/>
            <p:cNvSpPr>
              <a:spLocks/>
            </p:cNvSpPr>
            <p:nvPr/>
          </p:nvSpPr>
          <p:spPr bwMode="auto">
            <a:xfrm rot="5400000">
              <a:off x="2092" y="3199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E00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16" name="AutoShape 24"/>
            <p:cNvSpPr>
              <a:spLocks/>
            </p:cNvSpPr>
            <p:nvPr/>
          </p:nvSpPr>
          <p:spPr bwMode="auto">
            <a:xfrm rot="16200000" flipV="1">
              <a:off x="2092" y="1723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E00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pSp>
          <p:nvGrpSpPr>
            <p:cNvPr id="12317" name="Group 25"/>
            <p:cNvGrpSpPr>
              <a:grpSpLocks/>
            </p:cNvGrpSpPr>
            <p:nvPr/>
          </p:nvGrpSpPr>
          <p:grpSpPr bwMode="auto">
            <a:xfrm>
              <a:off x="295" y="3031"/>
              <a:ext cx="1814" cy="444"/>
              <a:chOff x="295" y="3022"/>
              <a:chExt cx="1814" cy="444"/>
            </a:xfrm>
          </p:grpSpPr>
          <p:sp>
            <p:nvSpPr>
              <p:cNvPr id="12318" name="Line 26"/>
              <p:cNvSpPr>
                <a:spLocks noChangeShapeType="1"/>
              </p:cNvSpPr>
              <p:nvPr/>
            </p:nvSpPr>
            <p:spPr bwMode="auto">
              <a:xfrm>
                <a:off x="1156" y="3339"/>
                <a:ext cx="953" cy="46"/>
              </a:xfrm>
              <a:prstGeom prst="line">
                <a:avLst/>
              </a:prstGeom>
              <a:noFill/>
              <a:ln w="38100">
                <a:solidFill>
                  <a:srgbClr val="FE00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2319" name="Oval 27"/>
              <p:cNvSpPr>
                <a:spLocks noChangeArrowheads="1"/>
              </p:cNvSpPr>
              <p:nvPr/>
            </p:nvSpPr>
            <p:spPr bwMode="auto">
              <a:xfrm>
                <a:off x="295" y="3022"/>
                <a:ext cx="876" cy="444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3200" b="1">
                  <a:latin typeface="Times New Roman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12295" name="Object 28"/>
              <p:cNvGraphicFramePr>
                <a:graphicFrameLocks noChangeAspect="1"/>
              </p:cNvGraphicFramePr>
              <p:nvPr/>
            </p:nvGraphicFramePr>
            <p:xfrm>
              <a:off x="487" y="3067"/>
              <a:ext cx="450" cy="3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309" name="公式" r:id="rId9" imgW="253800" imgH="215640" progId="Equation.3">
                      <p:embed/>
                    </p:oleObj>
                  </mc:Choice>
                  <mc:Fallback>
                    <p:oleObj name="公式" r:id="rId9" imgW="253800" imgH="215640" progId="Equation.3">
                      <p:embed/>
                      <p:pic>
                        <p:nvPicPr>
                          <p:cNvPr id="0" name="Object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7" y="3067"/>
                            <a:ext cx="450" cy="3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4927600" y="3400425"/>
            <a:ext cx="2533650" cy="1352550"/>
            <a:chOff x="3288" y="2432"/>
            <a:chExt cx="1596" cy="852"/>
          </a:xfrm>
        </p:grpSpPr>
        <p:sp>
          <p:nvSpPr>
            <p:cNvPr id="12312" name="AutoShape 30"/>
            <p:cNvSpPr>
              <a:spLocks noChangeArrowheads="1"/>
            </p:cNvSpPr>
            <p:nvPr/>
          </p:nvSpPr>
          <p:spPr bwMode="auto">
            <a:xfrm>
              <a:off x="3288" y="2432"/>
              <a:ext cx="288" cy="817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13" name="Line 31"/>
            <p:cNvSpPr>
              <a:spLocks noChangeShapeType="1"/>
            </p:cNvSpPr>
            <p:nvPr/>
          </p:nvSpPr>
          <p:spPr bwMode="auto">
            <a:xfrm>
              <a:off x="3576" y="3116"/>
              <a:ext cx="50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14" name="Oval 32"/>
            <p:cNvSpPr>
              <a:spLocks noChangeArrowheads="1"/>
            </p:cNvSpPr>
            <p:nvPr/>
          </p:nvSpPr>
          <p:spPr bwMode="auto">
            <a:xfrm>
              <a:off x="4092" y="2948"/>
              <a:ext cx="792" cy="336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2294" name="Object 33"/>
            <p:cNvGraphicFramePr>
              <a:graphicFrameLocks noChangeAspect="1"/>
            </p:cNvGraphicFramePr>
            <p:nvPr/>
          </p:nvGraphicFramePr>
          <p:xfrm>
            <a:off x="4180" y="2940"/>
            <a:ext cx="607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0" name="公式" r:id="rId11" imgW="380880" imgH="215640" progId="Equation.3">
                    <p:embed/>
                  </p:oleObj>
                </mc:Choice>
                <mc:Fallback>
                  <p:oleObj name="公式" r:id="rId11" imgW="380880" imgH="21564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0" y="2940"/>
                          <a:ext cx="607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4856163" y="2681288"/>
            <a:ext cx="2481262" cy="1296987"/>
            <a:chOff x="3243" y="1979"/>
            <a:chExt cx="1563" cy="817"/>
          </a:xfrm>
        </p:grpSpPr>
        <p:sp>
          <p:nvSpPr>
            <p:cNvPr id="12309" name="AutoShape 35"/>
            <p:cNvSpPr>
              <a:spLocks noChangeArrowheads="1"/>
            </p:cNvSpPr>
            <p:nvPr/>
          </p:nvSpPr>
          <p:spPr bwMode="auto">
            <a:xfrm>
              <a:off x="3243" y="1979"/>
              <a:ext cx="288" cy="817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10" name="Line 36"/>
            <p:cNvSpPr>
              <a:spLocks noChangeShapeType="1"/>
            </p:cNvSpPr>
            <p:nvPr/>
          </p:nvSpPr>
          <p:spPr bwMode="auto">
            <a:xfrm>
              <a:off x="3515" y="2200"/>
              <a:ext cx="50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11" name="Oval 37"/>
            <p:cNvSpPr>
              <a:spLocks noChangeArrowheads="1"/>
            </p:cNvSpPr>
            <p:nvPr/>
          </p:nvSpPr>
          <p:spPr bwMode="auto">
            <a:xfrm>
              <a:off x="4014" y="2032"/>
              <a:ext cx="792" cy="336"/>
            </a:xfrm>
            <a:prstGeom prst="ellips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2293" name="Object 38"/>
            <p:cNvGraphicFramePr>
              <a:graphicFrameLocks noChangeAspect="1"/>
            </p:cNvGraphicFramePr>
            <p:nvPr/>
          </p:nvGraphicFramePr>
          <p:xfrm>
            <a:off x="4069" y="2024"/>
            <a:ext cx="587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1" name="公式" r:id="rId13" imgW="368280" imgH="215640" progId="Equation.3">
                    <p:embed/>
                  </p:oleObj>
                </mc:Choice>
                <mc:Fallback>
                  <p:oleObj name="公式" r:id="rId13" imgW="368280" imgH="21564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9" y="2024"/>
                          <a:ext cx="587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3559175" y="3473450"/>
            <a:ext cx="1401763" cy="2692400"/>
            <a:chOff x="2242" y="2188"/>
            <a:chExt cx="883" cy="1696"/>
          </a:xfrm>
        </p:grpSpPr>
        <p:sp>
          <p:nvSpPr>
            <p:cNvPr id="12306" name="AutoShape 40"/>
            <p:cNvSpPr>
              <a:spLocks noChangeArrowheads="1"/>
            </p:cNvSpPr>
            <p:nvPr/>
          </p:nvSpPr>
          <p:spPr bwMode="auto">
            <a:xfrm>
              <a:off x="2242" y="2188"/>
              <a:ext cx="726" cy="317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07" name="Line 41"/>
            <p:cNvSpPr>
              <a:spLocks noChangeShapeType="1"/>
            </p:cNvSpPr>
            <p:nvPr/>
          </p:nvSpPr>
          <p:spPr bwMode="auto">
            <a:xfrm>
              <a:off x="2741" y="2505"/>
              <a:ext cx="0" cy="104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2308" name="Oval 42"/>
            <p:cNvSpPr>
              <a:spLocks noChangeArrowheads="1"/>
            </p:cNvSpPr>
            <p:nvPr/>
          </p:nvSpPr>
          <p:spPr bwMode="auto">
            <a:xfrm>
              <a:off x="2333" y="3548"/>
              <a:ext cx="792" cy="336"/>
            </a:xfrm>
            <a:prstGeom prst="ellips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2292" name="Object 43"/>
            <p:cNvGraphicFramePr>
              <a:graphicFrameLocks noChangeAspect="1"/>
            </p:cNvGraphicFramePr>
            <p:nvPr/>
          </p:nvGraphicFramePr>
          <p:xfrm>
            <a:off x="2537" y="3548"/>
            <a:ext cx="567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2" name="公式" r:id="rId15" imgW="355320" imgH="203040" progId="Equation.3">
                    <p:embed/>
                  </p:oleObj>
                </mc:Choice>
                <mc:Fallback>
                  <p:oleObj name="公式" r:id="rId15" imgW="355320" imgH="203040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7" y="3548"/>
                          <a:ext cx="567" cy="3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1468" name="Object 44"/>
          <p:cNvGraphicFramePr>
            <a:graphicFrameLocks noChangeAspect="1"/>
          </p:cNvGraphicFramePr>
          <p:nvPr/>
        </p:nvGraphicFramePr>
        <p:xfrm>
          <a:off x="2643174" y="6286520"/>
          <a:ext cx="4268787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Equation" r:id="rId17" imgW="2247840" imgH="215640" progId="Equation.DSMT4">
                  <p:embed/>
                </p:oleObj>
              </mc:Choice>
              <mc:Fallback>
                <p:oleObj name="Equation" r:id="rId17" imgW="2247840" imgH="21564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6286520"/>
                        <a:ext cx="4268787" cy="411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9C0BD-4300-4C76-A827-8F74E7DA7EA6}" type="slidenum">
              <a:rPr lang="zh-CN" altLang="en-US"/>
              <a:pPr>
                <a:defRPr/>
              </a:pPr>
              <a:t>20</a:t>
            </a:fld>
            <a:endParaRPr lang="zh-CN" altLang="en-US"/>
          </a:p>
        </p:txBody>
      </p:sp>
      <p:sp>
        <p:nvSpPr>
          <p:cNvPr id="13322" name="Rectangle 2"/>
          <p:cNvSpPr>
            <a:spLocks noGrp="1"/>
          </p:cNvSpPr>
          <p:nvPr>
            <p:ph type="title"/>
          </p:nvPr>
        </p:nvSpPr>
        <p:spPr>
          <a:xfrm>
            <a:off x="323850" y="192088"/>
            <a:ext cx="6624638" cy="644525"/>
          </a:xfrm>
        </p:spPr>
        <p:txBody>
          <a:bodyPr/>
          <a:lstStyle/>
          <a:p>
            <a:r>
              <a:rPr lang="en-US" altLang="zh-CN" sz="3600" dirty="0" smtClean="0"/>
              <a:t>6.</a:t>
            </a:r>
            <a:r>
              <a:rPr lang="zh-CN" altLang="en-US" sz="3600" dirty="0" smtClean="0"/>
              <a:t>利用卡诺图法化简下列函数</a:t>
            </a:r>
          </a:p>
        </p:txBody>
      </p:sp>
      <p:sp>
        <p:nvSpPr>
          <p:cNvPr id="13323" name="Line 3"/>
          <p:cNvSpPr>
            <a:spLocks noChangeShapeType="1"/>
          </p:cNvSpPr>
          <p:nvPr/>
        </p:nvSpPr>
        <p:spPr bwMode="auto">
          <a:xfrm flipH="1" flipV="1">
            <a:off x="2068513" y="2019300"/>
            <a:ext cx="571500" cy="590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3324" name="Text Box 4"/>
          <p:cNvSpPr txBox="1">
            <a:spLocks noChangeArrowheads="1"/>
          </p:cNvSpPr>
          <p:nvPr/>
        </p:nvSpPr>
        <p:spPr bwMode="auto">
          <a:xfrm>
            <a:off x="1763713" y="2343150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AB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3325" name="Text Box 5"/>
          <p:cNvSpPr txBox="1">
            <a:spLocks noChangeArrowheads="1"/>
          </p:cNvSpPr>
          <p:nvPr/>
        </p:nvSpPr>
        <p:spPr bwMode="auto">
          <a:xfrm>
            <a:off x="2239963" y="1700213"/>
            <a:ext cx="10477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CD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3326" name="Text Box 6"/>
          <p:cNvSpPr txBox="1">
            <a:spLocks noChangeArrowheads="1"/>
          </p:cNvSpPr>
          <p:nvPr/>
        </p:nvSpPr>
        <p:spPr bwMode="auto">
          <a:xfrm>
            <a:off x="2716213" y="2038350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3327" name="Text Box 7"/>
          <p:cNvSpPr txBox="1">
            <a:spLocks noChangeArrowheads="1"/>
          </p:cNvSpPr>
          <p:nvPr/>
        </p:nvSpPr>
        <p:spPr bwMode="auto">
          <a:xfrm>
            <a:off x="3478213" y="2038350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13328" name="Text Box 8"/>
          <p:cNvSpPr txBox="1">
            <a:spLocks noChangeArrowheads="1"/>
          </p:cNvSpPr>
          <p:nvPr/>
        </p:nvSpPr>
        <p:spPr bwMode="auto">
          <a:xfrm>
            <a:off x="4144963" y="2038350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3329" name="Text Box 9"/>
          <p:cNvSpPr txBox="1">
            <a:spLocks noChangeArrowheads="1"/>
          </p:cNvSpPr>
          <p:nvPr/>
        </p:nvSpPr>
        <p:spPr bwMode="auto">
          <a:xfrm>
            <a:off x="4830763" y="2038350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13330" name="Text Box 10"/>
          <p:cNvSpPr txBox="1">
            <a:spLocks noChangeArrowheads="1"/>
          </p:cNvSpPr>
          <p:nvPr/>
        </p:nvSpPr>
        <p:spPr bwMode="auto">
          <a:xfrm>
            <a:off x="2030413" y="2762250"/>
            <a:ext cx="8001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3331" name="Text Box 11"/>
          <p:cNvSpPr txBox="1">
            <a:spLocks noChangeArrowheads="1"/>
          </p:cNvSpPr>
          <p:nvPr/>
        </p:nvSpPr>
        <p:spPr bwMode="auto">
          <a:xfrm>
            <a:off x="2049463" y="3448050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graphicFrame>
        <p:nvGraphicFramePr>
          <p:cNvPr id="13314" name="Object 12"/>
          <p:cNvGraphicFramePr>
            <a:graphicFrameLocks noChangeAspect="1"/>
          </p:cNvGraphicFramePr>
          <p:nvPr/>
        </p:nvGraphicFramePr>
        <p:xfrm>
          <a:off x="2506663" y="2609850"/>
          <a:ext cx="3314700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文档" r:id="rId4" imgW="3315976" imgH="3523915" progId="Word.Document.8">
                  <p:embed/>
                </p:oleObj>
              </mc:Choice>
              <mc:Fallback>
                <p:oleObj name="文档" r:id="rId4" imgW="3315976" imgH="3523915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663" y="2609850"/>
                        <a:ext cx="3314700" cy="352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2" name="Text Box 13"/>
          <p:cNvSpPr txBox="1">
            <a:spLocks noChangeArrowheads="1"/>
          </p:cNvSpPr>
          <p:nvPr/>
        </p:nvSpPr>
        <p:spPr bwMode="auto">
          <a:xfrm>
            <a:off x="2030413" y="4229100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3333" name="Text Box 14"/>
          <p:cNvSpPr txBox="1">
            <a:spLocks noChangeArrowheads="1"/>
          </p:cNvSpPr>
          <p:nvPr/>
        </p:nvSpPr>
        <p:spPr bwMode="auto">
          <a:xfrm>
            <a:off x="2011363" y="4953000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856163" y="2681288"/>
            <a:ext cx="2481262" cy="2619375"/>
            <a:chOff x="3059" y="1689"/>
            <a:chExt cx="1563" cy="1650"/>
          </a:xfrm>
        </p:grpSpPr>
        <p:sp>
          <p:nvSpPr>
            <p:cNvPr id="13348" name="AutoShape 16"/>
            <p:cNvSpPr>
              <a:spLocks noChangeArrowheads="1"/>
            </p:cNvSpPr>
            <p:nvPr/>
          </p:nvSpPr>
          <p:spPr bwMode="auto">
            <a:xfrm>
              <a:off x="3059" y="1689"/>
              <a:ext cx="288" cy="165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9" name="Line 17"/>
            <p:cNvSpPr>
              <a:spLocks noChangeShapeType="1"/>
            </p:cNvSpPr>
            <p:nvPr/>
          </p:nvSpPr>
          <p:spPr bwMode="auto">
            <a:xfrm>
              <a:off x="3331" y="1910"/>
              <a:ext cx="50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50" name="Oval 18"/>
            <p:cNvSpPr>
              <a:spLocks noChangeArrowheads="1"/>
            </p:cNvSpPr>
            <p:nvPr/>
          </p:nvSpPr>
          <p:spPr bwMode="auto">
            <a:xfrm>
              <a:off x="3830" y="1742"/>
              <a:ext cx="792" cy="336"/>
            </a:xfrm>
            <a:prstGeom prst="ellips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3320" name="Object 19"/>
            <p:cNvGraphicFramePr>
              <a:graphicFrameLocks noChangeAspect="1"/>
            </p:cNvGraphicFramePr>
            <p:nvPr/>
          </p:nvGraphicFramePr>
          <p:xfrm>
            <a:off x="3956" y="1734"/>
            <a:ext cx="445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8" name="公式" r:id="rId6" imgW="279360" imgH="215640" progId="Equation.3">
                    <p:embed/>
                  </p:oleObj>
                </mc:Choice>
                <mc:Fallback>
                  <p:oleObj name="公式" r:id="rId6" imgW="279360" imgH="215640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6" y="1734"/>
                          <a:ext cx="445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843213" y="4365625"/>
            <a:ext cx="4465637" cy="1511300"/>
            <a:chOff x="1791" y="2750"/>
            <a:chExt cx="2813" cy="952"/>
          </a:xfrm>
        </p:grpSpPr>
        <p:sp>
          <p:nvSpPr>
            <p:cNvPr id="13345" name="AutoShape 21"/>
            <p:cNvSpPr>
              <a:spLocks noChangeArrowheads="1"/>
            </p:cNvSpPr>
            <p:nvPr/>
          </p:nvSpPr>
          <p:spPr bwMode="auto">
            <a:xfrm>
              <a:off x="1791" y="2750"/>
              <a:ext cx="1542" cy="635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6" name="Line 22"/>
            <p:cNvSpPr>
              <a:spLocks noChangeShapeType="1"/>
            </p:cNvSpPr>
            <p:nvPr/>
          </p:nvSpPr>
          <p:spPr bwMode="auto">
            <a:xfrm>
              <a:off x="3334" y="3294"/>
              <a:ext cx="589" cy="13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7" name="Oval 23"/>
            <p:cNvSpPr>
              <a:spLocks noChangeArrowheads="1"/>
            </p:cNvSpPr>
            <p:nvPr/>
          </p:nvSpPr>
          <p:spPr bwMode="auto">
            <a:xfrm>
              <a:off x="3833" y="3339"/>
              <a:ext cx="771" cy="363"/>
            </a:xfrm>
            <a:prstGeom prst="ellips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3319" name="Object 24"/>
            <p:cNvGraphicFramePr>
              <a:graphicFrameLocks noChangeAspect="1"/>
            </p:cNvGraphicFramePr>
            <p:nvPr/>
          </p:nvGraphicFramePr>
          <p:xfrm>
            <a:off x="4176" y="3369"/>
            <a:ext cx="243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9" name="公式" r:id="rId8" imgW="152280" imgH="164880" progId="Equation.3">
                    <p:embed/>
                  </p:oleObj>
                </mc:Choice>
                <mc:Fallback>
                  <p:oleObj name="公式" r:id="rId8" imgW="152280" imgH="16488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3369"/>
                          <a:ext cx="243" cy="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2473" name="Object 25"/>
          <p:cNvGraphicFramePr>
            <a:graphicFrameLocks noChangeAspect="1"/>
          </p:cNvGraphicFramePr>
          <p:nvPr/>
        </p:nvGraphicFramePr>
        <p:xfrm>
          <a:off x="928662" y="6143644"/>
          <a:ext cx="279876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10" imgW="1473120" imgH="215640" progId="Equation.DSMT4">
                  <p:embed/>
                </p:oleObj>
              </mc:Choice>
              <mc:Fallback>
                <p:oleObj name="Equation" r:id="rId10" imgW="1473120" imgH="2156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6143644"/>
                        <a:ext cx="2798763" cy="409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26"/>
          <p:cNvGraphicFramePr>
            <a:graphicFrameLocks noChangeAspect="1"/>
          </p:cNvGraphicFramePr>
          <p:nvPr/>
        </p:nvGraphicFramePr>
        <p:xfrm>
          <a:off x="1547813" y="981075"/>
          <a:ext cx="45910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Equation" r:id="rId12" imgW="1854000" imgH="266400" progId="Equation.DSMT4">
                  <p:embed/>
                </p:oleObj>
              </mc:Choice>
              <mc:Fallback>
                <p:oleObj name="Equation" r:id="rId12" imgW="1854000" imgH="2664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981075"/>
                        <a:ext cx="4591050" cy="66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3492500" y="2636838"/>
            <a:ext cx="3119438" cy="2952750"/>
            <a:chOff x="2653" y="1661"/>
            <a:chExt cx="1965" cy="1860"/>
          </a:xfrm>
        </p:grpSpPr>
        <p:sp>
          <p:nvSpPr>
            <p:cNvPr id="13341" name="AutoShape 28"/>
            <p:cNvSpPr>
              <a:spLocks/>
            </p:cNvSpPr>
            <p:nvPr/>
          </p:nvSpPr>
          <p:spPr bwMode="auto">
            <a:xfrm rot="5400000">
              <a:off x="2863" y="2927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FFF66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2" name="AutoShape 29"/>
            <p:cNvSpPr>
              <a:spLocks/>
            </p:cNvSpPr>
            <p:nvPr/>
          </p:nvSpPr>
          <p:spPr bwMode="auto">
            <a:xfrm rot="16200000" flipV="1">
              <a:off x="2876" y="1451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FFF66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3" name="Line 30"/>
            <p:cNvSpPr>
              <a:spLocks noChangeShapeType="1"/>
            </p:cNvSpPr>
            <p:nvPr/>
          </p:nvSpPr>
          <p:spPr bwMode="auto">
            <a:xfrm>
              <a:off x="3107" y="2069"/>
              <a:ext cx="771" cy="318"/>
            </a:xfrm>
            <a:prstGeom prst="line">
              <a:avLst/>
            </a:prstGeom>
            <a:noFill/>
            <a:ln w="38100">
              <a:solidFill>
                <a:srgbClr val="FFFF66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4" name="Oval 31"/>
            <p:cNvSpPr>
              <a:spLocks noChangeArrowheads="1"/>
            </p:cNvSpPr>
            <p:nvPr/>
          </p:nvSpPr>
          <p:spPr bwMode="auto">
            <a:xfrm>
              <a:off x="3742" y="2296"/>
              <a:ext cx="876" cy="444"/>
            </a:xfrm>
            <a:prstGeom prst="ellipse">
              <a:avLst/>
            </a:prstGeom>
            <a:noFill/>
            <a:ln w="38100">
              <a:solidFill>
                <a:srgbClr val="FFFF66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3200" b="1">
                <a:latin typeface="Times New Roman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13318" name="Object 32"/>
            <p:cNvGraphicFramePr>
              <a:graphicFrameLocks noChangeAspect="1"/>
            </p:cNvGraphicFramePr>
            <p:nvPr/>
          </p:nvGraphicFramePr>
          <p:xfrm>
            <a:off x="3934" y="2352"/>
            <a:ext cx="451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2" name="公式" r:id="rId14" imgW="253800" imgH="203040" progId="Equation.3">
                    <p:embed/>
                  </p:oleObj>
                </mc:Choice>
                <mc:Fallback>
                  <p:oleObj name="公式" r:id="rId14" imgW="253800" imgH="20304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4" y="2352"/>
                          <a:ext cx="451" cy="3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323850" y="3716338"/>
            <a:ext cx="3633788" cy="865187"/>
            <a:chOff x="199" y="2341"/>
            <a:chExt cx="2289" cy="545"/>
          </a:xfrm>
        </p:grpSpPr>
        <p:sp>
          <p:nvSpPr>
            <p:cNvPr id="13338" name="AutoShape 34"/>
            <p:cNvSpPr>
              <a:spLocks noChangeArrowheads="1"/>
            </p:cNvSpPr>
            <p:nvPr/>
          </p:nvSpPr>
          <p:spPr bwMode="auto">
            <a:xfrm>
              <a:off x="1791" y="2341"/>
              <a:ext cx="697" cy="545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33CCCC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39" name="Line 35"/>
            <p:cNvSpPr>
              <a:spLocks noChangeShapeType="1"/>
            </p:cNvSpPr>
            <p:nvPr/>
          </p:nvSpPr>
          <p:spPr bwMode="auto">
            <a:xfrm>
              <a:off x="975" y="2523"/>
              <a:ext cx="816" cy="45"/>
            </a:xfrm>
            <a:prstGeom prst="line">
              <a:avLst/>
            </a:prstGeom>
            <a:noFill/>
            <a:ln w="38100">
              <a:solidFill>
                <a:srgbClr val="33CCCC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3340" name="Oval 36"/>
            <p:cNvSpPr>
              <a:spLocks noChangeArrowheads="1"/>
            </p:cNvSpPr>
            <p:nvPr/>
          </p:nvSpPr>
          <p:spPr bwMode="auto">
            <a:xfrm>
              <a:off x="199" y="2347"/>
              <a:ext cx="792" cy="336"/>
            </a:xfrm>
            <a:prstGeom prst="ellipse">
              <a:avLst/>
            </a:prstGeom>
            <a:noFill/>
            <a:ln w="38100">
              <a:solidFill>
                <a:srgbClr val="33CCCC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aphicFrame>
          <p:nvGraphicFramePr>
            <p:cNvPr id="13317" name="Object 37"/>
            <p:cNvGraphicFramePr>
              <a:graphicFrameLocks noChangeAspect="1"/>
            </p:cNvGraphicFramePr>
            <p:nvPr/>
          </p:nvGraphicFramePr>
          <p:xfrm>
            <a:off x="441" y="2341"/>
            <a:ext cx="404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" name="公式" r:id="rId16" imgW="253800" imgH="215640" progId="Equation.3">
                    <p:embed/>
                  </p:oleObj>
                </mc:Choice>
                <mc:Fallback>
                  <p:oleObj name="公式" r:id="rId16" imgW="253800" imgH="21564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" y="2341"/>
                          <a:ext cx="404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C56B9-9BD1-4296-AC20-FC658DEFC38E}" type="slidenum">
              <a:rPr lang="zh-CN" altLang="en-US"/>
              <a:pPr>
                <a:defRPr/>
              </a:pPr>
              <a:t>21</a:t>
            </a:fld>
            <a:endParaRPr lang="zh-CN" altLang="en-US"/>
          </a:p>
        </p:txBody>
      </p:sp>
      <p:sp>
        <p:nvSpPr>
          <p:cNvPr id="1434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 </a:t>
            </a:r>
            <a:r>
              <a:rPr lang="zh-CN" altLang="en-US" sz="3600" smtClean="0"/>
              <a:t>组合电路作业</a:t>
            </a:r>
          </a:p>
        </p:txBody>
      </p:sp>
      <p:sp>
        <p:nvSpPr>
          <p:cNvPr id="14345" name="Rectangle 3"/>
          <p:cNvSpPr>
            <a:spLocks noGrp="1"/>
          </p:cNvSpPr>
          <p:nvPr>
            <p:ph type="body" idx="1"/>
          </p:nvPr>
        </p:nvSpPr>
        <p:spPr>
          <a:xfrm>
            <a:off x="642938" y="908050"/>
            <a:ext cx="7929562" cy="17272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SzTx/>
              <a:buFontTx/>
              <a:buNone/>
            </a:pPr>
            <a:r>
              <a:rPr lang="en-US" altLang="zh-CN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rPr>
              <a:t>1. </a:t>
            </a:r>
            <a:r>
              <a:rPr lang="zh-CN" altLang="en-US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rPr>
              <a:t>用卡诺图法化简下列函数，画出化简后的逻辑电路图。</a:t>
            </a:r>
          </a:p>
          <a:p>
            <a:pPr eaLnBrk="1" hangingPunct="1">
              <a:buClr>
                <a:schemeClr val="tx2"/>
              </a:buClr>
              <a:buSzTx/>
              <a:buFontTx/>
              <a:buNone/>
            </a:pPr>
            <a:r>
              <a:rPr lang="zh-CN" altLang="en-US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rPr>
              <a:t>          </a:t>
            </a:r>
            <a:r>
              <a:rPr lang="en-US" altLang="zh-CN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rPr>
              <a:t>F(ABCD)=</a:t>
            </a:r>
            <a:r>
              <a:rPr lang="el-GR" altLang="zh-CN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Σ</a:t>
            </a:r>
            <a:r>
              <a:rPr lang="en-US" altLang="zh-CN" sz="320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(0,1,5,6,7,8,9,14,15)</a:t>
            </a:r>
            <a:endParaRPr lang="zh-CN" altLang="en-US" smtClean="0"/>
          </a:p>
        </p:txBody>
      </p:sp>
      <p:sp>
        <p:nvSpPr>
          <p:cNvPr id="14346" name="Line 4"/>
          <p:cNvSpPr>
            <a:spLocks noChangeShapeType="1"/>
          </p:cNvSpPr>
          <p:nvPr/>
        </p:nvSpPr>
        <p:spPr bwMode="auto">
          <a:xfrm flipH="1" flipV="1">
            <a:off x="2208213" y="3027363"/>
            <a:ext cx="571500" cy="590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347" name="Text Box 5"/>
          <p:cNvSpPr txBox="1">
            <a:spLocks noChangeArrowheads="1"/>
          </p:cNvSpPr>
          <p:nvPr/>
        </p:nvSpPr>
        <p:spPr bwMode="auto">
          <a:xfrm>
            <a:off x="1903413" y="3351213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AB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4348" name="Text Box 6"/>
          <p:cNvSpPr txBox="1">
            <a:spLocks noChangeArrowheads="1"/>
          </p:cNvSpPr>
          <p:nvPr/>
        </p:nvSpPr>
        <p:spPr bwMode="auto">
          <a:xfrm>
            <a:off x="2379663" y="2708275"/>
            <a:ext cx="10477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CD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4349" name="Text Box 7"/>
          <p:cNvSpPr txBox="1">
            <a:spLocks noChangeArrowheads="1"/>
          </p:cNvSpPr>
          <p:nvPr/>
        </p:nvSpPr>
        <p:spPr bwMode="auto">
          <a:xfrm>
            <a:off x="2855913" y="3046413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4350" name="Text Box 8"/>
          <p:cNvSpPr txBox="1">
            <a:spLocks noChangeArrowheads="1"/>
          </p:cNvSpPr>
          <p:nvPr/>
        </p:nvSpPr>
        <p:spPr bwMode="auto">
          <a:xfrm>
            <a:off x="3617913" y="3046413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14351" name="Text Box 9"/>
          <p:cNvSpPr txBox="1">
            <a:spLocks noChangeArrowheads="1"/>
          </p:cNvSpPr>
          <p:nvPr/>
        </p:nvSpPr>
        <p:spPr bwMode="auto">
          <a:xfrm>
            <a:off x="4284663" y="3046413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4352" name="Text Box 10"/>
          <p:cNvSpPr txBox="1">
            <a:spLocks noChangeArrowheads="1"/>
          </p:cNvSpPr>
          <p:nvPr/>
        </p:nvSpPr>
        <p:spPr bwMode="auto">
          <a:xfrm>
            <a:off x="4970463" y="3046413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14353" name="Text Box 11"/>
          <p:cNvSpPr txBox="1">
            <a:spLocks noChangeArrowheads="1"/>
          </p:cNvSpPr>
          <p:nvPr/>
        </p:nvSpPr>
        <p:spPr bwMode="auto">
          <a:xfrm>
            <a:off x="2170113" y="3770313"/>
            <a:ext cx="8001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4354" name="Text Box 12"/>
          <p:cNvSpPr txBox="1">
            <a:spLocks noChangeArrowheads="1"/>
          </p:cNvSpPr>
          <p:nvPr/>
        </p:nvSpPr>
        <p:spPr bwMode="auto">
          <a:xfrm>
            <a:off x="2189163" y="4456113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14355" name="Text Box 13"/>
          <p:cNvSpPr txBox="1">
            <a:spLocks noChangeArrowheads="1"/>
          </p:cNvSpPr>
          <p:nvPr/>
        </p:nvSpPr>
        <p:spPr bwMode="auto">
          <a:xfrm>
            <a:off x="2170113" y="5237163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4356" name="Text Box 14"/>
          <p:cNvSpPr txBox="1">
            <a:spLocks noChangeArrowheads="1"/>
          </p:cNvSpPr>
          <p:nvPr/>
        </p:nvSpPr>
        <p:spPr bwMode="auto">
          <a:xfrm>
            <a:off x="2151063" y="5961063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14357" name="AutoShape 15"/>
          <p:cNvSpPr>
            <a:spLocks noChangeArrowheads="1"/>
          </p:cNvSpPr>
          <p:nvPr/>
        </p:nvSpPr>
        <p:spPr bwMode="auto">
          <a:xfrm>
            <a:off x="4500563" y="4652963"/>
            <a:ext cx="881062" cy="7921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358" name="Line 16"/>
          <p:cNvSpPr>
            <a:spLocks noChangeShapeType="1"/>
          </p:cNvSpPr>
          <p:nvPr/>
        </p:nvSpPr>
        <p:spPr bwMode="auto">
          <a:xfrm>
            <a:off x="5364163" y="5092700"/>
            <a:ext cx="8001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359" name="Oval 17"/>
          <p:cNvSpPr>
            <a:spLocks noChangeArrowheads="1"/>
          </p:cNvSpPr>
          <p:nvPr/>
        </p:nvSpPr>
        <p:spPr bwMode="auto">
          <a:xfrm>
            <a:off x="6156325" y="4826000"/>
            <a:ext cx="1257300" cy="5334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14338" name="Object 18"/>
          <p:cNvGraphicFramePr>
            <a:graphicFrameLocks noChangeAspect="1"/>
          </p:cNvGraphicFramePr>
          <p:nvPr/>
        </p:nvGraphicFramePr>
        <p:xfrm>
          <a:off x="6388100" y="4860925"/>
          <a:ext cx="64293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公式" r:id="rId3" imgW="253800" imgH="177480" progId="Equation.3">
                  <p:embed/>
                </p:oleObj>
              </mc:Choice>
              <mc:Fallback>
                <p:oleObj name="公式" r:id="rId3" imgW="253800" imgH="177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4860925"/>
                        <a:ext cx="642938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0" name="Rectangle 19"/>
          <p:cNvSpPr>
            <a:spLocks noChangeArrowheads="1"/>
          </p:cNvSpPr>
          <p:nvPr/>
        </p:nvSpPr>
        <p:spPr bwMode="auto">
          <a:xfrm>
            <a:off x="2987675" y="3789363"/>
            <a:ext cx="3159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 </a:t>
            </a:r>
            <a:endParaRPr lang="en-US" altLang="zh-CN" b="1"/>
          </a:p>
        </p:txBody>
      </p:sp>
      <p:sp>
        <p:nvSpPr>
          <p:cNvPr id="14361" name="Rectangle 20"/>
          <p:cNvSpPr>
            <a:spLocks noChangeArrowheads="1"/>
          </p:cNvSpPr>
          <p:nvPr/>
        </p:nvSpPr>
        <p:spPr bwMode="auto">
          <a:xfrm>
            <a:off x="3841750" y="37893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362" name="Rectangle 21"/>
          <p:cNvSpPr>
            <a:spLocks noChangeArrowheads="1"/>
          </p:cNvSpPr>
          <p:nvPr/>
        </p:nvSpPr>
        <p:spPr bwMode="auto">
          <a:xfrm>
            <a:off x="4762500" y="37893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363" name="Rectangle 22"/>
          <p:cNvSpPr>
            <a:spLocks noChangeArrowheads="1"/>
          </p:cNvSpPr>
          <p:nvPr/>
        </p:nvSpPr>
        <p:spPr bwMode="auto">
          <a:xfrm>
            <a:off x="2757488" y="36179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4" name="Line 23"/>
          <p:cNvSpPr>
            <a:spLocks noChangeShapeType="1"/>
          </p:cNvSpPr>
          <p:nvPr/>
        </p:nvSpPr>
        <p:spPr bwMode="auto">
          <a:xfrm>
            <a:off x="2757488" y="36179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5" name="Line 24"/>
          <p:cNvSpPr>
            <a:spLocks noChangeShapeType="1"/>
          </p:cNvSpPr>
          <p:nvPr/>
        </p:nvSpPr>
        <p:spPr bwMode="auto">
          <a:xfrm>
            <a:off x="2757488" y="36179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6" name="Rectangle 25"/>
          <p:cNvSpPr>
            <a:spLocks noChangeArrowheads="1"/>
          </p:cNvSpPr>
          <p:nvPr/>
        </p:nvSpPr>
        <p:spPr bwMode="auto">
          <a:xfrm>
            <a:off x="2757488" y="36179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7" name="Line 26"/>
          <p:cNvSpPr>
            <a:spLocks noChangeShapeType="1"/>
          </p:cNvSpPr>
          <p:nvPr/>
        </p:nvSpPr>
        <p:spPr bwMode="auto">
          <a:xfrm>
            <a:off x="2757488" y="36179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Line 27"/>
          <p:cNvSpPr>
            <a:spLocks noChangeShapeType="1"/>
          </p:cNvSpPr>
          <p:nvPr/>
        </p:nvSpPr>
        <p:spPr bwMode="auto">
          <a:xfrm>
            <a:off x="2757488" y="36179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9" name="Rectangle 28"/>
          <p:cNvSpPr>
            <a:spLocks noChangeArrowheads="1"/>
          </p:cNvSpPr>
          <p:nvPr/>
        </p:nvSpPr>
        <p:spPr bwMode="auto">
          <a:xfrm>
            <a:off x="2795588" y="36179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0" name="Line 29"/>
          <p:cNvSpPr>
            <a:spLocks noChangeShapeType="1"/>
          </p:cNvSpPr>
          <p:nvPr/>
        </p:nvSpPr>
        <p:spPr bwMode="auto">
          <a:xfrm>
            <a:off x="2795588" y="36179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1" name="Rectangle 30"/>
          <p:cNvSpPr>
            <a:spLocks noChangeArrowheads="1"/>
          </p:cNvSpPr>
          <p:nvPr/>
        </p:nvSpPr>
        <p:spPr bwMode="auto">
          <a:xfrm>
            <a:off x="3476625" y="36179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2" name="Line 31"/>
          <p:cNvSpPr>
            <a:spLocks noChangeShapeType="1"/>
          </p:cNvSpPr>
          <p:nvPr/>
        </p:nvSpPr>
        <p:spPr bwMode="auto">
          <a:xfrm>
            <a:off x="3476625" y="36179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3" name="Line 32"/>
          <p:cNvSpPr>
            <a:spLocks noChangeShapeType="1"/>
          </p:cNvSpPr>
          <p:nvPr/>
        </p:nvSpPr>
        <p:spPr bwMode="auto">
          <a:xfrm>
            <a:off x="3476625" y="36179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4" name="Rectangle 33"/>
          <p:cNvSpPr>
            <a:spLocks noChangeArrowheads="1"/>
          </p:cNvSpPr>
          <p:nvPr/>
        </p:nvSpPr>
        <p:spPr bwMode="auto">
          <a:xfrm>
            <a:off x="3514725" y="3617913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5" name="Line 34"/>
          <p:cNvSpPr>
            <a:spLocks noChangeShapeType="1"/>
          </p:cNvSpPr>
          <p:nvPr/>
        </p:nvSpPr>
        <p:spPr bwMode="auto">
          <a:xfrm>
            <a:off x="3514725" y="3617913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6" name="Rectangle 35"/>
          <p:cNvSpPr>
            <a:spLocks noChangeArrowheads="1"/>
          </p:cNvSpPr>
          <p:nvPr/>
        </p:nvSpPr>
        <p:spPr bwMode="auto">
          <a:xfrm>
            <a:off x="4195763" y="36179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7" name="Line 36"/>
          <p:cNvSpPr>
            <a:spLocks noChangeShapeType="1"/>
          </p:cNvSpPr>
          <p:nvPr/>
        </p:nvSpPr>
        <p:spPr bwMode="auto">
          <a:xfrm>
            <a:off x="4195763" y="36179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8" name="Line 37"/>
          <p:cNvSpPr>
            <a:spLocks noChangeShapeType="1"/>
          </p:cNvSpPr>
          <p:nvPr/>
        </p:nvSpPr>
        <p:spPr bwMode="auto">
          <a:xfrm>
            <a:off x="4195763" y="36179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9" name="Rectangle 38"/>
          <p:cNvSpPr>
            <a:spLocks noChangeArrowheads="1"/>
          </p:cNvSpPr>
          <p:nvPr/>
        </p:nvSpPr>
        <p:spPr bwMode="auto">
          <a:xfrm>
            <a:off x="4233863" y="3617913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0" name="Line 39"/>
          <p:cNvSpPr>
            <a:spLocks noChangeShapeType="1"/>
          </p:cNvSpPr>
          <p:nvPr/>
        </p:nvSpPr>
        <p:spPr bwMode="auto">
          <a:xfrm>
            <a:off x="4233863" y="3617913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1" name="Rectangle 40"/>
          <p:cNvSpPr>
            <a:spLocks noChangeArrowheads="1"/>
          </p:cNvSpPr>
          <p:nvPr/>
        </p:nvSpPr>
        <p:spPr bwMode="auto">
          <a:xfrm>
            <a:off x="4916488" y="36179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2" name="Line 41"/>
          <p:cNvSpPr>
            <a:spLocks noChangeShapeType="1"/>
          </p:cNvSpPr>
          <p:nvPr/>
        </p:nvSpPr>
        <p:spPr bwMode="auto">
          <a:xfrm>
            <a:off x="4916488" y="36179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3" name="Line 42"/>
          <p:cNvSpPr>
            <a:spLocks noChangeShapeType="1"/>
          </p:cNvSpPr>
          <p:nvPr/>
        </p:nvSpPr>
        <p:spPr bwMode="auto">
          <a:xfrm>
            <a:off x="4916488" y="36179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4" name="Rectangle 43"/>
          <p:cNvSpPr>
            <a:spLocks noChangeArrowheads="1"/>
          </p:cNvSpPr>
          <p:nvPr/>
        </p:nvSpPr>
        <p:spPr bwMode="auto">
          <a:xfrm>
            <a:off x="4954588" y="36179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5" name="Line 44"/>
          <p:cNvSpPr>
            <a:spLocks noChangeShapeType="1"/>
          </p:cNvSpPr>
          <p:nvPr/>
        </p:nvSpPr>
        <p:spPr bwMode="auto">
          <a:xfrm>
            <a:off x="4954588" y="36179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6" name="Rectangle 45"/>
          <p:cNvSpPr>
            <a:spLocks noChangeArrowheads="1"/>
          </p:cNvSpPr>
          <p:nvPr/>
        </p:nvSpPr>
        <p:spPr bwMode="auto">
          <a:xfrm>
            <a:off x="2757488" y="36560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7" name="Line 46"/>
          <p:cNvSpPr>
            <a:spLocks noChangeShapeType="1"/>
          </p:cNvSpPr>
          <p:nvPr/>
        </p:nvSpPr>
        <p:spPr bwMode="auto">
          <a:xfrm>
            <a:off x="2757488" y="36560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8" name="Rectangle 47"/>
          <p:cNvSpPr>
            <a:spLocks noChangeArrowheads="1"/>
          </p:cNvSpPr>
          <p:nvPr/>
        </p:nvSpPr>
        <p:spPr bwMode="auto">
          <a:xfrm>
            <a:off x="3476625" y="36560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89" name="Line 48"/>
          <p:cNvSpPr>
            <a:spLocks noChangeShapeType="1"/>
          </p:cNvSpPr>
          <p:nvPr/>
        </p:nvSpPr>
        <p:spPr bwMode="auto">
          <a:xfrm>
            <a:off x="3476625" y="3656013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0" name="Rectangle 49"/>
          <p:cNvSpPr>
            <a:spLocks noChangeArrowheads="1"/>
          </p:cNvSpPr>
          <p:nvPr/>
        </p:nvSpPr>
        <p:spPr bwMode="auto">
          <a:xfrm>
            <a:off x="4195763" y="36560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1" name="Line 50"/>
          <p:cNvSpPr>
            <a:spLocks noChangeShapeType="1"/>
          </p:cNvSpPr>
          <p:nvPr/>
        </p:nvSpPr>
        <p:spPr bwMode="auto">
          <a:xfrm>
            <a:off x="4195763" y="36560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2" name="Rectangle 51"/>
          <p:cNvSpPr>
            <a:spLocks noChangeArrowheads="1"/>
          </p:cNvSpPr>
          <p:nvPr/>
        </p:nvSpPr>
        <p:spPr bwMode="auto">
          <a:xfrm>
            <a:off x="4916488" y="36560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3" name="Line 52"/>
          <p:cNvSpPr>
            <a:spLocks noChangeShapeType="1"/>
          </p:cNvSpPr>
          <p:nvPr/>
        </p:nvSpPr>
        <p:spPr bwMode="auto">
          <a:xfrm>
            <a:off x="4916488" y="36560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4" name="Rectangle 53"/>
          <p:cNvSpPr>
            <a:spLocks noChangeArrowheads="1"/>
          </p:cNvSpPr>
          <p:nvPr/>
        </p:nvSpPr>
        <p:spPr bwMode="auto">
          <a:xfrm>
            <a:off x="5651500" y="3644900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95" name="Rectangle 54"/>
          <p:cNvSpPr>
            <a:spLocks noChangeArrowheads="1"/>
          </p:cNvSpPr>
          <p:nvPr/>
        </p:nvSpPr>
        <p:spPr bwMode="auto">
          <a:xfrm>
            <a:off x="3322638" y="45259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396" name="Rectangle 55"/>
          <p:cNvSpPr>
            <a:spLocks noChangeArrowheads="1"/>
          </p:cNvSpPr>
          <p:nvPr/>
        </p:nvSpPr>
        <p:spPr bwMode="auto">
          <a:xfrm>
            <a:off x="3841750" y="45259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397" name="Rectangle 56"/>
          <p:cNvSpPr>
            <a:spLocks noChangeArrowheads="1"/>
          </p:cNvSpPr>
          <p:nvPr/>
        </p:nvSpPr>
        <p:spPr bwMode="auto">
          <a:xfrm>
            <a:off x="4043363" y="45259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398" name="Rectangle 57"/>
          <p:cNvSpPr>
            <a:spLocks noChangeArrowheads="1"/>
          </p:cNvSpPr>
          <p:nvPr/>
        </p:nvSpPr>
        <p:spPr bwMode="auto">
          <a:xfrm>
            <a:off x="4660900" y="45259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399" name="Rectangle 58"/>
          <p:cNvSpPr>
            <a:spLocks noChangeArrowheads="1"/>
          </p:cNvSpPr>
          <p:nvPr/>
        </p:nvSpPr>
        <p:spPr bwMode="auto">
          <a:xfrm>
            <a:off x="4500563" y="45259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00" name="Rectangle 59"/>
          <p:cNvSpPr>
            <a:spLocks noChangeArrowheads="1"/>
          </p:cNvSpPr>
          <p:nvPr/>
        </p:nvSpPr>
        <p:spPr bwMode="auto">
          <a:xfrm>
            <a:off x="2757488" y="43545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1" name="Line 60"/>
          <p:cNvSpPr>
            <a:spLocks noChangeShapeType="1"/>
          </p:cNvSpPr>
          <p:nvPr/>
        </p:nvSpPr>
        <p:spPr bwMode="auto">
          <a:xfrm>
            <a:off x="2757488" y="43545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2" name="Line 61"/>
          <p:cNvSpPr>
            <a:spLocks noChangeShapeType="1"/>
          </p:cNvSpPr>
          <p:nvPr/>
        </p:nvSpPr>
        <p:spPr bwMode="auto">
          <a:xfrm>
            <a:off x="2757488" y="43545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3" name="Rectangle 62"/>
          <p:cNvSpPr>
            <a:spLocks noChangeArrowheads="1"/>
          </p:cNvSpPr>
          <p:nvPr/>
        </p:nvSpPr>
        <p:spPr bwMode="auto">
          <a:xfrm>
            <a:off x="2795588" y="43545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4" name="Line 63"/>
          <p:cNvSpPr>
            <a:spLocks noChangeShapeType="1"/>
          </p:cNvSpPr>
          <p:nvPr/>
        </p:nvSpPr>
        <p:spPr bwMode="auto">
          <a:xfrm>
            <a:off x="2795588" y="43545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5" name="Rectangle 64"/>
          <p:cNvSpPr>
            <a:spLocks noChangeArrowheads="1"/>
          </p:cNvSpPr>
          <p:nvPr/>
        </p:nvSpPr>
        <p:spPr bwMode="auto">
          <a:xfrm>
            <a:off x="3476625" y="43545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6" name="Line 65"/>
          <p:cNvSpPr>
            <a:spLocks noChangeShapeType="1"/>
          </p:cNvSpPr>
          <p:nvPr/>
        </p:nvSpPr>
        <p:spPr bwMode="auto">
          <a:xfrm>
            <a:off x="3476625" y="43545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7" name="Line 66"/>
          <p:cNvSpPr>
            <a:spLocks noChangeShapeType="1"/>
          </p:cNvSpPr>
          <p:nvPr/>
        </p:nvSpPr>
        <p:spPr bwMode="auto">
          <a:xfrm>
            <a:off x="3476625" y="43545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8" name="Rectangle 67"/>
          <p:cNvSpPr>
            <a:spLocks noChangeArrowheads="1"/>
          </p:cNvSpPr>
          <p:nvPr/>
        </p:nvSpPr>
        <p:spPr bwMode="auto">
          <a:xfrm>
            <a:off x="3514725" y="4354513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09" name="Line 68"/>
          <p:cNvSpPr>
            <a:spLocks noChangeShapeType="1"/>
          </p:cNvSpPr>
          <p:nvPr/>
        </p:nvSpPr>
        <p:spPr bwMode="auto">
          <a:xfrm>
            <a:off x="3514725" y="4354513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0" name="Rectangle 69"/>
          <p:cNvSpPr>
            <a:spLocks noChangeArrowheads="1"/>
          </p:cNvSpPr>
          <p:nvPr/>
        </p:nvSpPr>
        <p:spPr bwMode="auto">
          <a:xfrm>
            <a:off x="4195763" y="43545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1" name="Line 70"/>
          <p:cNvSpPr>
            <a:spLocks noChangeShapeType="1"/>
          </p:cNvSpPr>
          <p:nvPr/>
        </p:nvSpPr>
        <p:spPr bwMode="auto">
          <a:xfrm>
            <a:off x="4195763" y="43545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2" name="Line 71"/>
          <p:cNvSpPr>
            <a:spLocks noChangeShapeType="1"/>
          </p:cNvSpPr>
          <p:nvPr/>
        </p:nvSpPr>
        <p:spPr bwMode="auto">
          <a:xfrm>
            <a:off x="4195763" y="43545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3" name="Rectangle 72"/>
          <p:cNvSpPr>
            <a:spLocks noChangeArrowheads="1"/>
          </p:cNvSpPr>
          <p:nvPr/>
        </p:nvSpPr>
        <p:spPr bwMode="auto">
          <a:xfrm>
            <a:off x="4233863" y="4354513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4" name="Line 73"/>
          <p:cNvSpPr>
            <a:spLocks noChangeShapeType="1"/>
          </p:cNvSpPr>
          <p:nvPr/>
        </p:nvSpPr>
        <p:spPr bwMode="auto">
          <a:xfrm>
            <a:off x="4233863" y="4354513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5" name="Rectangle 74"/>
          <p:cNvSpPr>
            <a:spLocks noChangeArrowheads="1"/>
          </p:cNvSpPr>
          <p:nvPr/>
        </p:nvSpPr>
        <p:spPr bwMode="auto">
          <a:xfrm>
            <a:off x="4916488" y="43545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6" name="Line 75"/>
          <p:cNvSpPr>
            <a:spLocks noChangeShapeType="1"/>
          </p:cNvSpPr>
          <p:nvPr/>
        </p:nvSpPr>
        <p:spPr bwMode="auto">
          <a:xfrm>
            <a:off x="4916488" y="43545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7" name="Line 76"/>
          <p:cNvSpPr>
            <a:spLocks noChangeShapeType="1"/>
          </p:cNvSpPr>
          <p:nvPr/>
        </p:nvSpPr>
        <p:spPr bwMode="auto">
          <a:xfrm>
            <a:off x="4916488" y="43545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8" name="Rectangle 77"/>
          <p:cNvSpPr>
            <a:spLocks noChangeArrowheads="1"/>
          </p:cNvSpPr>
          <p:nvPr/>
        </p:nvSpPr>
        <p:spPr bwMode="auto">
          <a:xfrm>
            <a:off x="4954588" y="43545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19" name="Line 78"/>
          <p:cNvSpPr>
            <a:spLocks noChangeShapeType="1"/>
          </p:cNvSpPr>
          <p:nvPr/>
        </p:nvSpPr>
        <p:spPr bwMode="auto">
          <a:xfrm>
            <a:off x="4954588" y="43545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0" name="Rectangle 79"/>
          <p:cNvSpPr>
            <a:spLocks noChangeArrowheads="1"/>
          </p:cNvSpPr>
          <p:nvPr/>
        </p:nvSpPr>
        <p:spPr bwMode="auto">
          <a:xfrm>
            <a:off x="2757488" y="43926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1" name="Line 80"/>
          <p:cNvSpPr>
            <a:spLocks noChangeShapeType="1"/>
          </p:cNvSpPr>
          <p:nvPr/>
        </p:nvSpPr>
        <p:spPr bwMode="auto">
          <a:xfrm>
            <a:off x="2757488" y="43926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2" name="Rectangle 81"/>
          <p:cNvSpPr>
            <a:spLocks noChangeArrowheads="1"/>
          </p:cNvSpPr>
          <p:nvPr/>
        </p:nvSpPr>
        <p:spPr bwMode="auto">
          <a:xfrm>
            <a:off x="3476625" y="43926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3" name="Rectangle 82"/>
          <p:cNvSpPr>
            <a:spLocks noChangeArrowheads="1"/>
          </p:cNvSpPr>
          <p:nvPr/>
        </p:nvSpPr>
        <p:spPr bwMode="auto">
          <a:xfrm>
            <a:off x="4195763" y="43926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4" name="Line 83"/>
          <p:cNvSpPr>
            <a:spLocks noChangeShapeType="1"/>
          </p:cNvSpPr>
          <p:nvPr/>
        </p:nvSpPr>
        <p:spPr bwMode="auto">
          <a:xfrm>
            <a:off x="4195763" y="43926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5" name="Rectangle 84"/>
          <p:cNvSpPr>
            <a:spLocks noChangeArrowheads="1"/>
          </p:cNvSpPr>
          <p:nvPr/>
        </p:nvSpPr>
        <p:spPr bwMode="auto">
          <a:xfrm>
            <a:off x="4916488" y="43926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6" name="Line 85"/>
          <p:cNvSpPr>
            <a:spLocks noChangeShapeType="1"/>
          </p:cNvSpPr>
          <p:nvPr/>
        </p:nvSpPr>
        <p:spPr bwMode="auto">
          <a:xfrm>
            <a:off x="4916488" y="43926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7" name="Rectangle 86"/>
          <p:cNvSpPr>
            <a:spLocks noChangeArrowheads="1"/>
          </p:cNvSpPr>
          <p:nvPr/>
        </p:nvSpPr>
        <p:spPr bwMode="auto">
          <a:xfrm>
            <a:off x="5635625" y="43926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28" name="Rectangle 87"/>
          <p:cNvSpPr>
            <a:spLocks noChangeArrowheads="1"/>
          </p:cNvSpPr>
          <p:nvPr/>
        </p:nvSpPr>
        <p:spPr bwMode="auto">
          <a:xfrm>
            <a:off x="4513263" y="526097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29" name="Rectangle 88"/>
          <p:cNvSpPr>
            <a:spLocks noChangeArrowheads="1"/>
          </p:cNvSpPr>
          <p:nvPr/>
        </p:nvSpPr>
        <p:spPr bwMode="auto">
          <a:xfrm>
            <a:off x="3322638" y="526097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30" name="Rectangle 89"/>
          <p:cNvSpPr>
            <a:spLocks noChangeArrowheads="1"/>
          </p:cNvSpPr>
          <p:nvPr/>
        </p:nvSpPr>
        <p:spPr bwMode="auto">
          <a:xfrm>
            <a:off x="4043363" y="526097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31" name="Rectangle 90"/>
          <p:cNvSpPr>
            <a:spLocks noChangeArrowheads="1"/>
          </p:cNvSpPr>
          <p:nvPr/>
        </p:nvSpPr>
        <p:spPr bwMode="auto">
          <a:xfrm>
            <a:off x="5160963" y="45259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32" name="Rectangle 91"/>
          <p:cNvSpPr>
            <a:spLocks noChangeArrowheads="1"/>
          </p:cNvSpPr>
          <p:nvPr/>
        </p:nvSpPr>
        <p:spPr bwMode="auto">
          <a:xfrm>
            <a:off x="4762500" y="526097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33" name="Rectangle 92"/>
          <p:cNvSpPr>
            <a:spLocks noChangeArrowheads="1"/>
          </p:cNvSpPr>
          <p:nvPr/>
        </p:nvSpPr>
        <p:spPr bwMode="auto">
          <a:xfrm>
            <a:off x="5281613" y="526097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34" name="Rectangle 93"/>
          <p:cNvSpPr>
            <a:spLocks noChangeArrowheads="1"/>
          </p:cNvSpPr>
          <p:nvPr/>
        </p:nvSpPr>
        <p:spPr bwMode="auto">
          <a:xfrm>
            <a:off x="5483225" y="526097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35" name="Rectangle 94"/>
          <p:cNvSpPr>
            <a:spLocks noChangeArrowheads="1"/>
          </p:cNvSpPr>
          <p:nvPr/>
        </p:nvSpPr>
        <p:spPr bwMode="auto">
          <a:xfrm>
            <a:off x="2757488" y="50911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36" name="Line 95"/>
          <p:cNvSpPr>
            <a:spLocks noChangeShapeType="1"/>
          </p:cNvSpPr>
          <p:nvPr/>
        </p:nvSpPr>
        <p:spPr bwMode="auto">
          <a:xfrm>
            <a:off x="2757488" y="50911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37" name="Line 96"/>
          <p:cNvSpPr>
            <a:spLocks noChangeShapeType="1"/>
          </p:cNvSpPr>
          <p:nvPr/>
        </p:nvSpPr>
        <p:spPr bwMode="auto">
          <a:xfrm>
            <a:off x="2757488" y="50911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38" name="Rectangle 97"/>
          <p:cNvSpPr>
            <a:spLocks noChangeArrowheads="1"/>
          </p:cNvSpPr>
          <p:nvPr/>
        </p:nvSpPr>
        <p:spPr bwMode="auto">
          <a:xfrm>
            <a:off x="2795588" y="50911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39" name="Line 98"/>
          <p:cNvSpPr>
            <a:spLocks noChangeShapeType="1"/>
          </p:cNvSpPr>
          <p:nvPr/>
        </p:nvSpPr>
        <p:spPr bwMode="auto">
          <a:xfrm>
            <a:off x="2795588" y="50911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0" name="Rectangle 99"/>
          <p:cNvSpPr>
            <a:spLocks noChangeArrowheads="1"/>
          </p:cNvSpPr>
          <p:nvPr/>
        </p:nvSpPr>
        <p:spPr bwMode="auto">
          <a:xfrm>
            <a:off x="3476625" y="50911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" name="Line 100"/>
          <p:cNvSpPr>
            <a:spLocks noChangeShapeType="1"/>
          </p:cNvSpPr>
          <p:nvPr/>
        </p:nvSpPr>
        <p:spPr bwMode="auto">
          <a:xfrm>
            <a:off x="3476625" y="50911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" name="Line 101"/>
          <p:cNvSpPr>
            <a:spLocks noChangeShapeType="1"/>
          </p:cNvSpPr>
          <p:nvPr/>
        </p:nvSpPr>
        <p:spPr bwMode="auto">
          <a:xfrm>
            <a:off x="3476625" y="50911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3" name="Rectangle 102"/>
          <p:cNvSpPr>
            <a:spLocks noChangeArrowheads="1"/>
          </p:cNvSpPr>
          <p:nvPr/>
        </p:nvSpPr>
        <p:spPr bwMode="auto">
          <a:xfrm>
            <a:off x="3514725" y="5091113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4" name="Line 103"/>
          <p:cNvSpPr>
            <a:spLocks noChangeShapeType="1"/>
          </p:cNvSpPr>
          <p:nvPr/>
        </p:nvSpPr>
        <p:spPr bwMode="auto">
          <a:xfrm>
            <a:off x="3514725" y="5091113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5" name="Rectangle 104"/>
          <p:cNvSpPr>
            <a:spLocks noChangeArrowheads="1"/>
          </p:cNvSpPr>
          <p:nvPr/>
        </p:nvSpPr>
        <p:spPr bwMode="auto">
          <a:xfrm>
            <a:off x="4195763" y="50911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6" name="Line 105"/>
          <p:cNvSpPr>
            <a:spLocks noChangeShapeType="1"/>
          </p:cNvSpPr>
          <p:nvPr/>
        </p:nvSpPr>
        <p:spPr bwMode="auto">
          <a:xfrm>
            <a:off x="4195763" y="50911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7" name="Line 106"/>
          <p:cNvSpPr>
            <a:spLocks noChangeShapeType="1"/>
          </p:cNvSpPr>
          <p:nvPr/>
        </p:nvSpPr>
        <p:spPr bwMode="auto">
          <a:xfrm>
            <a:off x="4195763" y="50911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8" name="Rectangle 107"/>
          <p:cNvSpPr>
            <a:spLocks noChangeArrowheads="1"/>
          </p:cNvSpPr>
          <p:nvPr/>
        </p:nvSpPr>
        <p:spPr bwMode="auto">
          <a:xfrm>
            <a:off x="4233863" y="5091113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9" name="Line 108"/>
          <p:cNvSpPr>
            <a:spLocks noChangeShapeType="1"/>
          </p:cNvSpPr>
          <p:nvPr/>
        </p:nvSpPr>
        <p:spPr bwMode="auto">
          <a:xfrm>
            <a:off x="4233863" y="5091113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0" name="Rectangle 109"/>
          <p:cNvSpPr>
            <a:spLocks noChangeArrowheads="1"/>
          </p:cNvSpPr>
          <p:nvPr/>
        </p:nvSpPr>
        <p:spPr bwMode="auto">
          <a:xfrm>
            <a:off x="4916488" y="50911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1" name="Line 110"/>
          <p:cNvSpPr>
            <a:spLocks noChangeShapeType="1"/>
          </p:cNvSpPr>
          <p:nvPr/>
        </p:nvSpPr>
        <p:spPr bwMode="auto">
          <a:xfrm>
            <a:off x="4916488" y="50911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2" name="Line 111"/>
          <p:cNvSpPr>
            <a:spLocks noChangeShapeType="1"/>
          </p:cNvSpPr>
          <p:nvPr/>
        </p:nvSpPr>
        <p:spPr bwMode="auto">
          <a:xfrm>
            <a:off x="4916488" y="50911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3" name="Rectangle 112"/>
          <p:cNvSpPr>
            <a:spLocks noChangeArrowheads="1"/>
          </p:cNvSpPr>
          <p:nvPr/>
        </p:nvSpPr>
        <p:spPr bwMode="auto">
          <a:xfrm>
            <a:off x="4954588" y="50911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4" name="Line 113"/>
          <p:cNvSpPr>
            <a:spLocks noChangeShapeType="1"/>
          </p:cNvSpPr>
          <p:nvPr/>
        </p:nvSpPr>
        <p:spPr bwMode="auto">
          <a:xfrm>
            <a:off x="4954588" y="50911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5" name="Rectangle 114"/>
          <p:cNvSpPr>
            <a:spLocks noChangeArrowheads="1"/>
          </p:cNvSpPr>
          <p:nvPr/>
        </p:nvSpPr>
        <p:spPr bwMode="auto">
          <a:xfrm>
            <a:off x="5635625" y="50911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6" name="Line 115"/>
          <p:cNvSpPr>
            <a:spLocks noChangeShapeType="1"/>
          </p:cNvSpPr>
          <p:nvPr/>
        </p:nvSpPr>
        <p:spPr bwMode="auto">
          <a:xfrm>
            <a:off x="5635625" y="50911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7" name="Line 116"/>
          <p:cNvSpPr>
            <a:spLocks noChangeShapeType="1"/>
          </p:cNvSpPr>
          <p:nvPr/>
        </p:nvSpPr>
        <p:spPr bwMode="auto">
          <a:xfrm>
            <a:off x="5635625" y="50911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8" name="Rectangle 117"/>
          <p:cNvSpPr>
            <a:spLocks noChangeArrowheads="1"/>
          </p:cNvSpPr>
          <p:nvPr/>
        </p:nvSpPr>
        <p:spPr bwMode="auto">
          <a:xfrm>
            <a:off x="2757488" y="51292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59" name="Line 118"/>
          <p:cNvSpPr>
            <a:spLocks noChangeShapeType="1"/>
          </p:cNvSpPr>
          <p:nvPr/>
        </p:nvSpPr>
        <p:spPr bwMode="auto">
          <a:xfrm>
            <a:off x="2757488" y="51292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0" name="Rectangle 119"/>
          <p:cNvSpPr>
            <a:spLocks noChangeArrowheads="1"/>
          </p:cNvSpPr>
          <p:nvPr/>
        </p:nvSpPr>
        <p:spPr bwMode="auto">
          <a:xfrm>
            <a:off x="3476625" y="51292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1" name="Line 120"/>
          <p:cNvSpPr>
            <a:spLocks noChangeShapeType="1"/>
          </p:cNvSpPr>
          <p:nvPr/>
        </p:nvSpPr>
        <p:spPr bwMode="auto">
          <a:xfrm>
            <a:off x="3476625" y="5129213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2" name="Rectangle 121"/>
          <p:cNvSpPr>
            <a:spLocks noChangeArrowheads="1"/>
          </p:cNvSpPr>
          <p:nvPr/>
        </p:nvSpPr>
        <p:spPr bwMode="auto">
          <a:xfrm>
            <a:off x="4195763" y="51292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3" name="Line 122"/>
          <p:cNvSpPr>
            <a:spLocks noChangeShapeType="1"/>
          </p:cNvSpPr>
          <p:nvPr/>
        </p:nvSpPr>
        <p:spPr bwMode="auto">
          <a:xfrm>
            <a:off x="4195763" y="51292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4" name="Rectangle 123"/>
          <p:cNvSpPr>
            <a:spLocks noChangeArrowheads="1"/>
          </p:cNvSpPr>
          <p:nvPr/>
        </p:nvSpPr>
        <p:spPr bwMode="auto">
          <a:xfrm>
            <a:off x="4916488" y="51292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5" name="Line 124"/>
          <p:cNvSpPr>
            <a:spLocks noChangeShapeType="1"/>
          </p:cNvSpPr>
          <p:nvPr/>
        </p:nvSpPr>
        <p:spPr bwMode="auto">
          <a:xfrm>
            <a:off x="4916488" y="51292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6" name="Rectangle 125"/>
          <p:cNvSpPr>
            <a:spLocks noChangeArrowheads="1"/>
          </p:cNvSpPr>
          <p:nvPr/>
        </p:nvSpPr>
        <p:spPr bwMode="auto">
          <a:xfrm>
            <a:off x="5635625" y="51292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7" name="Line 126"/>
          <p:cNvSpPr>
            <a:spLocks noChangeShapeType="1"/>
          </p:cNvSpPr>
          <p:nvPr/>
        </p:nvSpPr>
        <p:spPr bwMode="auto">
          <a:xfrm>
            <a:off x="5635625" y="5129213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68" name="Rectangle 127"/>
          <p:cNvSpPr>
            <a:spLocks noChangeArrowheads="1"/>
          </p:cNvSpPr>
          <p:nvPr/>
        </p:nvSpPr>
        <p:spPr bwMode="auto">
          <a:xfrm>
            <a:off x="3121025" y="59991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69" name="Rectangle 128"/>
          <p:cNvSpPr>
            <a:spLocks noChangeArrowheads="1"/>
          </p:cNvSpPr>
          <p:nvPr/>
        </p:nvSpPr>
        <p:spPr bwMode="auto">
          <a:xfrm>
            <a:off x="3322638" y="59991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70" name="Rectangle 129"/>
          <p:cNvSpPr>
            <a:spLocks noChangeArrowheads="1"/>
          </p:cNvSpPr>
          <p:nvPr/>
        </p:nvSpPr>
        <p:spPr bwMode="auto">
          <a:xfrm>
            <a:off x="3841750" y="59991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4471" name="Rectangle 130"/>
          <p:cNvSpPr>
            <a:spLocks noChangeArrowheads="1"/>
          </p:cNvSpPr>
          <p:nvPr/>
        </p:nvSpPr>
        <p:spPr bwMode="auto">
          <a:xfrm>
            <a:off x="4043363" y="59991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72" name="Rectangle 131"/>
          <p:cNvSpPr>
            <a:spLocks noChangeArrowheads="1"/>
          </p:cNvSpPr>
          <p:nvPr/>
        </p:nvSpPr>
        <p:spPr bwMode="auto">
          <a:xfrm>
            <a:off x="4762500" y="59991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73" name="Rectangle 132"/>
          <p:cNvSpPr>
            <a:spLocks noChangeArrowheads="1"/>
          </p:cNvSpPr>
          <p:nvPr/>
        </p:nvSpPr>
        <p:spPr bwMode="auto">
          <a:xfrm>
            <a:off x="5483225" y="5999163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4474" name="Rectangle 133"/>
          <p:cNvSpPr>
            <a:spLocks noChangeArrowheads="1"/>
          </p:cNvSpPr>
          <p:nvPr/>
        </p:nvSpPr>
        <p:spPr bwMode="auto">
          <a:xfrm>
            <a:off x="2757488" y="58277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75" name="Line 134"/>
          <p:cNvSpPr>
            <a:spLocks noChangeShapeType="1"/>
          </p:cNvSpPr>
          <p:nvPr/>
        </p:nvSpPr>
        <p:spPr bwMode="auto">
          <a:xfrm>
            <a:off x="2757488" y="58277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76" name="Line 135"/>
          <p:cNvSpPr>
            <a:spLocks noChangeShapeType="1"/>
          </p:cNvSpPr>
          <p:nvPr/>
        </p:nvSpPr>
        <p:spPr bwMode="auto">
          <a:xfrm>
            <a:off x="2757488" y="58277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77" name="Rectangle 136"/>
          <p:cNvSpPr>
            <a:spLocks noChangeArrowheads="1"/>
          </p:cNvSpPr>
          <p:nvPr/>
        </p:nvSpPr>
        <p:spPr bwMode="auto">
          <a:xfrm>
            <a:off x="2795588" y="58277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78" name="Line 137"/>
          <p:cNvSpPr>
            <a:spLocks noChangeShapeType="1"/>
          </p:cNvSpPr>
          <p:nvPr/>
        </p:nvSpPr>
        <p:spPr bwMode="auto">
          <a:xfrm>
            <a:off x="2795588" y="58277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79" name="Rectangle 138"/>
          <p:cNvSpPr>
            <a:spLocks noChangeArrowheads="1"/>
          </p:cNvSpPr>
          <p:nvPr/>
        </p:nvSpPr>
        <p:spPr bwMode="auto">
          <a:xfrm>
            <a:off x="3476625" y="58277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0" name="Line 139"/>
          <p:cNvSpPr>
            <a:spLocks noChangeShapeType="1"/>
          </p:cNvSpPr>
          <p:nvPr/>
        </p:nvSpPr>
        <p:spPr bwMode="auto">
          <a:xfrm>
            <a:off x="3476625" y="58277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1" name="Line 140"/>
          <p:cNvSpPr>
            <a:spLocks noChangeShapeType="1"/>
          </p:cNvSpPr>
          <p:nvPr/>
        </p:nvSpPr>
        <p:spPr bwMode="auto">
          <a:xfrm>
            <a:off x="3476625" y="58277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2" name="Rectangle 141"/>
          <p:cNvSpPr>
            <a:spLocks noChangeArrowheads="1"/>
          </p:cNvSpPr>
          <p:nvPr/>
        </p:nvSpPr>
        <p:spPr bwMode="auto">
          <a:xfrm>
            <a:off x="3514725" y="5827713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3" name="Line 142"/>
          <p:cNvSpPr>
            <a:spLocks noChangeShapeType="1"/>
          </p:cNvSpPr>
          <p:nvPr/>
        </p:nvSpPr>
        <p:spPr bwMode="auto">
          <a:xfrm>
            <a:off x="3514725" y="5827713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4" name="Rectangle 143"/>
          <p:cNvSpPr>
            <a:spLocks noChangeArrowheads="1"/>
          </p:cNvSpPr>
          <p:nvPr/>
        </p:nvSpPr>
        <p:spPr bwMode="auto">
          <a:xfrm>
            <a:off x="4195763" y="58277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5" name="Line 144"/>
          <p:cNvSpPr>
            <a:spLocks noChangeShapeType="1"/>
          </p:cNvSpPr>
          <p:nvPr/>
        </p:nvSpPr>
        <p:spPr bwMode="auto">
          <a:xfrm>
            <a:off x="4195763" y="58277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6" name="Line 145"/>
          <p:cNvSpPr>
            <a:spLocks noChangeShapeType="1"/>
          </p:cNvSpPr>
          <p:nvPr/>
        </p:nvSpPr>
        <p:spPr bwMode="auto">
          <a:xfrm>
            <a:off x="4195763" y="58277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7" name="Rectangle 146"/>
          <p:cNvSpPr>
            <a:spLocks noChangeArrowheads="1"/>
          </p:cNvSpPr>
          <p:nvPr/>
        </p:nvSpPr>
        <p:spPr bwMode="auto">
          <a:xfrm>
            <a:off x="4233863" y="5827713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8" name="Line 147"/>
          <p:cNvSpPr>
            <a:spLocks noChangeShapeType="1"/>
          </p:cNvSpPr>
          <p:nvPr/>
        </p:nvSpPr>
        <p:spPr bwMode="auto">
          <a:xfrm>
            <a:off x="4233863" y="5827713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89" name="Rectangle 148"/>
          <p:cNvSpPr>
            <a:spLocks noChangeArrowheads="1"/>
          </p:cNvSpPr>
          <p:nvPr/>
        </p:nvSpPr>
        <p:spPr bwMode="auto">
          <a:xfrm>
            <a:off x="4916488" y="58277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0" name="Line 149"/>
          <p:cNvSpPr>
            <a:spLocks noChangeShapeType="1"/>
          </p:cNvSpPr>
          <p:nvPr/>
        </p:nvSpPr>
        <p:spPr bwMode="auto">
          <a:xfrm>
            <a:off x="4916488" y="58277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1" name="Line 150"/>
          <p:cNvSpPr>
            <a:spLocks noChangeShapeType="1"/>
          </p:cNvSpPr>
          <p:nvPr/>
        </p:nvSpPr>
        <p:spPr bwMode="auto">
          <a:xfrm>
            <a:off x="4916488" y="58277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2" name="Rectangle 151"/>
          <p:cNvSpPr>
            <a:spLocks noChangeArrowheads="1"/>
          </p:cNvSpPr>
          <p:nvPr/>
        </p:nvSpPr>
        <p:spPr bwMode="auto">
          <a:xfrm>
            <a:off x="4954588" y="58277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3" name="Line 152"/>
          <p:cNvSpPr>
            <a:spLocks noChangeShapeType="1"/>
          </p:cNvSpPr>
          <p:nvPr/>
        </p:nvSpPr>
        <p:spPr bwMode="auto">
          <a:xfrm>
            <a:off x="4954588" y="58277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4" name="Rectangle 153"/>
          <p:cNvSpPr>
            <a:spLocks noChangeArrowheads="1"/>
          </p:cNvSpPr>
          <p:nvPr/>
        </p:nvSpPr>
        <p:spPr bwMode="auto">
          <a:xfrm>
            <a:off x="5635625" y="58277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5" name="Line 154"/>
          <p:cNvSpPr>
            <a:spLocks noChangeShapeType="1"/>
          </p:cNvSpPr>
          <p:nvPr/>
        </p:nvSpPr>
        <p:spPr bwMode="auto">
          <a:xfrm>
            <a:off x="5635625" y="58277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6" name="Line 155"/>
          <p:cNvSpPr>
            <a:spLocks noChangeShapeType="1"/>
          </p:cNvSpPr>
          <p:nvPr/>
        </p:nvSpPr>
        <p:spPr bwMode="auto">
          <a:xfrm>
            <a:off x="5635625" y="58277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7" name="Rectangle 156"/>
          <p:cNvSpPr>
            <a:spLocks noChangeArrowheads="1"/>
          </p:cNvSpPr>
          <p:nvPr/>
        </p:nvSpPr>
        <p:spPr bwMode="auto">
          <a:xfrm>
            <a:off x="2757488" y="58658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8" name="Line 157"/>
          <p:cNvSpPr>
            <a:spLocks noChangeShapeType="1"/>
          </p:cNvSpPr>
          <p:nvPr/>
        </p:nvSpPr>
        <p:spPr bwMode="auto">
          <a:xfrm>
            <a:off x="2757488" y="58658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99" name="Rectangle 158"/>
          <p:cNvSpPr>
            <a:spLocks noChangeArrowheads="1"/>
          </p:cNvSpPr>
          <p:nvPr/>
        </p:nvSpPr>
        <p:spPr bwMode="auto">
          <a:xfrm>
            <a:off x="2757488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0" name="Line 159"/>
          <p:cNvSpPr>
            <a:spLocks noChangeShapeType="1"/>
          </p:cNvSpPr>
          <p:nvPr/>
        </p:nvSpPr>
        <p:spPr bwMode="auto">
          <a:xfrm>
            <a:off x="2757488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1" name="Line 160"/>
          <p:cNvSpPr>
            <a:spLocks noChangeShapeType="1"/>
          </p:cNvSpPr>
          <p:nvPr/>
        </p:nvSpPr>
        <p:spPr bwMode="auto">
          <a:xfrm>
            <a:off x="2757488" y="65643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2" name="Rectangle 161"/>
          <p:cNvSpPr>
            <a:spLocks noChangeArrowheads="1"/>
          </p:cNvSpPr>
          <p:nvPr/>
        </p:nvSpPr>
        <p:spPr bwMode="auto">
          <a:xfrm>
            <a:off x="2757488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3" name="Line 162"/>
          <p:cNvSpPr>
            <a:spLocks noChangeShapeType="1"/>
          </p:cNvSpPr>
          <p:nvPr/>
        </p:nvSpPr>
        <p:spPr bwMode="auto">
          <a:xfrm>
            <a:off x="2757488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4" name="Line 163"/>
          <p:cNvSpPr>
            <a:spLocks noChangeShapeType="1"/>
          </p:cNvSpPr>
          <p:nvPr/>
        </p:nvSpPr>
        <p:spPr bwMode="auto">
          <a:xfrm>
            <a:off x="2757488" y="65643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5" name="Rectangle 164"/>
          <p:cNvSpPr>
            <a:spLocks noChangeArrowheads="1"/>
          </p:cNvSpPr>
          <p:nvPr/>
        </p:nvSpPr>
        <p:spPr bwMode="auto">
          <a:xfrm>
            <a:off x="2795588" y="65643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6" name="Line 165"/>
          <p:cNvSpPr>
            <a:spLocks noChangeShapeType="1"/>
          </p:cNvSpPr>
          <p:nvPr/>
        </p:nvSpPr>
        <p:spPr bwMode="auto">
          <a:xfrm>
            <a:off x="2795588" y="65643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7" name="Rectangle 166"/>
          <p:cNvSpPr>
            <a:spLocks noChangeArrowheads="1"/>
          </p:cNvSpPr>
          <p:nvPr/>
        </p:nvSpPr>
        <p:spPr bwMode="auto">
          <a:xfrm>
            <a:off x="3476625" y="58658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8" name="Line 167"/>
          <p:cNvSpPr>
            <a:spLocks noChangeShapeType="1"/>
          </p:cNvSpPr>
          <p:nvPr/>
        </p:nvSpPr>
        <p:spPr bwMode="auto">
          <a:xfrm>
            <a:off x="3476625" y="5865813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09" name="Rectangle 168"/>
          <p:cNvSpPr>
            <a:spLocks noChangeArrowheads="1"/>
          </p:cNvSpPr>
          <p:nvPr/>
        </p:nvSpPr>
        <p:spPr bwMode="auto">
          <a:xfrm>
            <a:off x="3476625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0" name="Line 169"/>
          <p:cNvSpPr>
            <a:spLocks noChangeShapeType="1"/>
          </p:cNvSpPr>
          <p:nvPr/>
        </p:nvSpPr>
        <p:spPr bwMode="auto">
          <a:xfrm>
            <a:off x="3476625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1" name="Line 170"/>
          <p:cNvSpPr>
            <a:spLocks noChangeShapeType="1"/>
          </p:cNvSpPr>
          <p:nvPr/>
        </p:nvSpPr>
        <p:spPr bwMode="auto">
          <a:xfrm>
            <a:off x="3476625" y="65643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2" name="Rectangle 171"/>
          <p:cNvSpPr>
            <a:spLocks noChangeArrowheads="1"/>
          </p:cNvSpPr>
          <p:nvPr/>
        </p:nvSpPr>
        <p:spPr bwMode="auto">
          <a:xfrm>
            <a:off x="3514725" y="6564313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3" name="Line 172"/>
          <p:cNvSpPr>
            <a:spLocks noChangeShapeType="1"/>
          </p:cNvSpPr>
          <p:nvPr/>
        </p:nvSpPr>
        <p:spPr bwMode="auto">
          <a:xfrm>
            <a:off x="3514725" y="6564313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4" name="Rectangle 173"/>
          <p:cNvSpPr>
            <a:spLocks noChangeArrowheads="1"/>
          </p:cNvSpPr>
          <p:nvPr/>
        </p:nvSpPr>
        <p:spPr bwMode="auto">
          <a:xfrm>
            <a:off x="4195763" y="58658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5" name="Line 174"/>
          <p:cNvSpPr>
            <a:spLocks noChangeShapeType="1"/>
          </p:cNvSpPr>
          <p:nvPr/>
        </p:nvSpPr>
        <p:spPr bwMode="auto">
          <a:xfrm>
            <a:off x="4195763" y="58658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6" name="Rectangle 175"/>
          <p:cNvSpPr>
            <a:spLocks noChangeArrowheads="1"/>
          </p:cNvSpPr>
          <p:nvPr/>
        </p:nvSpPr>
        <p:spPr bwMode="auto">
          <a:xfrm>
            <a:off x="4195763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7" name="Line 176"/>
          <p:cNvSpPr>
            <a:spLocks noChangeShapeType="1"/>
          </p:cNvSpPr>
          <p:nvPr/>
        </p:nvSpPr>
        <p:spPr bwMode="auto">
          <a:xfrm>
            <a:off x="4195763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8" name="Line 177"/>
          <p:cNvSpPr>
            <a:spLocks noChangeShapeType="1"/>
          </p:cNvSpPr>
          <p:nvPr/>
        </p:nvSpPr>
        <p:spPr bwMode="auto">
          <a:xfrm>
            <a:off x="4195763" y="65643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19" name="Rectangle 178"/>
          <p:cNvSpPr>
            <a:spLocks noChangeArrowheads="1"/>
          </p:cNvSpPr>
          <p:nvPr/>
        </p:nvSpPr>
        <p:spPr bwMode="auto">
          <a:xfrm>
            <a:off x="4233863" y="6564313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0" name="Line 179"/>
          <p:cNvSpPr>
            <a:spLocks noChangeShapeType="1"/>
          </p:cNvSpPr>
          <p:nvPr/>
        </p:nvSpPr>
        <p:spPr bwMode="auto">
          <a:xfrm>
            <a:off x="4233863" y="6564313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1" name="Rectangle 180"/>
          <p:cNvSpPr>
            <a:spLocks noChangeArrowheads="1"/>
          </p:cNvSpPr>
          <p:nvPr/>
        </p:nvSpPr>
        <p:spPr bwMode="auto">
          <a:xfrm>
            <a:off x="4916488" y="58658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2" name="Line 181"/>
          <p:cNvSpPr>
            <a:spLocks noChangeShapeType="1"/>
          </p:cNvSpPr>
          <p:nvPr/>
        </p:nvSpPr>
        <p:spPr bwMode="auto">
          <a:xfrm>
            <a:off x="4916488" y="5865813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3" name="Rectangle 182"/>
          <p:cNvSpPr>
            <a:spLocks noChangeArrowheads="1"/>
          </p:cNvSpPr>
          <p:nvPr/>
        </p:nvSpPr>
        <p:spPr bwMode="auto">
          <a:xfrm>
            <a:off x="4916488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4" name="Line 183"/>
          <p:cNvSpPr>
            <a:spLocks noChangeShapeType="1"/>
          </p:cNvSpPr>
          <p:nvPr/>
        </p:nvSpPr>
        <p:spPr bwMode="auto">
          <a:xfrm>
            <a:off x="4916488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5" name="Line 184"/>
          <p:cNvSpPr>
            <a:spLocks noChangeShapeType="1"/>
          </p:cNvSpPr>
          <p:nvPr/>
        </p:nvSpPr>
        <p:spPr bwMode="auto">
          <a:xfrm>
            <a:off x="4916488" y="6564313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6" name="Rectangle 185"/>
          <p:cNvSpPr>
            <a:spLocks noChangeArrowheads="1"/>
          </p:cNvSpPr>
          <p:nvPr/>
        </p:nvSpPr>
        <p:spPr bwMode="auto">
          <a:xfrm>
            <a:off x="4954588" y="6564313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7" name="Line 186"/>
          <p:cNvSpPr>
            <a:spLocks noChangeShapeType="1"/>
          </p:cNvSpPr>
          <p:nvPr/>
        </p:nvSpPr>
        <p:spPr bwMode="auto">
          <a:xfrm>
            <a:off x="4954588" y="6564313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8" name="Rectangle 187"/>
          <p:cNvSpPr>
            <a:spLocks noChangeArrowheads="1"/>
          </p:cNvSpPr>
          <p:nvPr/>
        </p:nvSpPr>
        <p:spPr bwMode="auto">
          <a:xfrm>
            <a:off x="5635625" y="586581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29" name="Line 188"/>
          <p:cNvSpPr>
            <a:spLocks noChangeShapeType="1"/>
          </p:cNvSpPr>
          <p:nvPr/>
        </p:nvSpPr>
        <p:spPr bwMode="auto">
          <a:xfrm>
            <a:off x="5635625" y="5865813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0" name="Rectangle 189"/>
          <p:cNvSpPr>
            <a:spLocks noChangeArrowheads="1"/>
          </p:cNvSpPr>
          <p:nvPr/>
        </p:nvSpPr>
        <p:spPr bwMode="auto">
          <a:xfrm>
            <a:off x="5635625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1" name="Line 190"/>
          <p:cNvSpPr>
            <a:spLocks noChangeShapeType="1"/>
          </p:cNvSpPr>
          <p:nvPr/>
        </p:nvSpPr>
        <p:spPr bwMode="auto">
          <a:xfrm>
            <a:off x="5635625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2" name="Line 191"/>
          <p:cNvSpPr>
            <a:spLocks noChangeShapeType="1"/>
          </p:cNvSpPr>
          <p:nvPr/>
        </p:nvSpPr>
        <p:spPr bwMode="auto">
          <a:xfrm>
            <a:off x="5635625" y="65643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3" name="Rectangle 192"/>
          <p:cNvSpPr>
            <a:spLocks noChangeArrowheads="1"/>
          </p:cNvSpPr>
          <p:nvPr/>
        </p:nvSpPr>
        <p:spPr bwMode="auto">
          <a:xfrm>
            <a:off x="5635625" y="6564313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4" name="Line 193"/>
          <p:cNvSpPr>
            <a:spLocks noChangeShapeType="1"/>
          </p:cNvSpPr>
          <p:nvPr/>
        </p:nvSpPr>
        <p:spPr bwMode="auto">
          <a:xfrm>
            <a:off x="5635625" y="6564313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5" name="Line 194"/>
          <p:cNvSpPr>
            <a:spLocks noChangeShapeType="1"/>
          </p:cNvSpPr>
          <p:nvPr/>
        </p:nvSpPr>
        <p:spPr bwMode="auto">
          <a:xfrm>
            <a:off x="5635625" y="6564313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536" name="Rectangle 195"/>
          <p:cNvSpPr>
            <a:spLocks noChangeArrowheads="1"/>
          </p:cNvSpPr>
          <p:nvPr/>
        </p:nvSpPr>
        <p:spPr bwMode="auto">
          <a:xfrm>
            <a:off x="2686050" y="6694488"/>
            <a:ext cx="3175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1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grpSp>
        <p:nvGrpSpPr>
          <p:cNvPr id="2" name="Group 196"/>
          <p:cNvGrpSpPr>
            <a:grpSpLocks/>
          </p:cNvGrpSpPr>
          <p:nvPr/>
        </p:nvGrpSpPr>
        <p:grpSpPr bwMode="auto">
          <a:xfrm>
            <a:off x="395288" y="3644900"/>
            <a:ext cx="3795712" cy="2952750"/>
            <a:chOff x="295" y="1933"/>
            <a:chExt cx="2391" cy="1860"/>
          </a:xfrm>
        </p:grpSpPr>
        <p:sp>
          <p:nvSpPr>
            <p:cNvPr id="14541" name="AutoShape 197"/>
            <p:cNvSpPr>
              <a:spLocks/>
            </p:cNvSpPr>
            <p:nvPr/>
          </p:nvSpPr>
          <p:spPr bwMode="auto">
            <a:xfrm rot="5400000">
              <a:off x="2092" y="3199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E00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4542" name="AutoShape 198"/>
            <p:cNvSpPr>
              <a:spLocks/>
            </p:cNvSpPr>
            <p:nvPr/>
          </p:nvSpPr>
          <p:spPr bwMode="auto">
            <a:xfrm rot="16200000" flipV="1">
              <a:off x="2092" y="1723"/>
              <a:ext cx="384" cy="804"/>
            </a:xfrm>
            <a:prstGeom prst="leftBracket">
              <a:avLst>
                <a:gd name="adj" fmla="val 17448"/>
              </a:avLst>
            </a:prstGeom>
            <a:noFill/>
            <a:ln w="38100">
              <a:solidFill>
                <a:srgbClr val="FE0000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grpSp>
          <p:nvGrpSpPr>
            <p:cNvPr id="14543" name="Group 199"/>
            <p:cNvGrpSpPr>
              <a:grpSpLocks/>
            </p:cNvGrpSpPr>
            <p:nvPr/>
          </p:nvGrpSpPr>
          <p:grpSpPr bwMode="auto">
            <a:xfrm>
              <a:off x="295" y="3031"/>
              <a:ext cx="1814" cy="444"/>
              <a:chOff x="295" y="3022"/>
              <a:chExt cx="1814" cy="444"/>
            </a:xfrm>
          </p:grpSpPr>
          <p:sp>
            <p:nvSpPr>
              <p:cNvPr id="14544" name="Line 200"/>
              <p:cNvSpPr>
                <a:spLocks noChangeShapeType="1"/>
              </p:cNvSpPr>
              <p:nvPr/>
            </p:nvSpPr>
            <p:spPr bwMode="auto">
              <a:xfrm>
                <a:off x="1156" y="3339"/>
                <a:ext cx="953" cy="46"/>
              </a:xfrm>
              <a:prstGeom prst="line">
                <a:avLst/>
              </a:prstGeom>
              <a:noFill/>
              <a:ln w="38100">
                <a:solidFill>
                  <a:srgbClr val="FE00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4545" name="Oval 201"/>
              <p:cNvSpPr>
                <a:spLocks noChangeArrowheads="1"/>
              </p:cNvSpPr>
              <p:nvPr/>
            </p:nvSpPr>
            <p:spPr bwMode="auto">
              <a:xfrm>
                <a:off x="295" y="3022"/>
                <a:ext cx="876" cy="444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3200" b="1">
                  <a:latin typeface="Times New Roman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14342" name="Object 202"/>
              <p:cNvGraphicFramePr>
                <a:graphicFrameLocks noChangeAspect="1"/>
              </p:cNvGraphicFramePr>
              <p:nvPr/>
            </p:nvGraphicFramePr>
            <p:xfrm>
              <a:off x="487" y="3067"/>
              <a:ext cx="450" cy="3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9" name="公式" r:id="rId5" imgW="253800" imgH="215640" progId="Equation.3">
                      <p:embed/>
                    </p:oleObj>
                  </mc:Choice>
                  <mc:Fallback>
                    <p:oleObj name="公式" r:id="rId5" imgW="253800" imgH="215640" progId="Equation.3">
                      <p:embed/>
                      <p:pic>
                        <p:nvPicPr>
                          <p:cNvPr id="0" name="Object 20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7" y="3067"/>
                            <a:ext cx="450" cy="3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4538" name="AutoShape 203"/>
          <p:cNvSpPr>
            <a:spLocks noChangeArrowheads="1"/>
          </p:cNvSpPr>
          <p:nvPr/>
        </p:nvSpPr>
        <p:spPr bwMode="auto">
          <a:xfrm>
            <a:off x="3708400" y="4508500"/>
            <a:ext cx="1152525" cy="50323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539" name="Line 204"/>
          <p:cNvSpPr>
            <a:spLocks noChangeShapeType="1"/>
          </p:cNvSpPr>
          <p:nvPr/>
        </p:nvSpPr>
        <p:spPr bwMode="auto">
          <a:xfrm flipH="1" flipV="1">
            <a:off x="1763713" y="4365625"/>
            <a:ext cx="1944687" cy="3587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540" name="Oval 205"/>
          <p:cNvSpPr>
            <a:spLocks noChangeArrowheads="1"/>
          </p:cNvSpPr>
          <p:nvPr/>
        </p:nvSpPr>
        <p:spPr bwMode="auto">
          <a:xfrm>
            <a:off x="539750" y="4076700"/>
            <a:ext cx="1257300" cy="5334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14339" name="Object 206"/>
          <p:cNvGraphicFramePr>
            <a:graphicFrameLocks noChangeAspect="1"/>
          </p:cNvGraphicFramePr>
          <p:nvPr/>
        </p:nvGraphicFramePr>
        <p:xfrm>
          <a:off x="755650" y="4070350"/>
          <a:ext cx="900113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公式" r:id="rId7" imgW="355320" imgH="203040" progId="Equation.3">
                  <p:embed/>
                </p:oleObj>
              </mc:Choice>
              <mc:Fallback>
                <p:oleObj name="公式" r:id="rId7" imgW="355320" imgH="203040" progId="Equation.3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070350"/>
                        <a:ext cx="900113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703" name="Object 207"/>
          <p:cNvGraphicFramePr>
            <a:graphicFrameLocks noChangeAspect="1"/>
          </p:cNvGraphicFramePr>
          <p:nvPr/>
        </p:nvGraphicFramePr>
        <p:xfrm>
          <a:off x="5724525" y="5589588"/>
          <a:ext cx="3311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公式" r:id="rId9" imgW="1307880" imgH="215640" progId="Equation.3">
                  <p:embed/>
                </p:oleObj>
              </mc:Choice>
              <mc:Fallback>
                <p:oleObj name="公式" r:id="rId9" imgW="1307880" imgH="215640" progId="Equation.3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5589588"/>
                        <a:ext cx="3311525" cy="5429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704" name="Object 208"/>
          <p:cNvGraphicFramePr>
            <a:graphicFrameLocks noChangeAspect="1"/>
          </p:cNvGraphicFramePr>
          <p:nvPr/>
        </p:nvGraphicFramePr>
        <p:xfrm>
          <a:off x="5692775" y="6199188"/>
          <a:ext cx="337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公式" r:id="rId11" imgW="1333440" imgH="215640" progId="Equation.3">
                  <p:embed/>
                </p:oleObj>
              </mc:Choice>
              <mc:Fallback>
                <p:oleObj name="公式" r:id="rId11" imgW="1333440" imgH="215640" progId="Equation.3">
                  <p:embed/>
                  <p:pic>
                    <p:nvPicPr>
                      <p:cNvPr id="0" name="Object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2775" y="6199188"/>
                        <a:ext cx="3376613" cy="5429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4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F9911-B230-4AC6-B92C-E867F5CCC419}" type="slidenum">
              <a:rPr lang="zh-CN" altLang="en-US"/>
              <a:pPr>
                <a:defRPr/>
              </a:pPr>
              <a:t>22</a:t>
            </a:fld>
            <a:endParaRPr lang="zh-CN" altLang="en-US"/>
          </a:p>
        </p:txBody>
      </p:sp>
      <p:sp>
        <p:nvSpPr>
          <p:cNvPr id="1536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5365" name="Line 3"/>
          <p:cNvSpPr>
            <a:spLocks noChangeShapeType="1"/>
          </p:cNvSpPr>
          <p:nvPr/>
        </p:nvSpPr>
        <p:spPr bwMode="auto">
          <a:xfrm>
            <a:off x="4643438" y="3644900"/>
            <a:ext cx="720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66" name="Line 4"/>
          <p:cNvSpPr>
            <a:spLocks noChangeShapeType="1"/>
          </p:cNvSpPr>
          <p:nvPr/>
        </p:nvSpPr>
        <p:spPr bwMode="auto">
          <a:xfrm flipV="1">
            <a:off x="4643438" y="2708275"/>
            <a:ext cx="360362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67" name="Line 5"/>
          <p:cNvSpPr>
            <a:spLocks noChangeShapeType="1"/>
          </p:cNvSpPr>
          <p:nvPr/>
        </p:nvSpPr>
        <p:spPr bwMode="auto">
          <a:xfrm>
            <a:off x="4643438" y="4579938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68" name="Line 6"/>
          <p:cNvSpPr>
            <a:spLocks noChangeShapeType="1"/>
          </p:cNvSpPr>
          <p:nvPr/>
        </p:nvSpPr>
        <p:spPr bwMode="auto">
          <a:xfrm flipH="1">
            <a:off x="5003800" y="3860800"/>
            <a:ext cx="0" cy="719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69" name="Line 7"/>
          <p:cNvSpPr>
            <a:spLocks noChangeShapeType="1"/>
          </p:cNvSpPr>
          <p:nvPr/>
        </p:nvSpPr>
        <p:spPr bwMode="auto">
          <a:xfrm>
            <a:off x="5003800" y="2708275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0" name="Line 8"/>
          <p:cNvSpPr>
            <a:spLocks noChangeShapeType="1"/>
          </p:cNvSpPr>
          <p:nvPr/>
        </p:nvSpPr>
        <p:spPr bwMode="auto">
          <a:xfrm>
            <a:off x="3922713" y="2419350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1" name="Line 9"/>
          <p:cNvSpPr>
            <a:spLocks noChangeShapeType="1"/>
          </p:cNvSpPr>
          <p:nvPr/>
        </p:nvSpPr>
        <p:spPr bwMode="auto">
          <a:xfrm>
            <a:off x="2771775" y="2708275"/>
            <a:ext cx="1584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2" name="Line 10"/>
          <p:cNvSpPr>
            <a:spLocks noChangeShapeType="1"/>
          </p:cNvSpPr>
          <p:nvPr/>
        </p:nvSpPr>
        <p:spPr bwMode="auto">
          <a:xfrm>
            <a:off x="3275013" y="3500438"/>
            <a:ext cx="10810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3" name="Line 11"/>
          <p:cNvSpPr>
            <a:spLocks noChangeShapeType="1"/>
          </p:cNvSpPr>
          <p:nvPr/>
        </p:nvSpPr>
        <p:spPr bwMode="auto">
          <a:xfrm flipV="1">
            <a:off x="3922713" y="4364038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4" name="Line 12"/>
          <p:cNvSpPr>
            <a:spLocks noChangeShapeType="1"/>
          </p:cNvSpPr>
          <p:nvPr/>
        </p:nvSpPr>
        <p:spPr bwMode="auto">
          <a:xfrm>
            <a:off x="2698750" y="3787775"/>
            <a:ext cx="16541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5" name="Line 13"/>
          <p:cNvSpPr>
            <a:spLocks noChangeShapeType="1"/>
          </p:cNvSpPr>
          <p:nvPr/>
        </p:nvSpPr>
        <p:spPr bwMode="auto">
          <a:xfrm>
            <a:off x="3275013" y="2995613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6" name="Line 14"/>
          <p:cNvSpPr>
            <a:spLocks noChangeShapeType="1"/>
          </p:cNvSpPr>
          <p:nvPr/>
        </p:nvSpPr>
        <p:spPr bwMode="auto">
          <a:xfrm>
            <a:off x="3059113" y="4868863"/>
            <a:ext cx="43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7" name="Line 15"/>
          <p:cNvSpPr>
            <a:spLocks noChangeShapeType="1"/>
          </p:cNvSpPr>
          <p:nvPr/>
        </p:nvSpPr>
        <p:spPr bwMode="auto">
          <a:xfrm>
            <a:off x="3922713" y="4868863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78" name="Text Box 16"/>
          <p:cNvSpPr txBox="1">
            <a:spLocks noChangeArrowheads="1"/>
          </p:cNvSpPr>
          <p:nvPr/>
        </p:nvSpPr>
        <p:spPr bwMode="auto">
          <a:xfrm>
            <a:off x="2338388" y="2492375"/>
            <a:ext cx="576262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D</a:t>
            </a:r>
          </a:p>
        </p:txBody>
      </p:sp>
      <p:sp>
        <p:nvSpPr>
          <p:cNvPr id="15379" name="Text Box 17"/>
          <p:cNvSpPr txBox="1">
            <a:spLocks noChangeArrowheads="1"/>
          </p:cNvSpPr>
          <p:nvPr/>
        </p:nvSpPr>
        <p:spPr bwMode="auto">
          <a:xfrm>
            <a:off x="2338388" y="2203450"/>
            <a:ext cx="86360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A </a:t>
            </a:r>
          </a:p>
        </p:txBody>
      </p:sp>
      <p:sp>
        <p:nvSpPr>
          <p:cNvPr id="15380" name="Text Box 18"/>
          <p:cNvSpPr txBox="1">
            <a:spLocks noChangeArrowheads="1"/>
          </p:cNvSpPr>
          <p:nvPr/>
        </p:nvSpPr>
        <p:spPr bwMode="auto">
          <a:xfrm>
            <a:off x="6154738" y="3429000"/>
            <a:ext cx="576262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F</a:t>
            </a:r>
          </a:p>
        </p:txBody>
      </p:sp>
      <p:sp>
        <p:nvSpPr>
          <p:cNvPr id="15381" name="Rectangle 19"/>
          <p:cNvSpPr>
            <a:spLocks noChangeArrowheads="1"/>
          </p:cNvSpPr>
          <p:nvPr/>
        </p:nvSpPr>
        <p:spPr bwMode="auto">
          <a:xfrm>
            <a:off x="3492500" y="2203450"/>
            <a:ext cx="287338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2" name="Oval 20"/>
          <p:cNvSpPr>
            <a:spLocks noChangeArrowheads="1"/>
          </p:cNvSpPr>
          <p:nvPr/>
        </p:nvSpPr>
        <p:spPr bwMode="auto">
          <a:xfrm>
            <a:off x="3779838" y="2347913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3" name="Line 21"/>
          <p:cNvSpPr>
            <a:spLocks noChangeShapeType="1"/>
          </p:cNvSpPr>
          <p:nvPr/>
        </p:nvSpPr>
        <p:spPr bwMode="auto">
          <a:xfrm>
            <a:off x="2770188" y="2419350"/>
            <a:ext cx="720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84" name="Text Box 22"/>
          <p:cNvSpPr txBox="1">
            <a:spLocks noChangeArrowheads="1"/>
          </p:cNvSpPr>
          <p:nvPr/>
        </p:nvSpPr>
        <p:spPr bwMode="auto">
          <a:xfrm>
            <a:off x="2338388" y="3571875"/>
            <a:ext cx="43180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C </a:t>
            </a:r>
          </a:p>
        </p:txBody>
      </p:sp>
      <p:sp>
        <p:nvSpPr>
          <p:cNvPr id="15385" name="Rectangle 23"/>
          <p:cNvSpPr>
            <a:spLocks noChangeArrowheads="1"/>
          </p:cNvSpPr>
          <p:nvPr/>
        </p:nvSpPr>
        <p:spPr bwMode="auto">
          <a:xfrm>
            <a:off x="3490913" y="4651375"/>
            <a:ext cx="287337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6" name="Oval 24"/>
          <p:cNvSpPr>
            <a:spLocks noChangeArrowheads="1"/>
          </p:cNvSpPr>
          <p:nvPr/>
        </p:nvSpPr>
        <p:spPr bwMode="auto">
          <a:xfrm>
            <a:off x="3778250" y="4795838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7" name="Rectangle 25"/>
          <p:cNvSpPr>
            <a:spLocks noChangeArrowheads="1"/>
          </p:cNvSpPr>
          <p:nvPr/>
        </p:nvSpPr>
        <p:spPr bwMode="auto">
          <a:xfrm>
            <a:off x="4356100" y="2203450"/>
            <a:ext cx="287338" cy="93662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8" name="Rectangle 26"/>
          <p:cNvSpPr>
            <a:spLocks noChangeArrowheads="1"/>
          </p:cNvSpPr>
          <p:nvPr/>
        </p:nvSpPr>
        <p:spPr bwMode="auto">
          <a:xfrm>
            <a:off x="4356100" y="3284538"/>
            <a:ext cx="287338" cy="7191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89" name="Rectangle 27"/>
          <p:cNvSpPr>
            <a:spLocks noChangeArrowheads="1"/>
          </p:cNvSpPr>
          <p:nvPr/>
        </p:nvSpPr>
        <p:spPr bwMode="auto">
          <a:xfrm>
            <a:off x="4356100" y="4148138"/>
            <a:ext cx="287338" cy="93662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35548" name="Object 28"/>
          <p:cNvGraphicFramePr>
            <a:graphicFrameLocks noChangeAspect="1"/>
          </p:cNvGraphicFramePr>
          <p:nvPr/>
        </p:nvGraphicFramePr>
        <p:xfrm>
          <a:off x="2781300" y="1157288"/>
          <a:ext cx="257175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公式" r:id="rId3" imgW="1015920" imgH="190440" progId="Equation.3">
                  <p:embed/>
                </p:oleObj>
              </mc:Choice>
              <mc:Fallback>
                <p:oleObj name="公式" r:id="rId3" imgW="1015920" imgH="1904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1157288"/>
                        <a:ext cx="2571750" cy="4778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0" name="Text Box 29"/>
          <p:cNvSpPr txBox="1">
            <a:spLocks noChangeArrowheads="1"/>
          </p:cNvSpPr>
          <p:nvPr/>
        </p:nvSpPr>
        <p:spPr bwMode="auto">
          <a:xfrm>
            <a:off x="2338388" y="2779713"/>
            <a:ext cx="576262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B</a:t>
            </a:r>
          </a:p>
        </p:txBody>
      </p:sp>
      <p:sp>
        <p:nvSpPr>
          <p:cNvPr id="15391" name="Line 30"/>
          <p:cNvSpPr>
            <a:spLocks noChangeShapeType="1"/>
          </p:cNvSpPr>
          <p:nvPr/>
        </p:nvSpPr>
        <p:spPr bwMode="auto">
          <a:xfrm>
            <a:off x="2698750" y="2995613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92" name="Rectangle 31"/>
          <p:cNvSpPr>
            <a:spLocks noChangeArrowheads="1"/>
          </p:cNvSpPr>
          <p:nvPr/>
        </p:nvSpPr>
        <p:spPr bwMode="auto">
          <a:xfrm>
            <a:off x="3490913" y="4148138"/>
            <a:ext cx="287337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93" name="Oval 32"/>
          <p:cNvSpPr>
            <a:spLocks noChangeArrowheads="1"/>
          </p:cNvSpPr>
          <p:nvPr/>
        </p:nvSpPr>
        <p:spPr bwMode="auto">
          <a:xfrm>
            <a:off x="3778250" y="4292600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94" name="Line 33"/>
          <p:cNvSpPr>
            <a:spLocks noChangeShapeType="1"/>
          </p:cNvSpPr>
          <p:nvPr/>
        </p:nvSpPr>
        <p:spPr bwMode="auto">
          <a:xfrm>
            <a:off x="3275013" y="4364038"/>
            <a:ext cx="2159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95" name="Line 34"/>
          <p:cNvSpPr>
            <a:spLocks noChangeShapeType="1"/>
          </p:cNvSpPr>
          <p:nvPr/>
        </p:nvSpPr>
        <p:spPr bwMode="auto">
          <a:xfrm>
            <a:off x="3275013" y="3500438"/>
            <a:ext cx="0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96" name="Line 35"/>
          <p:cNvSpPr>
            <a:spLocks noChangeShapeType="1"/>
          </p:cNvSpPr>
          <p:nvPr/>
        </p:nvSpPr>
        <p:spPr bwMode="auto">
          <a:xfrm>
            <a:off x="3059113" y="3787775"/>
            <a:ext cx="0" cy="10810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97" name="Rectangle 36"/>
          <p:cNvSpPr>
            <a:spLocks noChangeArrowheads="1"/>
          </p:cNvSpPr>
          <p:nvPr/>
        </p:nvSpPr>
        <p:spPr bwMode="auto">
          <a:xfrm>
            <a:off x="5364163" y="3284538"/>
            <a:ext cx="287337" cy="7191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zh-CN" altLang="en-US" b="1"/>
              <a:t>＋</a:t>
            </a:r>
          </a:p>
        </p:txBody>
      </p:sp>
      <p:sp>
        <p:nvSpPr>
          <p:cNvPr id="15398" name="Line 37"/>
          <p:cNvSpPr>
            <a:spLocks noChangeShapeType="1"/>
          </p:cNvSpPr>
          <p:nvPr/>
        </p:nvSpPr>
        <p:spPr bwMode="auto">
          <a:xfrm flipV="1">
            <a:off x="5003800" y="3860800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399" name="Line 38"/>
          <p:cNvSpPr>
            <a:spLocks noChangeShapeType="1"/>
          </p:cNvSpPr>
          <p:nvPr/>
        </p:nvSpPr>
        <p:spPr bwMode="auto">
          <a:xfrm flipV="1">
            <a:off x="5003800" y="3429000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5400" name="Line 39"/>
          <p:cNvSpPr>
            <a:spLocks noChangeShapeType="1"/>
          </p:cNvSpPr>
          <p:nvPr/>
        </p:nvSpPr>
        <p:spPr bwMode="auto">
          <a:xfrm>
            <a:off x="5651500" y="3644900"/>
            <a:ext cx="504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916814-CB79-4A99-BA05-B41F8DF6C456}" type="slidenum">
              <a:rPr lang="zh-CN" altLang="en-US"/>
              <a:pPr>
                <a:defRPr/>
              </a:pPr>
              <a:t>23</a:t>
            </a:fld>
            <a:endParaRPr lang="zh-CN" altLang="en-US"/>
          </a:p>
        </p:txBody>
      </p:sp>
      <p:sp>
        <p:nvSpPr>
          <p:cNvPr id="2253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aphicFrame>
        <p:nvGraphicFramePr>
          <p:cNvPr id="236547" name="Group 3"/>
          <p:cNvGraphicFramePr>
            <a:graphicFrameLocks noGrp="1"/>
          </p:cNvGraphicFramePr>
          <p:nvPr/>
        </p:nvGraphicFramePr>
        <p:xfrm>
          <a:off x="395288" y="2492375"/>
          <a:ext cx="4897437" cy="4023360"/>
        </p:xfrm>
        <a:graphic>
          <a:graphicData uri="http://schemas.openxmlformats.org/drawingml/2006/table">
            <a:tbl>
              <a:tblPr/>
              <a:tblGrid>
                <a:gridCol w="1944687"/>
                <a:gridCol w="503238"/>
                <a:gridCol w="1944687"/>
                <a:gridCol w="504825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A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B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C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 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A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B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C</a:t>
                      </a:r>
                      <a:r>
                        <a:rPr kumimoji="0" lang="en-US" altLang="zh-CN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    </a:t>
                      </a: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6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0   0   0   0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0   0   0   1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0   0   1   0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0   0   1   1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0   1   0   0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0   1   0   1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0   1   1   0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0   1   1   1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1   0   0   0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1   0   0   1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1   0   1   0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1   0   1   1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1   1   0   0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1   1   0   1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1   1   1   0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1   1   1   1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ea typeface="黑体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9" name="Rectangle 20"/>
          <p:cNvSpPr>
            <a:spLocks noChangeArrowheads="1"/>
          </p:cNvSpPr>
          <p:nvPr/>
        </p:nvSpPr>
        <p:spPr bwMode="auto">
          <a:xfrm>
            <a:off x="323850" y="1052513"/>
            <a:ext cx="8351838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/>
            <a:r>
              <a:rPr kumimoji="0" lang="en-US" altLang="zh-CN" sz="3200" b="1">
                <a:latin typeface="Times New Roman" pitchFamily="18" charset="0"/>
              </a:rPr>
              <a:t>2. </a:t>
            </a:r>
            <a:r>
              <a:rPr kumimoji="0" lang="zh-CN" altLang="en-US" sz="3200" b="1">
                <a:latin typeface="Times New Roman" pitchFamily="18" charset="0"/>
              </a:rPr>
              <a:t>设</a:t>
            </a:r>
            <a:r>
              <a:rPr kumimoji="0" lang="en-US" altLang="zh-CN" sz="3200" b="1">
                <a:latin typeface="Times New Roman" pitchFamily="18" charset="0"/>
              </a:rPr>
              <a:t>X=ABCD</a:t>
            </a:r>
            <a:r>
              <a:rPr kumimoji="0" lang="zh-CN" altLang="en-US" sz="3200" b="1">
                <a:latin typeface="Times New Roman" pitchFamily="18" charset="0"/>
              </a:rPr>
              <a:t>是一个四位二进制整数</a:t>
            </a:r>
            <a:r>
              <a:rPr kumimoji="0" lang="en-US" altLang="zh-CN" sz="3200" b="1">
                <a:latin typeface="Times New Roman" pitchFamily="18" charset="0"/>
              </a:rPr>
              <a:t>(0</a:t>
            </a:r>
            <a:r>
              <a:rPr kumimoji="0" lang="en-US" altLang="zh-CN" sz="3200" b="1">
                <a:latin typeface="Times New Roman" pitchFamily="18" charset="0"/>
                <a:cs typeface="Arial" charset="0"/>
              </a:rPr>
              <a:t>≤</a:t>
            </a:r>
            <a:r>
              <a:rPr kumimoji="0" lang="en-US" altLang="zh-CN" sz="3200" b="1">
                <a:latin typeface="Times New Roman" pitchFamily="18" charset="0"/>
              </a:rPr>
              <a:t> X </a:t>
            </a:r>
            <a:r>
              <a:rPr kumimoji="0" lang="en-US" altLang="zh-CN" sz="3200" b="1">
                <a:latin typeface="Times New Roman" pitchFamily="18" charset="0"/>
                <a:cs typeface="Arial" charset="0"/>
              </a:rPr>
              <a:t>≤1111</a:t>
            </a:r>
            <a:r>
              <a:rPr kumimoji="0" lang="en-US" altLang="zh-CN" sz="3200" b="1">
                <a:latin typeface="Times New Roman" pitchFamily="18" charset="0"/>
              </a:rPr>
              <a:t>)</a:t>
            </a:r>
            <a:r>
              <a:rPr kumimoji="0" lang="zh-CN" altLang="en-US" sz="3200" b="1">
                <a:latin typeface="Times New Roman" pitchFamily="18" charset="0"/>
              </a:rPr>
              <a:t>，设计电路判断</a:t>
            </a:r>
            <a:r>
              <a:rPr kumimoji="0" lang="en-US" altLang="zh-CN" sz="3200" b="1">
                <a:latin typeface="Times New Roman" pitchFamily="18" charset="0"/>
              </a:rPr>
              <a:t>2≤ X &lt;10 </a:t>
            </a:r>
            <a:r>
              <a:rPr kumimoji="0" lang="zh-CN" altLang="en-US" sz="3200" b="1">
                <a:latin typeface="Times New Roman" pitchFamily="18" charset="0"/>
              </a:rPr>
              <a:t>。</a:t>
            </a:r>
          </a:p>
        </p:txBody>
      </p:sp>
      <p:sp>
        <p:nvSpPr>
          <p:cNvPr id="236565" name="Line 21"/>
          <p:cNvSpPr>
            <a:spLocks noChangeShapeType="1"/>
          </p:cNvSpPr>
          <p:nvPr/>
        </p:nvSpPr>
        <p:spPr bwMode="auto">
          <a:xfrm flipH="1" flipV="1">
            <a:off x="5592763" y="2740025"/>
            <a:ext cx="571500" cy="590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36566" name="Text Box 22"/>
          <p:cNvSpPr txBox="1">
            <a:spLocks noChangeArrowheads="1"/>
          </p:cNvSpPr>
          <p:nvPr/>
        </p:nvSpPr>
        <p:spPr bwMode="auto">
          <a:xfrm>
            <a:off x="5287963" y="3063875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AB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36567" name="Text Box 23"/>
          <p:cNvSpPr txBox="1">
            <a:spLocks noChangeArrowheads="1"/>
          </p:cNvSpPr>
          <p:nvPr/>
        </p:nvSpPr>
        <p:spPr bwMode="auto">
          <a:xfrm>
            <a:off x="5764213" y="2420938"/>
            <a:ext cx="10477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CD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36568" name="Text Box 24"/>
          <p:cNvSpPr txBox="1">
            <a:spLocks noChangeArrowheads="1"/>
          </p:cNvSpPr>
          <p:nvPr/>
        </p:nvSpPr>
        <p:spPr bwMode="auto">
          <a:xfrm>
            <a:off x="6240463" y="2759075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236569" name="Text Box 25"/>
          <p:cNvSpPr txBox="1">
            <a:spLocks noChangeArrowheads="1"/>
          </p:cNvSpPr>
          <p:nvPr/>
        </p:nvSpPr>
        <p:spPr bwMode="auto">
          <a:xfrm>
            <a:off x="7002463" y="2759075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236570" name="Text Box 26"/>
          <p:cNvSpPr txBox="1">
            <a:spLocks noChangeArrowheads="1"/>
          </p:cNvSpPr>
          <p:nvPr/>
        </p:nvSpPr>
        <p:spPr bwMode="auto">
          <a:xfrm>
            <a:off x="7669213" y="2759075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236571" name="Text Box 27"/>
          <p:cNvSpPr txBox="1">
            <a:spLocks noChangeArrowheads="1"/>
          </p:cNvSpPr>
          <p:nvPr/>
        </p:nvSpPr>
        <p:spPr bwMode="auto">
          <a:xfrm>
            <a:off x="8355013" y="2759075"/>
            <a:ext cx="6286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236572" name="Text Box 28"/>
          <p:cNvSpPr txBox="1">
            <a:spLocks noChangeArrowheads="1"/>
          </p:cNvSpPr>
          <p:nvPr/>
        </p:nvSpPr>
        <p:spPr bwMode="auto">
          <a:xfrm>
            <a:off x="5554663" y="3482975"/>
            <a:ext cx="8001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236573" name="Text Box 29"/>
          <p:cNvSpPr txBox="1">
            <a:spLocks noChangeArrowheads="1"/>
          </p:cNvSpPr>
          <p:nvPr/>
        </p:nvSpPr>
        <p:spPr bwMode="auto">
          <a:xfrm>
            <a:off x="5573713" y="4168775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236574" name="Text Box 30"/>
          <p:cNvSpPr txBox="1">
            <a:spLocks noChangeArrowheads="1"/>
          </p:cNvSpPr>
          <p:nvPr/>
        </p:nvSpPr>
        <p:spPr bwMode="auto">
          <a:xfrm>
            <a:off x="5554663" y="4949825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236575" name="Text Box 31"/>
          <p:cNvSpPr txBox="1">
            <a:spLocks noChangeArrowheads="1"/>
          </p:cNvSpPr>
          <p:nvPr/>
        </p:nvSpPr>
        <p:spPr bwMode="auto">
          <a:xfrm>
            <a:off x="5535613" y="5673725"/>
            <a:ext cx="7620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236576" name="Rectangle 32"/>
          <p:cNvSpPr>
            <a:spLocks noChangeArrowheads="1"/>
          </p:cNvSpPr>
          <p:nvPr/>
        </p:nvSpPr>
        <p:spPr bwMode="auto">
          <a:xfrm>
            <a:off x="7812088" y="3500438"/>
            <a:ext cx="3159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 </a:t>
            </a:r>
            <a:endParaRPr lang="en-US" altLang="zh-CN" b="1"/>
          </a:p>
        </p:txBody>
      </p:sp>
      <p:sp>
        <p:nvSpPr>
          <p:cNvPr id="236577" name="Rectangle 33"/>
          <p:cNvSpPr>
            <a:spLocks noChangeArrowheads="1"/>
          </p:cNvSpPr>
          <p:nvPr/>
        </p:nvSpPr>
        <p:spPr bwMode="auto">
          <a:xfrm>
            <a:off x="8532813" y="3500438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578" name="Rectangle 34"/>
          <p:cNvSpPr>
            <a:spLocks noChangeArrowheads="1"/>
          </p:cNvSpPr>
          <p:nvPr/>
        </p:nvSpPr>
        <p:spPr bwMode="auto">
          <a:xfrm>
            <a:off x="8147050" y="35020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579" name="Rectangle 35"/>
          <p:cNvSpPr>
            <a:spLocks noChangeArrowheads="1"/>
          </p:cNvSpPr>
          <p:nvPr/>
        </p:nvSpPr>
        <p:spPr bwMode="auto">
          <a:xfrm>
            <a:off x="6142038" y="33305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0" name="Line 36"/>
          <p:cNvSpPr>
            <a:spLocks noChangeShapeType="1"/>
          </p:cNvSpPr>
          <p:nvPr/>
        </p:nvSpPr>
        <p:spPr bwMode="auto">
          <a:xfrm>
            <a:off x="6142038" y="33305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1" name="Line 37"/>
          <p:cNvSpPr>
            <a:spLocks noChangeShapeType="1"/>
          </p:cNvSpPr>
          <p:nvPr/>
        </p:nvSpPr>
        <p:spPr bwMode="auto">
          <a:xfrm>
            <a:off x="6142038" y="33305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2" name="Rectangle 38"/>
          <p:cNvSpPr>
            <a:spLocks noChangeArrowheads="1"/>
          </p:cNvSpPr>
          <p:nvPr/>
        </p:nvSpPr>
        <p:spPr bwMode="auto">
          <a:xfrm>
            <a:off x="6142038" y="33305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3" name="Line 39"/>
          <p:cNvSpPr>
            <a:spLocks noChangeShapeType="1"/>
          </p:cNvSpPr>
          <p:nvPr/>
        </p:nvSpPr>
        <p:spPr bwMode="auto">
          <a:xfrm>
            <a:off x="6142038" y="33305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4" name="Line 40"/>
          <p:cNvSpPr>
            <a:spLocks noChangeShapeType="1"/>
          </p:cNvSpPr>
          <p:nvPr/>
        </p:nvSpPr>
        <p:spPr bwMode="auto">
          <a:xfrm>
            <a:off x="6142038" y="33305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5" name="Rectangle 41"/>
          <p:cNvSpPr>
            <a:spLocks noChangeArrowheads="1"/>
          </p:cNvSpPr>
          <p:nvPr/>
        </p:nvSpPr>
        <p:spPr bwMode="auto">
          <a:xfrm>
            <a:off x="6180138" y="33305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6" name="Line 42"/>
          <p:cNvSpPr>
            <a:spLocks noChangeShapeType="1"/>
          </p:cNvSpPr>
          <p:nvPr/>
        </p:nvSpPr>
        <p:spPr bwMode="auto">
          <a:xfrm>
            <a:off x="6180138" y="33305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7" name="Rectangle 43"/>
          <p:cNvSpPr>
            <a:spLocks noChangeArrowheads="1"/>
          </p:cNvSpPr>
          <p:nvPr/>
        </p:nvSpPr>
        <p:spPr bwMode="auto">
          <a:xfrm>
            <a:off x="6861175" y="33305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8" name="Line 44"/>
          <p:cNvSpPr>
            <a:spLocks noChangeShapeType="1"/>
          </p:cNvSpPr>
          <p:nvPr/>
        </p:nvSpPr>
        <p:spPr bwMode="auto">
          <a:xfrm>
            <a:off x="6861175" y="33305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89" name="Line 45"/>
          <p:cNvSpPr>
            <a:spLocks noChangeShapeType="1"/>
          </p:cNvSpPr>
          <p:nvPr/>
        </p:nvSpPr>
        <p:spPr bwMode="auto">
          <a:xfrm>
            <a:off x="6861175" y="33305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0" name="Rectangle 46"/>
          <p:cNvSpPr>
            <a:spLocks noChangeArrowheads="1"/>
          </p:cNvSpPr>
          <p:nvPr/>
        </p:nvSpPr>
        <p:spPr bwMode="auto">
          <a:xfrm>
            <a:off x="6899275" y="3330575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1" name="Line 47"/>
          <p:cNvSpPr>
            <a:spLocks noChangeShapeType="1"/>
          </p:cNvSpPr>
          <p:nvPr/>
        </p:nvSpPr>
        <p:spPr bwMode="auto">
          <a:xfrm>
            <a:off x="6899275" y="3330575"/>
            <a:ext cx="6810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2" name="Rectangle 48"/>
          <p:cNvSpPr>
            <a:spLocks noChangeArrowheads="1"/>
          </p:cNvSpPr>
          <p:nvPr/>
        </p:nvSpPr>
        <p:spPr bwMode="auto">
          <a:xfrm>
            <a:off x="7580313" y="33305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3" name="Line 49"/>
          <p:cNvSpPr>
            <a:spLocks noChangeShapeType="1"/>
          </p:cNvSpPr>
          <p:nvPr/>
        </p:nvSpPr>
        <p:spPr bwMode="auto">
          <a:xfrm>
            <a:off x="7580313" y="33305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4" name="Line 50"/>
          <p:cNvSpPr>
            <a:spLocks noChangeShapeType="1"/>
          </p:cNvSpPr>
          <p:nvPr/>
        </p:nvSpPr>
        <p:spPr bwMode="auto">
          <a:xfrm>
            <a:off x="7580313" y="33305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5" name="Rectangle 51"/>
          <p:cNvSpPr>
            <a:spLocks noChangeArrowheads="1"/>
          </p:cNvSpPr>
          <p:nvPr/>
        </p:nvSpPr>
        <p:spPr bwMode="auto">
          <a:xfrm>
            <a:off x="7618413" y="3330575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6" name="Line 52"/>
          <p:cNvSpPr>
            <a:spLocks noChangeShapeType="1"/>
          </p:cNvSpPr>
          <p:nvPr/>
        </p:nvSpPr>
        <p:spPr bwMode="auto">
          <a:xfrm>
            <a:off x="7618413" y="3330575"/>
            <a:ext cx="6826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7" name="Rectangle 53"/>
          <p:cNvSpPr>
            <a:spLocks noChangeArrowheads="1"/>
          </p:cNvSpPr>
          <p:nvPr/>
        </p:nvSpPr>
        <p:spPr bwMode="auto">
          <a:xfrm>
            <a:off x="8301038" y="33305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8" name="Line 54"/>
          <p:cNvSpPr>
            <a:spLocks noChangeShapeType="1"/>
          </p:cNvSpPr>
          <p:nvPr/>
        </p:nvSpPr>
        <p:spPr bwMode="auto">
          <a:xfrm>
            <a:off x="8301038" y="33305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599" name="Line 55"/>
          <p:cNvSpPr>
            <a:spLocks noChangeShapeType="1"/>
          </p:cNvSpPr>
          <p:nvPr/>
        </p:nvSpPr>
        <p:spPr bwMode="auto">
          <a:xfrm>
            <a:off x="8301038" y="33305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0" name="Rectangle 56"/>
          <p:cNvSpPr>
            <a:spLocks noChangeArrowheads="1"/>
          </p:cNvSpPr>
          <p:nvPr/>
        </p:nvSpPr>
        <p:spPr bwMode="auto">
          <a:xfrm>
            <a:off x="8339138" y="33305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1" name="Line 57"/>
          <p:cNvSpPr>
            <a:spLocks noChangeShapeType="1"/>
          </p:cNvSpPr>
          <p:nvPr/>
        </p:nvSpPr>
        <p:spPr bwMode="auto">
          <a:xfrm>
            <a:off x="8339138" y="33305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2" name="Rectangle 58"/>
          <p:cNvSpPr>
            <a:spLocks noChangeArrowheads="1"/>
          </p:cNvSpPr>
          <p:nvPr/>
        </p:nvSpPr>
        <p:spPr bwMode="auto">
          <a:xfrm>
            <a:off x="6142038" y="33686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3" name="Line 59"/>
          <p:cNvSpPr>
            <a:spLocks noChangeShapeType="1"/>
          </p:cNvSpPr>
          <p:nvPr/>
        </p:nvSpPr>
        <p:spPr bwMode="auto">
          <a:xfrm>
            <a:off x="6142038" y="33686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4" name="Rectangle 60"/>
          <p:cNvSpPr>
            <a:spLocks noChangeArrowheads="1"/>
          </p:cNvSpPr>
          <p:nvPr/>
        </p:nvSpPr>
        <p:spPr bwMode="auto">
          <a:xfrm>
            <a:off x="6861175" y="33686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5" name="Line 61"/>
          <p:cNvSpPr>
            <a:spLocks noChangeShapeType="1"/>
          </p:cNvSpPr>
          <p:nvPr/>
        </p:nvSpPr>
        <p:spPr bwMode="auto">
          <a:xfrm>
            <a:off x="6861175" y="3368675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6" name="Rectangle 62"/>
          <p:cNvSpPr>
            <a:spLocks noChangeArrowheads="1"/>
          </p:cNvSpPr>
          <p:nvPr/>
        </p:nvSpPr>
        <p:spPr bwMode="auto">
          <a:xfrm>
            <a:off x="7580313" y="33686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7" name="Line 63"/>
          <p:cNvSpPr>
            <a:spLocks noChangeShapeType="1"/>
          </p:cNvSpPr>
          <p:nvPr/>
        </p:nvSpPr>
        <p:spPr bwMode="auto">
          <a:xfrm>
            <a:off x="7580313" y="33686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8" name="Rectangle 64"/>
          <p:cNvSpPr>
            <a:spLocks noChangeArrowheads="1"/>
          </p:cNvSpPr>
          <p:nvPr/>
        </p:nvSpPr>
        <p:spPr bwMode="auto">
          <a:xfrm>
            <a:off x="8301038" y="33686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09" name="Line 65"/>
          <p:cNvSpPr>
            <a:spLocks noChangeShapeType="1"/>
          </p:cNvSpPr>
          <p:nvPr/>
        </p:nvSpPr>
        <p:spPr bwMode="auto">
          <a:xfrm>
            <a:off x="8301038" y="33686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0" name="Rectangle 66"/>
          <p:cNvSpPr>
            <a:spLocks noChangeArrowheads="1"/>
          </p:cNvSpPr>
          <p:nvPr/>
        </p:nvSpPr>
        <p:spPr bwMode="auto">
          <a:xfrm>
            <a:off x="9036050" y="3357563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1" name="Rectangle 67"/>
          <p:cNvSpPr>
            <a:spLocks noChangeArrowheads="1"/>
          </p:cNvSpPr>
          <p:nvPr/>
        </p:nvSpPr>
        <p:spPr bwMode="auto">
          <a:xfrm>
            <a:off x="6707188" y="42386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12" name="Rectangle 68"/>
          <p:cNvSpPr>
            <a:spLocks noChangeArrowheads="1"/>
          </p:cNvSpPr>
          <p:nvPr/>
        </p:nvSpPr>
        <p:spPr bwMode="auto">
          <a:xfrm>
            <a:off x="6372225" y="4221163"/>
            <a:ext cx="19367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13" name="Rectangle 69"/>
          <p:cNvSpPr>
            <a:spLocks noChangeArrowheads="1"/>
          </p:cNvSpPr>
          <p:nvPr/>
        </p:nvSpPr>
        <p:spPr bwMode="auto">
          <a:xfrm>
            <a:off x="8045450" y="42386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14" name="Rectangle 70"/>
          <p:cNvSpPr>
            <a:spLocks noChangeArrowheads="1"/>
          </p:cNvSpPr>
          <p:nvPr/>
        </p:nvSpPr>
        <p:spPr bwMode="auto">
          <a:xfrm>
            <a:off x="7092950" y="423862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15" name="Rectangle 71"/>
          <p:cNvSpPr>
            <a:spLocks noChangeArrowheads="1"/>
          </p:cNvSpPr>
          <p:nvPr/>
        </p:nvSpPr>
        <p:spPr bwMode="auto">
          <a:xfrm>
            <a:off x="6142038" y="40671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6" name="Line 72"/>
          <p:cNvSpPr>
            <a:spLocks noChangeShapeType="1"/>
          </p:cNvSpPr>
          <p:nvPr/>
        </p:nvSpPr>
        <p:spPr bwMode="auto">
          <a:xfrm>
            <a:off x="6142038" y="40671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7" name="Line 73"/>
          <p:cNvSpPr>
            <a:spLocks noChangeShapeType="1"/>
          </p:cNvSpPr>
          <p:nvPr/>
        </p:nvSpPr>
        <p:spPr bwMode="auto">
          <a:xfrm>
            <a:off x="6142038" y="40671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8" name="Rectangle 74"/>
          <p:cNvSpPr>
            <a:spLocks noChangeArrowheads="1"/>
          </p:cNvSpPr>
          <p:nvPr/>
        </p:nvSpPr>
        <p:spPr bwMode="auto">
          <a:xfrm>
            <a:off x="6180138" y="40671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19" name="Line 75"/>
          <p:cNvSpPr>
            <a:spLocks noChangeShapeType="1"/>
          </p:cNvSpPr>
          <p:nvPr/>
        </p:nvSpPr>
        <p:spPr bwMode="auto">
          <a:xfrm>
            <a:off x="6180138" y="40671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0" name="Rectangle 76"/>
          <p:cNvSpPr>
            <a:spLocks noChangeArrowheads="1"/>
          </p:cNvSpPr>
          <p:nvPr/>
        </p:nvSpPr>
        <p:spPr bwMode="auto">
          <a:xfrm>
            <a:off x="6861175" y="40671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1" name="Line 77"/>
          <p:cNvSpPr>
            <a:spLocks noChangeShapeType="1"/>
          </p:cNvSpPr>
          <p:nvPr/>
        </p:nvSpPr>
        <p:spPr bwMode="auto">
          <a:xfrm>
            <a:off x="6861175" y="40671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2" name="Line 78"/>
          <p:cNvSpPr>
            <a:spLocks noChangeShapeType="1"/>
          </p:cNvSpPr>
          <p:nvPr/>
        </p:nvSpPr>
        <p:spPr bwMode="auto">
          <a:xfrm>
            <a:off x="6861175" y="40671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3" name="Rectangle 79"/>
          <p:cNvSpPr>
            <a:spLocks noChangeArrowheads="1"/>
          </p:cNvSpPr>
          <p:nvPr/>
        </p:nvSpPr>
        <p:spPr bwMode="auto">
          <a:xfrm>
            <a:off x="6899275" y="4067175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4" name="Line 80"/>
          <p:cNvSpPr>
            <a:spLocks noChangeShapeType="1"/>
          </p:cNvSpPr>
          <p:nvPr/>
        </p:nvSpPr>
        <p:spPr bwMode="auto">
          <a:xfrm>
            <a:off x="6899275" y="4067175"/>
            <a:ext cx="6810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5" name="Rectangle 81"/>
          <p:cNvSpPr>
            <a:spLocks noChangeArrowheads="1"/>
          </p:cNvSpPr>
          <p:nvPr/>
        </p:nvSpPr>
        <p:spPr bwMode="auto">
          <a:xfrm>
            <a:off x="7580313" y="40671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6" name="Line 82"/>
          <p:cNvSpPr>
            <a:spLocks noChangeShapeType="1"/>
          </p:cNvSpPr>
          <p:nvPr/>
        </p:nvSpPr>
        <p:spPr bwMode="auto">
          <a:xfrm>
            <a:off x="7580313" y="40671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7" name="Line 83"/>
          <p:cNvSpPr>
            <a:spLocks noChangeShapeType="1"/>
          </p:cNvSpPr>
          <p:nvPr/>
        </p:nvSpPr>
        <p:spPr bwMode="auto">
          <a:xfrm>
            <a:off x="7580313" y="40671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8" name="Rectangle 84"/>
          <p:cNvSpPr>
            <a:spLocks noChangeArrowheads="1"/>
          </p:cNvSpPr>
          <p:nvPr/>
        </p:nvSpPr>
        <p:spPr bwMode="auto">
          <a:xfrm>
            <a:off x="7618413" y="4067175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29" name="Line 85"/>
          <p:cNvSpPr>
            <a:spLocks noChangeShapeType="1"/>
          </p:cNvSpPr>
          <p:nvPr/>
        </p:nvSpPr>
        <p:spPr bwMode="auto">
          <a:xfrm>
            <a:off x="7618413" y="4067175"/>
            <a:ext cx="6826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0" name="Rectangle 86"/>
          <p:cNvSpPr>
            <a:spLocks noChangeArrowheads="1"/>
          </p:cNvSpPr>
          <p:nvPr/>
        </p:nvSpPr>
        <p:spPr bwMode="auto">
          <a:xfrm>
            <a:off x="8301038" y="40671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1" name="Line 87"/>
          <p:cNvSpPr>
            <a:spLocks noChangeShapeType="1"/>
          </p:cNvSpPr>
          <p:nvPr/>
        </p:nvSpPr>
        <p:spPr bwMode="auto">
          <a:xfrm>
            <a:off x="8301038" y="40671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2" name="Line 88"/>
          <p:cNvSpPr>
            <a:spLocks noChangeShapeType="1"/>
          </p:cNvSpPr>
          <p:nvPr/>
        </p:nvSpPr>
        <p:spPr bwMode="auto">
          <a:xfrm>
            <a:off x="8301038" y="40671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3" name="Rectangle 89"/>
          <p:cNvSpPr>
            <a:spLocks noChangeArrowheads="1"/>
          </p:cNvSpPr>
          <p:nvPr/>
        </p:nvSpPr>
        <p:spPr bwMode="auto">
          <a:xfrm>
            <a:off x="8339138" y="40671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4" name="Line 90"/>
          <p:cNvSpPr>
            <a:spLocks noChangeShapeType="1"/>
          </p:cNvSpPr>
          <p:nvPr/>
        </p:nvSpPr>
        <p:spPr bwMode="auto">
          <a:xfrm>
            <a:off x="8339138" y="40671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5" name="Rectangle 91"/>
          <p:cNvSpPr>
            <a:spLocks noChangeArrowheads="1"/>
          </p:cNvSpPr>
          <p:nvPr/>
        </p:nvSpPr>
        <p:spPr bwMode="auto">
          <a:xfrm>
            <a:off x="6142038" y="41052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6" name="Line 92"/>
          <p:cNvSpPr>
            <a:spLocks noChangeShapeType="1"/>
          </p:cNvSpPr>
          <p:nvPr/>
        </p:nvSpPr>
        <p:spPr bwMode="auto">
          <a:xfrm>
            <a:off x="6142038" y="41052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7" name="Rectangle 93"/>
          <p:cNvSpPr>
            <a:spLocks noChangeArrowheads="1"/>
          </p:cNvSpPr>
          <p:nvPr/>
        </p:nvSpPr>
        <p:spPr bwMode="auto">
          <a:xfrm>
            <a:off x="6861175" y="41052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8" name="Rectangle 94"/>
          <p:cNvSpPr>
            <a:spLocks noChangeArrowheads="1"/>
          </p:cNvSpPr>
          <p:nvPr/>
        </p:nvSpPr>
        <p:spPr bwMode="auto">
          <a:xfrm>
            <a:off x="7580313" y="41052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39" name="Line 95"/>
          <p:cNvSpPr>
            <a:spLocks noChangeShapeType="1"/>
          </p:cNvSpPr>
          <p:nvPr/>
        </p:nvSpPr>
        <p:spPr bwMode="auto">
          <a:xfrm>
            <a:off x="7580313" y="41052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40" name="Rectangle 96"/>
          <p:cNvSpPr>
            <a:spLocks noChangeArrowheads="1"/>
          </p:cNvSpPr>
          <p:nvPr/>
        </p:nvSpPr>
        <p:spPr bwMode="auto">
          <a:xfrm>
            <a:off x="8301038" y="41052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41" name="Line 97"/>
          <p:cNvSpPr>
            <a:spLocks noChangeShapeType="1"/>
          </p:cNvSpPr>
          <p:nvPr/>
        </p:nvSpPr>
        <p:spPr bwMode="auto">
          <a:xfrm>
            <a:off x="8301038" y="41052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42" name="Rectangle 98"/>
          <p:cNvSpPr>
            <a:spLocks noChangeArrowheads="1"/>
          </p:cNvSpPr>
          <p:nvPr/>
        </p:nvSpPr>
        <p:spPr bwMode="auto">
          <a:xfrm>
            <a:off x="9020175" y="41052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43" name="Rectangle 99"/>
          <p:cNvSpPr>
            <a:spLocks noChangeArrowheads="1"/>
          </p:cNvSpPr>
          <p:nvPr/>
        </p:nvSpPr>
        <p:spPr bwMode="auto">
          <a:xfrm>
            <a:off x="7164388" y="5734050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44" name="Rectangle 100"/>
          <p:cNvSpPr>
            <a:spLocks noChangeArrowheads="1"/>
          </p:cNvSpPr>
          <p:nvPr/>
        </p:nvSpPr>
        <p:spPr bwMode="auto">
          <a:xfrm>
            <a:off x="6707188" y="497363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45" name="Rectangle 101"/>
          <p:cNvSpPr>
            <a:spLocks noChangeArrowheads="1"/>
          </p:cNvSpPr>
          <p:nvPr/>
        </p:nvSpPr>
        <p:spPr bwMode="auto">
          <a:xfrm>
            <a:off x="7427913" y="497363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46" name="Rectangle 102"/>
          <p:cNvSpPr>
            <a:spLocks noChangeArrowheads="1"/>
          </p:cNvSpPr>
          <p:nvPr/>
        </p:nvSpPr>
        <p:spPr bwMode="auto">
          <a:xfrm>
            <a:off x="7824788" y="423862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47" name="Rectangle 103"/>
          <p:cNvSpPr>
            <a:spLocks noChangeArrowheads="1"/>
          </p:cNvSpPr>
          <p:nvPr/>
        </p:nvSpPr>
        <p:spPr bwMode="auto">
          <a:xfrm>
            <a:off x="8147050" y="497363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48" name="Rectangle 104"/>
          <p:cNvSpPr>
            <a:spLocks noChangeArrowheads="1"/>
          </p:cNvSpPr>
          <p:nvPr/>
        </p:nvSpPr>
        <p:spPr bwMode="auto">
          <a:xfrm>
            <a:off x="8867775" y="497363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49" name="Rectangle 105"/>
          <p:cNvSpPr>
            <a:spLocks noChangeArrowheads="1"/>
          </p:cNvSpPr>
          <p:nvPr/>
        </p:nvSpPr>
        <p:spPr bwMode="auto">
          <a:xfrm>
            <a:off x="6142038" y="48037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0" name="Line 106"/>
          <p:cNvSpPr>
            <a:spLocks noChangeShapeType="1"/>
          </p:cNvSpPr>
          <p:nvPr/>
        </p:nvSpPr>
        <p:spPr bwMode="auto">
          <a:xfrm>
            <a:off x="6142038" y="48037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1" name="Line 107"/>
          <p:cNvSpPr>
            <a:spLocks noChangeShapeType="1"/>
          </p:cNvSpPr>
          <p:nvPr/>
        </p:nvSpPr>
        <p:spPr bwMode="auto">
          <a:xfrm>
            <a:off x="6142038" y="48037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2" name="Rectangle 108"/>
          <p:cNvSpPr>
            <a:spLocks noChangeArrowheads="1"/>
          </p:cNvSpPr>
          <p:nvPr/>
        </p:nvSpPr>
        <p:spPr bwMode="auto">
          <a:xfrm>
            <a:off x="6180138" y="48037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3" name="Line 109"/>
          <p:cNvSpPr>
            <a:spLocks noChangeShapeType="1"/>
          </p:cNvSpPr>
          <p:nvPr/>
        </p:nvSpPr>
        <p:spPr bwMode="auto">
          <a:xfrm>
            <a:off x="6180138" y="48037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4" name="Rectangle 110"/>
          <p:cNvSpPr>
            <a:spLocks noChangeArrowheads="1"/>
          </p:cNvSpPr>
          <p:nvPr/>
        </p:nvSpPr>
        <p:spPr bwMode="auto">
          <a:xfrm>
            <a:off x="6861175" y="48037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5" name="Line 111"/>
          <p:cNvSpPr>
            <a:spLocks noChangeShapeType="1"/>
          </p:cNvSpPr>
          <p:nvPr/>
        </p:nvSpPr>
        <p:spPr bwMode="auto">
          <a:xfrm>
            <a:off x="6861175" y="48037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6" name="Line 112"/>
          <p:cNvSpPr>
            <a:spLocks noChangeShapeType="1"/>
          </p:cNvSpPr>
          <p:nvPr/>
        </p:nvSpPr>
        <p:spPr bwMode="auto">
          <a:xfrm>
            <a:off x="6861175" y="48037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7" name="Rectangle 113"/>
          <p:cNvSpPr>
            <a:spLocks noChangeArrowheads="1"/>
          </p:cNvSpPr>
          <p:nvPr/>
        </p:nvSpPr>
        <p:spPr bwMode="auto">
          <a:xfrm>
            <a:off x="6899275" y="4803775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8" name="Line 114"/>
          <p:cNvSpPr>
            <a:spLocks noChangeShapeType="1"/>
          </p:cNvSpPr>
          <p:nvPr/>
        </p:nvSpPr>
        <p:spPr bwMode="auto">
          <a:xfrm>
            <a:off x="6899275" y="4803775"/>
            <a:ext cx="6810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59" name="Rectangle 115"/>
          <p:cNvSpPr>
            <a:spLocks noChangeArrowheads="1"/>
          </p:cNvSpPr>
          <p:nvPr/>
        </p:nvSpPr>
        <p:spPr bwMode="auto">
          <a:xfrm>
            <a:off x="7580313" y="48037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0" name="Line 116"/>
          <p:cNvSpPr>
            <a:spLocks noChangeShapeType="1"/>
          </p:cNvSpPr>
          <p:nvPr/>
        </p:nvSpPr>
        <p:spPr bwMode="auto">
          <a:xfrm>
            <a:off x="7580313" y="48037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1" name="Line 117"/>
          <p:cNvSpPr>
            <a:spLocks noChangeShapeType="1"/>
          </p:cNvSpPr>
          <p:nvPr/>
        </p:nvSpPr>
        <p:spPr bwMode="auto">
          <a:xfrm>
            <a:off x="7580313" y="48037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2" name="Rectangle 118"/>
          <p:cNvSpPr>
            <a:spLocks noChangeArrowheads="1"/>
          </p:cNvSpPr>
          <p:nvPr/>
        </p:nvSpPr>
        <p:spPr bwMode="auto">
          <a:xfrm>
            <a:off x="7618413" y="4803775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3" name="Line 119"/>
          <p:cNvSpPr>
            <a:spLocks noChangeShapeType="1"/>
          </p:cNvSpPr>
          <p:nvPr/>
        </p:nvSpPr>
        <p:spPr bwMode="auto">
          <a:xfrm>
            <a:off x="7618413" y="4803775"/>
            <a:ext cx="6826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4" name="Rectangle 120"/>
          <p:cNvSpPr>
            <a:spLocks noChangeArrowheads="1"/>
          </p:cNvSpPr>
          <p:nvPr/>
        </p:nvSpPr>
        <p:spPr bwMode="auto">
          <a:xfrm>
            <a:off x="8301038" y="48037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5" name="Line 121"/>
          <p:cNvSpPr>
            <a:spLocks noChangeShapeType="1"/>
          </p:cNvSpPr>
          <p:nvPr/>
        </p:nvSpPr>
        <p:spPr bwMode="auto">
          <a:xfrm>
            <a:off x="8301038" y="48037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6" name="Line 122"/>
          <p:cNvSpPr>
            <a:spLocks noChangeShapeType="1"/>
          </p:cNvSpPr>
          <p:nvPr/>
        </p:nvSpPr>
        <p:spPr bwMode="auto">
          <a:xfrm>
            <a:off x="8301038" y="48037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7" name="Rectangle 123"/>
          <p:cNvSpPr>
            <a:spLocks noChangeArrowheads="1"/>
          </p:cNvSpPr>
          <p:nvPr/>
        </p:nvSpPr>
        <p:spPr bwMode="auto">
          <a:xfrm>
            <a:off x="8339138" y="48037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8" name="Line 124"/>
          <p:cNvSpPr>
            <a:spLocks noChangeShapeType="1"/>
          </p:cNvSpPr>
          <p:nvPr/>
        </p:nvSpPr>
        <p:spPr bwMode="auto">
          <a:xfrm>
            <a:off x="8339138" y="48037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69" name="Rectangle 125"/>
          <p:cNvSpPr>
            <a:spLocks noChangeArrowheads="1"/>
          </p:cNvSpPr>
          <p:nvPr/>
        </p:nvSpPr>
        <p:spPr bwMode="auto">
          <a:xfrm>
            <a:off x="9020175" y="48037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0" name="Line 126"/>
          <p:cNvSpPr>
            <a:spLocks noChangeShapeType="1"/>
          </p:cNvSpPr>
          <p:nvPr/>
        </p:nvSpPr>
        <p:spPr bwMode="auto">
          <a:xfrm>
            <a:off x="9020175" y="48037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1" name="Line 127"/>
          <p:cNvSpPr>
            <a:spLocks noChangeShapeType="1"/>
          </p:cNvSpPr>
          <p:nvPr/>
        </p:nvSpPr>
        <p:spPr bwMode="auto">
          <a:xfrm>
            <a:off x="9020175" y="48037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2" name="Rectangle 128"/>
          <p:cNvSpPr>
            <a:spLocks noChangeArrowheads="1"/>
          </p:cNvSpPr>
          <p:nvPr/>
        </p:nvSpPr>
        <p:spPr bwMode="auto">
          <a:xfrm>
            <a:off x="6142038" y="48418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3" name="Line 129"/>
          <p:cNvSpPr>
            <a:spLocks noChangeShapeType="1"/>
          </p:cNvSpPr>
          <p:nvPr/>
        </p:nvSpPr>
        <p:spPr bwMode="auto">
          <a:xfrm>
            <a:off x="6142038" y="48418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4" name="Rectangle 130"/>
          <p:cNvSpPr>
            <a:spLocks noChangeArrowheads="1"/>
          </p:cNvSpPr>
          <p:nvPr/>
        </p:nvSpPr>
        <p:spPr bwMode="auto">
          <a:xfrm>
            <a:off x="6861175" y="48418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5" name="Line 131"/>
          <p:cNvSpPr>
            <a:spLocks noChangeShapeType="1"/>
          </p:cNvSpPr>
          <p:nvPr/>
        </p:nvSpPr>
        <p:spPr bwMode="auto">
          <a:xfrm>
            <a:off x="6861175" y="4841875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6" name="Rectangle 132"/>
          <p:cNvSpPr>
            <a:spLocks noChangeArrowheads="1"/>
          </p:cNvSpPr>
          <p:nvPr/>
        </p:nvSpPr>
        <p:spPr bwMode="auto">
          <a:xfrm>
            <a:off x="7580313" y="48418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7" name="Line 133"/>
          <p:cNvSpPr>
            <a:spLocks noChangeShapeType="1"/>
          </p:cNvSpPr>
          <p:nvPr/>
        </p:nvSpPr>
        <p:spPr bwMode="auto">
          <a:xfrm>
            <a:off x="7580313" y="48418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8" name="Rectangle 134"/>
          <p:cNvSpPr>
            <a:spLocks noChangeArrowheads="1"/>
          </p:cNvSpPr>
          <p:nvPr/>
        </p:nvSpPr>
        <p:spPr bwMode="auto">
          <a:xfrm>
            <a:off x="8301038" y="48418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79" name="Line 135"/>
          <p:cNvSpPr>
            <a:spLocks noChangeShapeType="1"/>
          </p:cNvSpPr>
          <p:nvPr/>
        </p:nvSpPr>
        <p:spPr bwMode="auto">
          <a:xfrm>
            <a:off x="8301038" y="48418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80" name="Rectangle 136"/>
          <p:cNvSpPr>
            <a:spLocks noChangeArrowheads="1"/>
          </p:cNvSpPr>
          <p:nvPr/>
        </p:nvSpPr>
        <p:spPr bwMode="auto">
          <a:xfrm>
            <a:off x="9020175" y="48418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81" name="Line 137"/>
          <p:cNvSpPr>
            <a:spLocks noChangeShapeType="1"/>
          </p:cNvSpPr>
          <p:nvPr/>
        </p:nvSpPr>
        <p:spPr bwMode="auto">
          <a:xfrm>
            <a:off x="9020175" y="4841875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82" name="Rectangle 138"/>
          <p:cNvSpPr>
            <a:spLocks noChangeArrowheads="1"/>
          </p:cNvSpPr>
          <p:nvPr/>
        </p:nvSpPr>
        <p:spPr bwMode="auto">
          <a:xfrm>
            <a:off x="6505575" y="571182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83" name="Rectangle 139"/>
          <p:cNvSpPr>
            <a:spLocks noChangeArrowheads="1"/>
          </p:cNvSpPr>
          <p:nvPr/>
        </p:nvSpPr>
        <p:spPr bwMode="auto">
          <a:xfrm>
            <a:off x="6707188" y="57118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84" name="Rectangle 140"/>
          <p:cNvSpPr>
            <a:spLocks noChangeArrowheads="1"/>
          </p:cNvSpPr>
          <p:nvPr/>
        </p:nvSpPr>
        <p:spPr bwMode="auto">
          <a:xfrm>
            <a:off x="8532813" y="422116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236685" name="Rectangle 141"/>
          <p:cNvSpPr>
            <a:spLocks noChangeArrowheads="1"/>
          </p:cNvSpPr>
          <p:nvPr/>
        </p:nvSpPr>
        <p:spPr bwMode="auto">
          <a:xfrm>
            <a:off x="7427913" y="57118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86" name="Rectangle 142"/>
          <p:cNvSpPr>
            <a:spLocks noChangeArrowheads="1"/>
          </p:cNvSpPr>
          <p:nvPr/>
        </p:nvSpPr>
        <p:spPr bwMode="auto">
          <a:xfrm>
            <a:off x="8147050" y="57118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87" name="Rectangle 143"/>
          <p:cNvSpPr>
            <a:spLocks noChangeArrowheads="1"/>
          </p:cNvSpPr>
          <p:nvPr/>
        </p:nvSpPr>
        <p:spPr bwMode="auto">
          <a:xfrm>
            <a:off x="8867775" y="5711825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236688" name="Rectangle 144"/>
          <p:cNvSpPr>
            <a:spLocks noChangeArrowheads="1"/>
          </p:cNvSpPr>
          <p:nvPr/>
        </p:nvSpPr>
        <p:spPr bwMode="auto">
          <a:xfrm>
            <a:off x="6142038" y="55403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89" name="Line 145"/>
          <p:cNvSpPr>
            <a:spLocks noChangeShapeType="1"/>
          </p:cNvSpPr>
          <p:nvPr/>
        </p:nvSpPr>
        <p:spPr bwMode="auto">
          <a:xfrm>
            <a:off x="6142038" y="55403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0" name="Line 146"/>
          <p:cNvSpPr>
            <a:spLocks noChangeShapeType="1"/>
          </p:cNvSpPr>
          <p:nvPr/>
        </p:nvSpPr>
        <p:spPr bwMode="auto">
          <a:xfrm>
            <a:off x="6142038" y="55403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1" name="Rectangle 147"/>
          <p:cNvSpPr>
            <a:spLocks noChangeArrowheads="1"/>
          </p:cNvSpPr>
          <p:nvPr/>
        </p:nvSpPr>
        <p:spPr bwMode="auto">
          <a:xfrm>
            <a:off x="6180138" y="55403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2" name="Line 148"/>
          <p:cNvSpPr>
            <a:spLocks noChangeShapeType="1"/>
          </p:cNvSpPr>
          <p:nvPr/>
        </p:nvSpPr>
        <p:spPr bwMode="auto">
          <a:xfrm>
            <a:off x="6180138" y="55403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3" name="Rectangle 149"/>
          <p:cNvSpPr>
            <a:spLocks noChangeArrowheads="1"/>
          </p:cNvSpPr>
          <p:nvPr/>
        </p:nvSpPr>
        <p:spPr bwMode="auto">
          <a:xfrm>
            <a:off x="6861175" y="55403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4" name="Line 150"/>
          <p:cNvSpPr>
            <a:spLocks noChangeShapeType="1"/>
          </p:cNvSpPr>
          <p:nvPr/>
        </p:nvSpPr>
        <p:spPr bwMode="auto">
          <a:xfrm>
            <a:off x="6861175" y="55403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5" name="Line 151"/>
          <p:cNvSpPr>
            <a:spLocks noChangeShapeType="1"/>
          </p:cNvSpPr>
          <p:nvPr/>
        </p:nvSpPr>
        <p:spPr bwMode="auto">
          <a:xfrm>
            <a:off x="6861175" y="55403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6" name="Rectangle 152"/>
          <p:cNvSpPr>
            <a:spLocks noChangeArrowheads="1"/>
          </p:cNvSpPr>
          <p:nvPr/>
        </p:nvSpPr>
        <p:spPr bwMode="auto">
          <a:xfrm>
            <a:off x="6899275" y="5540375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7" name="Line 153"/>
          <p:cNvSpPr>
            <a:spLocks noChangeShapeType="1"/>
          </p:cNvSpPr>
          <p:nvPr/>
        </p:nvSpPr>
        <p:spPr bwMode="auto">
          <a:xfrm>
            <a:off x="6899275" y="5540375"/>
            <a:ext cx="6810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8" name="Rectangle 154"/>
          <p:cNvSpPr>
            <a:spLocks noChangeArrowheads="1"/>
          </p:cNvSpPr>
          <p:nvPr/>
        </p:nvSpPr>
        <p:spPr bwMode="auto">
          <a:xfrm>
            <a:off x="7580313" y="55403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699" name="Line 155"/>
          <p:cNvSpPr>
            <a:spLocks noChangeShapeType="1"/>
          </p:cNvSpPr>
          <p:nvPr/>
        </p:nvSpPr>
        <p:spPr bwMode="auto">
          <a:xfrm>
            <a:off x="7580313" y="55403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0" name="Line 156"/>
          <p:cNvSpPr>
            <a:spLocks noChangeShapeType="1"/>
          </p:cNvSpPr>
          <p:nvPr/>
        </p:nvSpPr>
        <p:spPr bwMode="auto">
          <a:xfrm>
            <a:off x="7580313" y="55403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1" name="Rectangle 157"/>
          <p:cNvSpPr>
            <a:spLocks noChangeArrowheads="1"/>
          </p:cNvSpPr>
          <p:nvPr/>
        </p:nvSpPr>
        <p:spPr bwMode="auto">
          <a:xfrm>
            <a:off x="7618413" y="5540375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2" name="Line 158"/>
          <p:cNvSpPr>
            <a:spLocks noChangeShapeType="1"/>
          </p:cNvSpPr>
          <p:nvPr/>
        </p:nvSpPr>
        <p:spPr bwMode="auto">
          <a:xfrm>
            <a:off x="7618413" y="5540375"/>
            <a:ext cx="6826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3" name="Rectangle 159"/>
          <p:cNvSpPr>
            <a:spLocks noChangeArrowheads="1"/>
          </p:cNvSpPr>
          <p:nvPr/>
        </p:nvSpPr>
        <p:spPr bwMode="auto">
          <a:xfrm>
            <a:off x="8301038" y="55403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4" name="Line 160"/>
          <p:cNvSpPr>
            <a:spLocks noChangeShapeType="1"/>
          </p:cNvSpPr>
          <p:nvPr/>
        </p:nvSpPr>
        <p:spPr bwMode="auto">
          <a:xfrm>
            <a:off x="8301038" y="55403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5" name="Line 161"/>
          <p:cNvSpPr>
            <a:spLocks noChangeShapeType="1"/>
          </p:cNvSpPr>
          <p:nvPr/>
        </p:nvSpPr>
        <p:spPr bwMode="auto">
          <a:xfrm>
            <a:off x="8301038" y="55403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6" name="Rectangle 162"/>
          <p:cNvSpPr>
            <a:spLocks noChangeArrowheads="1"/>
          </p:cNvSpPr>
          <p:nvPr/>
        </p:nvSpPr>
        <p:spPr bwMode="auto">
          <a:xfrm>
            <a:off x="8339138" y="55403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7" name="Line 163"/>
          <p:cNvSpPr>
            <a:spLocks noChangeShapeType="1"/>
          </p:cNvSpPr>
          <p:nvPr/>
        </p:nvSpPr>
        <p:spPr bwMode="auto">
          <a:xfrm>
            <a:off x="8339138" y="55403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8" name="Rectangle 164"/>
          <p:cNvSpPr>
            <a:spLocks noChangeArrowheads="1"/>
          </p:cNvSpPr>
          <p:nvPr/>
        </p:nvSpPr>
        <p:spPr bwMode="auto">
          <a:xfrm>
            <a:off x="9020175" y="55403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09" name="Line 165"/>
          <p:cNvSpPr>
            <a:spLocks noChangeShapeType="1"/>
          </p:cNvSpPr>
          <p:nvPr/>
        </p:nvSpPr>
        <p:spPr bwMode="auto">
          <a:xfrm>
            <a:off x="9020175" y="55403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0" name="Line 166"/>
          <p:cNvSpPr>
            <a:spLocks noChangeShapeType="1"/>
          </p:cNvSpPr>
          <p:nvPr/>
        </p:nvSpPr>
        <p:spPr bwMode="auto">
          <a:xfrm>
            <a:off x="9020175" y="55403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1" name="Rectangle 167"/>
          <p:cNvSpPr>
            <a:spLocks noChangeArrowheads="1"/>
          </p:cNvSpPr>
          <p:nvPr/>
        </p:nvSpPr>
        <p:spPr bwMode="auto">
          <a:xfrm>
            <a:off x="6142038" y="55784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2" name="Line 168"/>
          <p:cNvSpPr>
            <a:spLocks noChangeShapeType="1"/>
          </p:cNvSpPr>
          <p:nvPr/>
        </p:nvSpPr>
        <p:spPr bwMode="auto">
          <a:xfrm>
            <a:off x="6142038" y="55784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3" name="Rectangle 169"/>
          <p:cNvSpPr>
            <a:spLocks noChangeArrowheads="1"/>
          </p:cNvSpPr>
          <p:nvPr/>
        </p:nvSpPr>
        <p:spPr bwMode="auto">
          <a:xfrm>
            <a:off x="6142038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4" name="Line 170"/>
          <p:cNvSpPr>
            <a:spLocks noChangeShapeType="1"/>
          </p:cNvSpPr>
          <p:nvPr/>
        </p:nvSpPr>
        <p:spPr bwMode="auto">
          <a:xfrm>
            <a:off x="6142038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5" name="Line 171"/>
          <p:cNvSpPr>
            <a:spLocks noChangeShapeType="1"/>
          </p:cNvSpPr>
          <p:nvPr/>
        </p:nvSpPr>
        <p:spPr bwMode="auto">
          <a:xfrm>
            <a:off x="6142038" y="62769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6" name="Rectangle 172"/>
          <p:cNvSpPr>
            <a:spLocks noChangeArrowheads="1"/>
          </p:cNvSpPr>
          <p:nvPr/>
        </p:nvSpPr>
        <p:spPr bwMode="auto">
          <a:xfrm>
            <a:off x="6142038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7" name="Line 173"/>
          <p:cNvSpPr>
            <a:spLocks noChangeShapeType="1"/>
          </p:cNvSpPr>
          <p:nvPr/>
        </p:nvSpPr>
        <p:spPr bwMode="auto">
          <a:xfrm>
            <a:off x="6142038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8" name="Line 174"/>
          <p:cNvSpPr>
            <a:spLocks noChangeShapeType="1"/>
          </p:cNvSpPr>
          <p:nvPr/>
        </p:nvSpPr>
        <p:spPr bwMode="auto">
          <a:xfrm>
            <a:off x="6142038" y="62769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19" name="Rectangle 175"/>
          <p:cNvSpPr>
            <a:spLocks noChangeArrowheads="1"/>
          </p:cNvSpPr>
          <p:nvPr/>
        </p:nvSpPr>
        <p:spPr bwMode="auto">
          <a:xfrm>
            <a:off x="6180138" y="62769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0" name="Line 176"/>
          <p:cNvSpPr>
            <a:spLocks noChangeShapeType="1"/>
          </p:cNvSpPr>
          <p:nvPr/>
        </p:nvSpPr>
        <p:spPr bwMode="auto">
          <a:xfrm>
            <a:off x="6180138" y="62769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1" name="Rectangle 177"/>
          <p:cNvSpPr>
            <a:spLocks noChangeArrowheads="1"/>
          </p:cNvSpPr>
          <p:nvPr/>
        </p:nvSpPr>
        <p:spPr bwMode="auto">
          <a:xfrm>
            <a:off x="6861175" y="55784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2" name="Line 178"/>
          <p:cNvSpPr>
            <a:spLocks noChangeShapeType="1"/>
          </p:cNvSpPr>
          <p:nvPr/>
        </p:nvSpPr>
        <p:spPr bwMode="auto">
          <a:xfrm>
            <a:off x="6861175" y="5578475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3" name="Rectangle 179"/>
          <p:cNvSpPr>
            <a:spLocks noChangeArrowheads="1"/>
          </p:cNvSpPr>
          <p:nvPr/>
        </p:nvSpPr>
        <p:spPr bwMode="auto">
          <a:xfrm>
            <a:off x="6861175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4" name="Line 180"/>
          <p:cNvSpPr>
            <a:spLocks noChangeShapeType="1"/>
          </p:cNvSpPr>
          <p:nvPr/>
        </p:nvSpPr>
        <p:spPr bwMode="auto">
          <a:xfrm>
            <a:off x="6861175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5" name="Line 181"/>
          <p:cNvSpPr>
            <a:spLocks noChangeShapeType="1"/>
          </p:cNvSpPr>
          <p:nvPr/>
        </p:nvSpPr>
        <p:spPr bwMode="auto">
          <a:xfrm>
            <a:off x="6861175" y="62769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6" name="Rectangle 182"/>
          <p:cNvSpPr>
            <a:spLocks noChangeArrowheads="1"/>
          </p:cNvSpPr>
          <p:nvPr/>
        </p:nvSpPr>
        <p:spPr bwMode="auto">
          <a:xfrm>
            <a:off x="6899275" y="6276975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7" name="Line 183"/>
          <p:cNvSpPr>
            <a:spLocks noChangeShapeType="1"/>
          </p:cNvSpPr>
          <p:nvPr/>
        </p:nvSpPr>
        <p:spPr bwMode="auto">
          <a:xfrm>
            <a:off x="6899275" y="6276975"/>
            <a:ext cx="6810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8" name="Rectangle 184"/>
          <p:cNvSpPr>
            <a:spLocks noChangeArrowheads="1"/>
          </p:cNvSpPr>
          <p:nvPr/>
        </p:nvSpPr>
        <p:spPr bwMode="auto">
          <a:xfrm>
            <a:off x="7580313" y="55784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29" name="Line 185"/>
          <p:cNvSpPr>
            <a:spLocks noChangeShapeType="1"/>
          </p:cNvSpPr>
          <p:nvPr/>
        </p:nvSpPr>
        <p:spPr bwMode="auto">
          <a:xfrm>
            <a:off x="7580313" y="55784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0" name="Rectangle 186"/>
          <p:cNvSpPr>
            <a:spLocks noChangeArrowheads="1"/>
          </p:cNvSpPr>
          <p:nvPr/>
        </p:nvSpPr>
        <p:spPr bwMode="auto">
          <a:xfrm>
            <a:off x="7580313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1" name="Line 187"/>
          <p:cNvSpPr>
            <a:spLocks noChangeShapeType="1"/>
          </p:cNvSpPr>
          <p:nvPr/>
        </p:nvSpPr>
        <p:spPr bwMode="auto">
          <a:xfrm>
            <a:off x="7580313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2" name="Line 188"/>
          <p:cNvSpPr>
            <a:spLocks noChangeShapeType="1"/>
          </p:cNvSpPr>
          <p:nvPr/>
        </p:nvSpPr>
        <p:spPr bwMode="auto">
          <a:xfrm>
            <a:off x="7580313" y="62769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3" name="Rectangle 189"/>
          <p:cNvSpPr>
            <a:spLocks noChangeArrowheads="1"/>
          </p:cNvSpPr>
          <p:nvPr/>
        </p:nvSpPr>
        <p:spPr bwMode="auto">
          <a:xfrm>
            <a:off x="7618413" y="6276975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4" name="Line 190"/>
          <p:cNvSpPr>
            <a:spLocks noChangeShapeType="1"/>
          </p:cNvSpPr>
          <p:nvPr/>
        </p:nvSpPr>
        <p:spPr bwMode="auto">
          <a:xfrm>
            <a:off x="7618413" y="6276975"/>
            <a:ext cx="6826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5" name="Rectangle 191"/>
          <p:cNvSpPr>
            <a:spLocks noChangeArrowheads="1"/>
          </p:cNvSpPr>
          <p:nvPr/>
        </p:nvSpPr>
        <p:spPr bwMode="auto">
          <a:xfrm>
            <a:off x="8301038" y="55784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6" name="Line 192"/>
          <p:cNvSpPr>
            <a:spLocks noChangeShapeType="1"/>
          </p:cNvSpPr>
          <p:nvPr/>
        </p:nvSpPr>
        <p:spPr bwMode="auto">
          <a:xfrm>
            <a:off x="8301038" y="5578475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7" name="Rectangle 193"/>
          <p:cNvSpPr>
            <a:spLocks noChangeArrowheads="1"/>
          </p:cNvSpPr>
          <p:nvPr/>
        </p:nvSpPr>
        <p:spPr bwMode="auto">
          <a:xfrm>
            <a:off x="8301038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8" name="Line 194"/>
          <p:cNvSpPr>
            <a:spLocks noChangeShapeType="1"/>
          </p:cNvSpPr>
          <p:nvPr/>
        </p:nvSpPr>
        <p:spPr bwMode="auto">
          <a:xfrm>
            <a:off x="8301038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39" name="Line 195"/>
          <p:cNvSpPr>
            <a:spLocks noChangeShapeType="1"/>
          </p:cNvSpPr>
          <p:nvPr/>
        </p:nvSpPr>
        <p:spPr bwMode="auto">
          <a:xfrm>
            <a:off x="8301038" y="6276975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0" name="Rectangle 196"/>
          <p:cNvSpPr>
            <a:spLocks noChangeArrowheads="1"/>
          </p:cNvSpPr>
          <p:nvPr/>
        </p:nvSpPr>
        <p:spPr bwMode="auto">
          <a:xfrm>
            <a:off x="8339138" y="6276975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1" name="Line 197"/>
          <p:cNvSpPr>
            <a:spLocks noChangeShapeType="1"/>
          </p:cNvSpPr>
          <p:nvPr/>
        </p:nvSpPr>
        <p:spPr bwMode="auto">
          <a:xfrm>
            <a:off x="8339138" y="6276975"/>
            <a:ext cx="68103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2" name="Rectangle 198"/>
          <p:cNvSpPr>
            <a:spLocks noChangeArrowheads="1"/>
          </p:cNvSpPr>
          <p:nvPr/>
        </p:nvSpPr>
        <p:spPr bwMode="auto">
          <a:xfrm>
            <a:off x="9020175" y="557847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3" name="Line 199"/>
          <p:cNvSpPr>
            <a:spLocks noChangeShapeType="1"/>
          </p:cNvSpPr>
          <p:nvPr/>
        </p:nvSpPr>
        <p:spPr bwMode="auto">
          <a:xfrm>
            <a:off x="9020175" y="5578475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4" name="Rectangle 200"/>
          <p:cNvSpPr>
            <a:spLocks noChangeArrowheads="1"/>
          </p:cNvSpPr>
          <p:nvPr/>
        </p:nvSpPr>
        <p:spPr bwMode="auto">
          <a:xfrm>
            <a:off x="9020175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5" name="Line 201"/>
          <p:cNvSpPr>
            <a:spLocks noChangeShapeType="1"/>
          </p:cNvSpPr>
          <p:nvPr/>
        </p:nvSpPr>
        <p:spPr bwMode="auto">
          <a:xfrm>
            <a:off x="9020175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6" name="Line 202"/>
          <p:cNvSpPr>
            <a:spLocks noChangeShapeType="1"/>
          </p:cNvSpPr>
          <p:nvPr/>
        </p:nvSpPr>
        <p:spPr bwMode="auto">
          <a:xfrm>
            <a:off x="9020175" y="62769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7" name="Rectangle 203"/>
          <p:cNvSpPr>
            <a:spLocks noChangeArrowheads="1"/>
          </p:cNvSpPr>
          <p:nvPr/>
        </p:nvSpPr>
        <p:spPr bwMode="auto">
          <a:xfrm>
            <a:off x="9020175" y="6276975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8" name="Line 204"/>
          <p:cNvSpPr>
            <a:spLocks noChangeShapeType="1"/>
          </p:cNvSpPr>
          <p:nvPr/>
        </p:nvSpPr>
        <p:spPr bwMode="auto">
          <a:xfrm>
            <a:off x="9020175" y="6276975"/>
            <a:ext cx="3810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49" name="Line 205"/>
          <p:cNvSpPr>
            <a:spLocks noChangeShapeType="1"/>
          </p:cNvSpPr>
          <p:nvPr/>
        </p:nvSpPr>
        <p:spPr bwMode="auto">
          <a:xfrm>
            <a:off x="9020175" y="6276975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50" name="Rectangle 206"/>
          <p:cNvSpPr>
            <a:spLocks noChangeArrowheads="1"/>
          </p:cNvSpPr>
          <p:nvPr/>
        </p:nvSpPr>
        <p:spPr bwMode="auto">
          <a:xfrm>
            <a:off x="6070600" y="6407150"/>
            <a:ext cx="3175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1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3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3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3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3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3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3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3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3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3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3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3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3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3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3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3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3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3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3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3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3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23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3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23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3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23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23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23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23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23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23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3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23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23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23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23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23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23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23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23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23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23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23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23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23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23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23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23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23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23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23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23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23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23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23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23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23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23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23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23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23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23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23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23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6" dur="500"/>
                                        <p:tgtEl>
                                          <p:spTgt spid="23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23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23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23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23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23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23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7" dur="500"/>
                                        <p:tgtEl>
                                          <p:spTgt spid="23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0" dur="500"/>
                                        <p:tgtEl>
                                          <p:spTgt spid="23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23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23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23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23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23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23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1" dur="500"/>
                                        <p:tgtEl>
                                          <p:spTgt spid="23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23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7" dur="500"/>
                                        <p:tgtEl>
                                          <p:spTgt spid="23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23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23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23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23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2" dur="500"/>
                                        <p:tgtEl>
                                          <p:spTgt spid="23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23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23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1" dur="500"/>
                                        <p:tgtEl>
                                          <p:spTgt spid="23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4" dur="500"/>
                                        <p:tgtEl>
                                          <p:spTgt spid="23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7" dur="500"/>
                                        <p:tgtEl>
                                          <p:spTgt spid="23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23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23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6" dur="500"/>
                                        <p:tgtEl>
                                          <p:spTgt spid="23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9" dur="500"/>
                                        <p:tgtEl>
                                          <p:spTgt spid="23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23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5" dur="500"/>
                                        <p:tgtEl>
                                          <p:spTgt spid="23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8" dur="500"/>
                                        <p:tgtEl>
                                          <p:spTgt spid="23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1" dur="500"/>
                                        <p:tgtEl>
                                          <p:spTgt spid="23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4" dur="500"/>
                                        <p:tgtEl>
                                          <p:spTgt spid="23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23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0" dur="500"/>
                                        <p:tgtEl>
                                          <p:spTgt spid="23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23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6" dur="500"/>
                                        <p:tgtEl>
                                          <p:spTgt spid="23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9" dur="500"/>
                                        <p:tgtEl>
                                          <p:spTgt spid="23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2" dur="500"/>
                                        <p:tgtEl>
                                          <p:spTgt spid="23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5" dur="500"/>
                                        <p:tgtEl>
                                          <p:spTgt spid="23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8" dur="500"/>
                                        <p:tgtEl>
                                          <p:spTgt spid="23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1" dur="500"/>
                                        <p:tgtEl>
                                          <p:spTgt spid="236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4" dur="500"/>
                                        <p:tgtEl>
                                          <p:spTgt spid="23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7" dur="500"/>
                                        <p:tgtEl>
                                          <p:spTgt spid="236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0" dur="500"/>
                                        <p:tgtEl>
                                          <p:spTgt spid="23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3" dur="500"/>
                                        <p:tgtEl>
                                          <p:spTgt spid="236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6" dur="500"/>
                                        <p:tgtEl>
                                          <p:spTgt spid="23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9" dur="500"/>
                                        <p:tgtEl>
                                          <p:spTgt spid="236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2" dur="500"/>
                                        <p:tgtEl>
                                          <p:spTgt spid="23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5" dur="500"/>
                                        <p:tgtEl>
                                          <p:spTgt spid="23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8" dur="500"/>
                                        <p:tgtEl>
                                          <p:spTgt spid="23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1" dur="500"/>
                                        <p:tgtEl>
                                          <p:spTgt spid="23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4" dur="500"/>
                                        <p:tgtEl>
                                          <p:spTgt spid="23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7" dur="500"/>
                                        <p:tgtEl>
                                          <p:spTgt spid="236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0" dur="500"/>
                                        <p:tgtEl>
                                          <p:spTgt spid="236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3" dur="500"/>
                                        <p:tgtEl>
                                          <p:spTgt spid="23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6" dur="500"/>
                                        <p:tgtEl>
                                          <p:spTgt spid="236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9" dur="500"/>
                                        <p:tgtEl>
                                          <p:spTgt spid="236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2" dur="500"/>
                                        <p:tgtEl>
                                          <p:spTgt spid="236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5" dur="500"/>
                                        <p:tgtEl>
                                          <p:spTgt spid="236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8" dur="500"/>
                                        <p:tgtEl>
                                          <p:spTgt spid="23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1" dur="500"/>
                                        <p:tgtEl>
                                          <p:spTgt spid="23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4" dur="500"/>
                                        <p:tgtEl>
                                          <p:spTgt spid="23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7" dur="500"/>
                                        <p:tgtEl>
                                          <p:spTgt spid="23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0" dur="500"/>
                                        <p:tgtEl>
                                          <p:spTgt spid="23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3" dur="500"/>
                                        <p:tgtEl>
                                          <p:spTgt spid="236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6" dur="500"/>
                                        <p:tgtEl>
                                          <p:spTgt spid="23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9" dur="500"/>
                                        <p:tgtEl>
                                          <p:spTgt spid="23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2" dur="500"/>
                                        <p:tgtEl>
                                          <p:spTgt spid="236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5" dur="500"/>
                                        <p:tgtEl>
                                          <p:spTgt spid="23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8" dur="500"/>
                                        <p:tgtEl>
                                          <p:spTgt spid="23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1" dur="500"/>
                                        <p:tgtEl>
                                          <p:spTgt spid="23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4" dur="500"/>
                                        <p:tgtEl>
                                          <p:spTgt spid="23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7" dur="500"/>
                                        <p:tgtEl>
                                          <p:spTgt spid="23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0" dur="500"/>
                                        <p:tgtEl>
                                          <p:spTgt spid="23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3" dur="500"/>
                                        <p:tgtEl>
                                          <p:spTgt spid="236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6" dur="500"/>
                                        <p:tgtEl>
                                          <p:spTgt spid="23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9" dur="500"/>
                                        <p:tgtEl>
                                          <p:spTgt spid="23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2" dur="500"/>
                                        <p:tgtEl>
                                          <p:spTgt spid="23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5" dur="500"/>
                                        <p:tgtEl>
                                          <p:spTgt spid="23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8" dur="500"/>
                                        <p:tgtEl>
                                          <p:spTgt spid="23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1" dur="500"/>
                                        <p:tgtEl>
                                          <p:spTgt spid="23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4" dur="500"/>
                                        <p:tgtEl>
                                          <p:spTgt spid="23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7" dur="500"/>
                                        <p:tgtEl>
                                          <p:spTgt spid="23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0" dur="500"/>
                                        <p:tgtEl>
                                          <p:spTgt spid="23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3" dur="500"/>
                                        <p:tgtEl>
                                          <p:spTgt spid="23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6" dur="500"/>
                                        <p:tgtEl>
                                          <p:spTgt spid="23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9" dur="500"/>
                                        <p:tgtEl>
                                          <p:spTgt spid="23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2" dur="500"/>
                                        <p:tgtEl>
                                          <p:spTgt spid="23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65" grpId="0" animBg="1"/>
      <p:bldP spid="236566" grpId="0"/>
      <p:bldP spid="236567" grpId="0"/>
      <p:bldP spid="236568" grpId="0"/>
      <p:bldP spid="236569" grpId="0"/>
      <p:bldP spid="236570" grpId="0"/>
      <p:bldP spid="236571" grpId="0"/>
      <p:bldP spid="236572" grpId="0"/>
      <p:bldP spid="236573" grpId="0"/>
      <p:bldP spid="236574" grpId="0"/>
      <p:bldP spid="236575" grpId="0"/>
      <p:bldP spid="236576" grpId="0"/>
      <p:bldP spid="236577" grpId="0"/>
      <p:bldP spid="236578" grpId="0"/>
      <p:bldP spid="236579" grpId="0" animBg="1"/>
      <p:bldP spid="236580" grpId="0" animBg="1"/>
      <p:bldP spid="236581" grpId="0" animBg="1"/>
      <p:bldP spid="236582" grpId="0" animBg="1"/>
      <p:bldP spid="236583" grpId="0" animBg="1"/>
      <p:bldP spid="236584" grpId="0" animBg="1"/>
      <p:bldP spid="236585" grpId="0" animBg="1"/>
      <p:bldP spid="236586" grpId="0" animBg="1"/>
      <p:bldP spid="236587" grpId="0" animBg="1"/>
      <p:bldP spid="236588" grpId="0" animBg="1"/>
      <p:bldP spid="236589" grpId="0" animBg="1"/>
      <p:bldP spid="236590" grpId="0" animBg="1"/>
      <p:bldP spid="236591" grpId="0" animBg="1"/>
      <p:bldP spid="236592" grpId="0" animBg="1"/>
      <p:bldP spid="236593" grpId="0" animBg="1"/>
      <p:bldP spid="236594" grpId="0" animBg="1"/>
      <p:bldP spid="236595" grpId="0" animBg="1"/>
      <p:bldP spid="236596" grpId="0" animBg="1"/>
      <p:bldP spid="236597" grpId="0" animBg="1"/>
      <p:bldP spid="236598" grpId="0" animBg="1"/>
      <p:bldP spid="236599" grpId="0" animBg="1"/>
      <p:bldP spid="236600" grpId="0" animBg="1"/>
      <p:bldP spid="236601" grpId="0" animBg="1"/>
      <p:bldP spid="236602" grpId="0" animBg="1"/>
      <p:bldP spid="236603" grpId="0" animBg="1"/>
      <p:bldP spid="236604" grpId="0" animBg="1"/>
      <p:bldP spid="236605" grpId="0" animBg="1"/>
      <p:bldP spid="236606" grpId="0" animBg="1"/>
      <p:bldP spid="236607" grpId="0" animBg="1"/>
      <p:bldP spid="236608" grpId="0" animBg="1"/>
      <p:bldP spid="236609" grpId="0" animBg="1"/>
      <p:bldP spid="236610" grpId="0" animBg="1"/>
      <p:bldP spid="236611" grpId="0"/>
      <p:bldP spid="236612" grpId="0"/>
      <p:bldP spid="236613" grpId="0"/>
      <p:bldP spid="236614" grpId="0"/>
      <p:bldP spid="236615" grpId="0" animBg="1"/>
      <p:bldP spid="236616" grpId="0" animBg="1"/>
      <p:bldP spid="236617" grpId="0" animBg="1"/>
      <p:bldP spid="236618" grpId="0" animBg="1"/>
      <p:bldP spid="236619" grpId="0" animBg="1"/>
      <p:bldP spid="236620" grpId="0" animBg="1"/>
      <p:bldP spid="236621" grpId="0" animBg="1"/>
      <p:bldP spid="236622" grpId="0" animBg="1"/>
      <p:bldP spid="236623" grpId="0" animBg="1"/>
      <p:bldP spid="236624" grpId="0" animBg="1"/>
      <p:bldP spid="236625" grpId="0" animBg="1"/>
      <p:bldP spid="236626" grpId="0" animBg="1"/>
      <p:bldP spid="236627" grpId="0" animBg="1"/>
      <p:bldP spid="236628" grpId="0" animBg="1"/>
      <p:bldP spid="236629" grpId="0" animBg="1"/>
      <p:bldP spid="236630" grpId="0" animBg="1"/>
      <p:bldP spid="236631" grpId="0" animBg="1"/>
      <p:bldP spid="236632" grpId="0" animBg="1"/>
      <p:bldP spid="236633" grpId="0" animBg="1"/>
      <p:bldP spid="236634" grpId="0" animBg="1"/>
      <p:bldP spid="236635" grpId="0" animBg="1"/>
      <p:bldP spid="236636" grpId="0" animBg="1"/>
      <p:bldP spid="236637" grpId="0" animBg="1"/>
      <p:bldP spid="236638" grpId="0" animBg="1"/>
      <p:bldP spid="236639" grpId="0" animBg="1"/>
      <p:bldP spid="236640" grpId="0" animBg="1"/>
      <p:bldP spid="236641" grpId="0" animBg="1"/>
      <p:bldP spid="236642" grpId="0" animBg="1"/>
      <p:bldP spid="236643" grpId="0"/>
      <p:bldP spid="236644" grpId="0"/>
      <p:bldP spid="236645" grpId="0"/>
      <p:bldP spid="236646" grpId="0"/>
      <p:bldP spid="236647" grpId="0"/>
      <p:bldP spid="236648" grpId="0"/>
      <p:bldP spid="236649" grpId="0" animBg="1"/>
      <p:bldP spid="236650" grpId="0" animBg="1"/>
      <p:bldP spid="236651" grpId="0" animBg="1"/>
      <p:bldP spid="236652" grpId="0" animBg="1"/>
      <p:bldP spid="236653" grpId="0" animBg="1"/>
      <p:bldP spid="236654" grpId="0" animBg="1"/>
      <p:bldP spid="236655" grpId="0" animBg="1"/>
      <p:bldP spid="236656" grpId="0" animBg="1"/>
      <p:bldP spid="236657" grpId="0" animBg="1"/>
      <p:bldP spid="236658" grpId="0" animBg="1"/>
      <p:bldP spid="236659" grpId="0" animBg="1"/>
      <p:bldP spid="236660" grpId="0" animBg="1"/>
      <p:bldP spid="236661" grpId="0" animBg="1"/>
      <p:bldP spid="236662" grpId="0" animBg="1"/>
      <p:bldP spid="236663" grpId="0" animBg="1"/>
      <p:bldP spid="236664" grpId="0" animBg="1"/>
      <p:bldP spid="236665" grpId="0" animBg="1"/>
      <p:bldP spid="236666" grpId="0" animBg="1"/>
      <p:bldP spid="236667" grpId="0" animBg="1"/>
      <p:bldP spid="236668" grpId="0" animBg="1"/>
      <p:bldP spid="236669" grpId="0" animBg="1"/>
      <p:bldP spid="236670" grpId="0" animBg="1"/>
      <p:bldP spid="236671" grpId="0" animBg="1"/>
      <p:bldP spid="236672" grpId="0" animBg="1"/>
      <p:bldP spid="236673" grpId="0" animBg="1"/>
      <p:bldP spid="236674" grpId="0" animBg="1"/>
      <p:bldP spid="236675" grpId="0" animBg="1"/>
      <p:bldP spid="236676" grpId="0" animBg="1"/>
      <p:bldP spid="236677" grpId="0" animBg="1"/>
      <p:bldP spid="236678" grpId="0" animBg="1"/>
      <p:bldP spid="236679" grpId="0" animBg="1"/>
      <p:bldP spid="236680" grpId="0" animBg="1"/>
      <p:bldP spid="236681" grpId="0" animBg="1"/>
      <p:bldP spid="236682" grpId="0"/>
      <p:bldP spid="236683" grpId="0"/>
      <p:bldP spid="236684" grpId="0"/>
      <p:bldP spid="236685" grpId="0"/>
      <p:bldP spid="236686" grpId="0"/>
      <p:bldP spid="236687" grpId="0"/>
      <p:bldP spid="236688" grpId="0" animBg="1"/>
      <p:bldP spid="236689" grpId="0" animBg="1"/>
      <p:bldP spid="236690" grpId="0" animBg="1"/>
      <p:bldP spid="236691" grpId="0" animBg="1"/>
      <p:bldP spid="236692" grpId="0" animBg="1"/>
      <p:bldP spid="236693" grpId="0" animBg="1"/>
      <p:bldP spid="236694" grpId="0" animBg="1"/>
      <p:bldP spid="236695" grpId="0" animBg="1"/>
      <p:bldP spid="236696" grpId="0" animBg="1"/>
      <p:bldP spid="236697" grpId="0" animBg="1"/>
      <p:bldP spid="236698" grpId="0" animBg="1"/>
      <p:bldP spid="236699" grpId="0" animBg="1"/>
      <p:bldP spid="236700" grpId="0" animBg="1"/>
      <p:bldP spid="236701" grpId="0" animBg="1"/>
      <p:bldP spid="236702" grpId="0" animBg="1"/>
      <p:bldP spid="236703" grpId="0" animBg="1"/>
      <p:bldP spid="236704" grpId="0" animBg="1"/>
      <p:bldP spid="236705" grpId="0" animBg="1"/>
      <p:bldP spid="236706" grpId="0" animBg="1"/>
      <p:bldP spid="236707" grpId="0" animBg="1"/>
      <p:bldP spid="236708" grpId="0" animBg="1"/>
      <p:bldP spid="236709" grpId="0" animBg="1"/>
      <p:bldP spid="236710" grpId="0" animBg="1"/>
      <p:bldP spid="236711" grpId="0" animBg="1"/>
      <p:bldP spid="236712" grpId="0" animBg="1"/>
      <p:bldP spid="236713" grpId="0" animBg="1"/>
      <p:bldP spid="236714" grpId="0" animBg="1"/>
      <p:bldP spid="236715" grpId="0" animBg="1"/>
      <p:bldP spid="236716" grpId="0" animBg="1"/>
      <p:bldP spid="236717" grpId="0" animBg="1"/>
      <p:bldP spid="236718" grpId="0" animBg="1"/>
      <p:bldP spid="236719" grpId="0" animBg="1"/>
      <p:bldP spid="236720" grpId="0" animBg="1"/>
      <p:bldP spid="236721" grpId="0" animBg="1"/>
      <p:bldP spid="236722" grpId="0" animBg="1"/>
      <p:bldP spid="236723" grpId="0" animBg="1"/>
      <p:bldP spid="236724" grpId="0" animBg="1"/>
      <p:bldP spid="236725" grpId="0" animBg="1"/>
      <p:bldP spid="236726" grpId="0" animBg="1"/>
      <p:bldP spid="236727" grpId="0" animBg="1"/>
      <p:bldP spid="236728" grpId="0" animBg="1"/>
      <p:bldP spid="236729" grpId="0" animBg="1"/>
      <p:bldP spid="236730" grpId="0" animBg="1"/>
      <p:bldP spid="236731" grpId="0" animBg="1"/>
      <p:bldP spid="236732" grpId="0" animBg="1"/>
      <p:bldP spid="236733" grpId="0" animBg="1"/>
      <p:bldP spid="236734" grpId="0" animBg="1"/>
      <p:bldP spid="236735" grpId="0" animBg="1"/>
      <p:bldP spid="236736" grpId="0" animBg="1"/>
      <p:bldP spid="236737" grpId="0" animBg="1"/>
      <p:bldP spid="236738" grpId="0" animBg="1"/>
      <p:bldP spid="236739" grpId="0" animBg="1"/>
      <p:bldP spid="236740" grpId="0" animBg="1"/>
      <p:bldP spid="236741" grpId="0" animBg="1"/>
      <p:bldP spid="236742" grpId="0" animBg="1"/>
      <p:bldP spid="236743" grpId="0" animBg="1"/>
      <p:bldP spid="236744" grpId="0" animBg="1"/>
      <p:bldP spid="236745" grpId="0" animBg="1"/>
      <p:bldP spid="236746" grpId="0" animBg="1"/>
      <p:bldP spid="236747" grpId="0" animBg="1"/>
      <p:bldP spid="236748" grpId="0" animBg="1"/>
      <p:bldP spid="236749" grpId="0" animBg="1"/>
      <p:bldP spid="2367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70CC6C-43F3-46EA-A514-15D966427630}" type="slidenum">
              <a:rPr lang="zh-CN" altLang="en-US"/>
              <a:pPr>
                <a:defRPr/>
              </a:pPr>
              <a:t>24</a:t>
            </a:fld>
            <a:endParaRPr lang="zh-CN" altLang="en-US"/>
          </a:p>
        </p:txBody>
      </p:sp>
      <p:sp>
        <p:nvSpPr>
          <p:cNvPr id="1639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/>
        </p:nvGraphicFramePr>
        <p:xfrm>
          <a:off x="2716213" y="5734050"/>
          <a:ext cx="3279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公式" r:id="rId3" imgW="1295280" imgH="215640" progId="Equation.3">
                  <p:embed/>
                </p:oleObj>
              </mc:Choice>
              <mc:Fallback>
                <p:oleObj name="公式" r:id="rId3" imgW="129528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6213" y="5734050"/>
                        <a:ext cx="3279775" cy="5429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Line 4"/>
          <p:cNvSpPr>
            <a:spLocks noChangeShapeType="1"/>
          </p:cNvSpPr>
          <p:nvPr/>
        </p:nvSpPr>
        <p:spPr bwMode="auto">
          <a:xfrm flipH="1" flipV="1">
            <a:off x="2386013" y="1906588"/>
            <a:ext cx="571500" cy="590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393" name="Text Box 5"/>
          <p:cNvSpPr txBox="1">
            <a:spLocks noChangeArrowheads="1"/>
          </p:cNvSpPr>
          <p:nvPr/>
        </p:nvSpPr>
        <p:spPr bwMode="auto">
          <a:xfrm>
            <a:off x="2081213" y="2230438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AB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6394" name="Text Box 6"/>
          <p:cNvSpPr txBox="1">
            <a:spLocks noChangeArrowheads="1"/>
          </p:cNvSpPr>
          <p:nvPr/>
        </p:nvSpPr>
        <p:spPr bwMode="auto">
          <a:xfrm>
            <a:off x="2557463" y="1587500"/>
            <a:ext cx="10477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 i="1">
                <a:latin typeface="Times New Roman" pitchFamily="18" charset="0"/>
                <a:ea typeface="楷体_GB2312" pitchFamily="49" charset="-122"/>
              </a:rPr>
              <a:t>CD</a:t>
            </a:r>
            <a:endParaRPr lang="en-US" altLang="zh-CN" sz="3200" b="1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16395" name="Text Box 7"/>
          <p:cNvSpPr txBox="1">
            <a:spLocks noChangeArrowheads="1"/>
          </p:cNvSpPr>
          <p:nvPr/>
        </p:nvSpPr>
        <p:spPr bwMode="auto">
          <a:xfrm>
            <a:off x="3033713" y="1925638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6396" name="Text Box 8"/>
          <p:cNvSpPr txBox="1">
            <a:spLocks noChangeArrowheads="1"/>
          </p:cNvSpPr>
          <p:nvPr/>
        </p:nvSpPr>
        <p:spPr bwMode="auto">
          <a:xfrm>
            <a:off x="3795713" y="1925638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16397" name="Text Box 9"/>
          <p:cNvSpPr txBox="1">
            <a:spLocks noChangeArrowheads="1"/>
          </p:cNvSpPr>
          <p:nvPr/>
        </p:nvSpPr>
        <p:spPr bwMode="auto">
          <a:xfrm>
            <a:off x="4462463" y="1925638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6398" name="Text Box 10"/>
          <p:cNvSpPr txBox="1">
            <a:spLocks noChangeArrowheads="1"/>
          </p:cNvSpPr>
          <p:nvPr/>
        </p:nvSpPr>
        <p:spPr bwMode="auto">
          <a:xfrm>
            <a:off x="5148263" y="1925638"/>
            <a:ext cx="6286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16399" name="Text Box 11"/>
          <p:cNvSpPr txBox="1">
            <a:spLocks noChangeArrowheads="1"/>
          </p:cNvSpPr>
          <p:nvPr/>
        </p:nvSpPr>
        <p:spPr bwMode="auto">
          <a:xfrm>
            <a:off x="2347913" y="2649538"/>
            <a:ext cx="8001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00</a:t>
            </a:r>
          </a:p>
        </p:txBody>
      </p:sp>
      <p:sp>
        <p:nvSpPr>
          <p:cNvPr id="16400" name="Text Box 12"/>
          <p:cNvSpPr txBox="1">
            <a:spLocks noChangeArrowheads="1"/>
          </p:cNvSpPr>
          <p:nvPr/>
        </p:nvSpPr>
        <p:spPr bwMode="auto">
          <a:xfrm>
            <a:off x="2366963" y="3335338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01</a:t>
            </a:r>
          </a:p>
        </p:txBody>
      </p:sp>
      <p:sp>
        <p:nvSpPr>
          <p:cNvPr id="16401" name="Text Box 13"/>
          <p:cNvSpPr txBox="1">
            <a:spLocks noChangeArrowheads="1"/>
          </p:cNvSpPr>
          <p:nvPr/>
        </p:nvSpPr>
        <p:spPr bwMode="auto">
          <a:xfrm>
            <a:off x="2347913" y="4116388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11</a:t>
            </a:r>
          </a:p>
        </p:txBody>
      </p:sp>
      <p:sp>
        <p:nvSpPr>
          <p:cNvPr id="16402" name="Text Box 14"/>
          <p:cNvSpPr txBox="1">
            <a:spLocks noChangeArrowheads="1"/>
          </p:cNvSpPr>
          <p:nvPr/>
        </p:nvSpPr>
        <p:spPr bwMode="auto">
          <a:xfrm>
            <a:off x="2328863" y="4840288"/>
            <a:ext cx="7620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  <a:ea typeface="楷体_GB2312" pitchFamily="49" charset="-122"/>
              </a:rPr>
              <a:t>10</a:t>
            </a:r>
          </a:p>
        </p:txBody>
      </p:sp>
      <p:sp>
        <p:nvSpPr>
          <p:cNvPr id="16403" name="Rectangle 15"/>
          <p:cNvSpPr>
            <a:spLocks noChangeArrowheads="1"/>
          </p:cNvSpPr>
          <p:nvPr/>
        </p:nvSpPr>
        <p:spPr bwMode="auto">
          <a:xfrm>
            <a:off x="4605338" y="2667000"/>
            <a:ext cx="3159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 </a:t>
            </a:r>
            <a:endParaRPr lang="en-US" altLang="zh-CN" b="1"/>
          </a:p>
        </p:txBody>
      </p:sp>
      <p:sp>
        <p:nvSpPr>
          <p:cNvPr id="16404" name="Rectangle 16"/>
          <p:cNvSpPr>
            <a:spLocks noChangeArrowheads="1"/>
          </p:cNvSpPr>
          <p:nvPr/>
        </p:nvSpPr>
        <p:spPr bwMode="auto">
          <a:xfrm>
            <a:off x="5326063" y="2667000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405" name="Rectangle 17"/>
          <p:cNvSpPr>
            <a:spLocks noChangeArrowheads="1"/>
          </p:cNvSpPr>
          <p:nvPr/>
        </p:nvSpPr>
        <p:spPr bwMode="auto">
          <a:xfrm>
            <a:off x="4940300" y="26685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06" name="Rectangle 18"/>
          <p:cNvSpPr>
            <a:spLocks noChangeArrowheads="1"/>
          </p:cNvSpPr>
          <p:nvPr/>
        </p:nvSpPr>
        <p:spPr bwMode="auto">
          <a:xfrm>
            <a:off x="2935288" y="24971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7" name="Line 19"/>
          <p:cNvSpPr>
            <a:spLocks noChangeShapeType="1"/>
          </p:cNvSpPr>
          <p:nvPr/>
        </p:nvSpPr>
        <p:spPr bwMode="auto">
          <a:xfrm>
            <a:off x="2935288" y="24971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8" name="Line 20"/>
          <p:cNvSpPr>
            <a:spLocks noChangeShapeType="1"/>
          </p:cNvSpPr>
          <p:nvPr/>
        </p:nvSpPr>
        <p:spPr bwMode="auto">
          <a:xfrm>
            <a:off x="2935288" y="24971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9" name="Rectangle 21"/>
          <p:cNvSpPr>
            <a:spLocks noChangeArrowheads="1"/>
          </p:cNvSpPr>
          <p:nvPr/>
        </p:nvSpPr>
        <p:spPr bwMode="auto">
          <a:xfrm>
            <a:off x="2935288" y="24971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0" name="Line 22"/>
          <p:cNvSpPr>
            <a:spLocks noChangeShapeType="1"/>
          </p:cNvSpPr>
          <p:nvPr/>
        </p:nvSpPr>
        <p:spPr bwMode="auto">
          <a:xfrm>
            <a:off x="2935288" y="24971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1" name="Line 23"/>
          <p:cNvSpPr>
            <a:spLocks noChangeShapeType="1"/>
          </p:cNvSpPr>
          <p:nvPr/>
        </p:nvSpPr>
        <p:spPr bwMode="auto">
          <a:xfrm>
            <a:off x="2935288" y="24971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2" name="Rectangle 24"/>
          <p:cNvSpPr>
            <a:spLocks noChangeArrowheads="1"/>
          </p:cNvSpPr>
          <p:nvPr/>
        </p:nvSpPr>
        <p:spPr bwMode="auto">
          <a:xfrm>
            <a:off x="2973388" y="24971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3" name="Line 25"/>
          <p:cNvSpPr>
            <a:spLocks noChangeShapeType="1"/>
          </p:cNvSpPr>
          <p:nvPr/>
        </p:nvSpPr>
        <p:spPr bwMode="auto">
          <a:xfrm>
            <a:off x="2973388" y="24971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4" name="Rectangle 26"/>
          <p:cNvSpPr>
            <a:spLocks noChangeArrowheads="1"/>
          </p:cNvSpPr>
          <p:nvPr/>
        </p:nvSpPr>
        <p:spPr bwMode="auto">
          <a:xfrm>
            <a:off x="3654425" y="24971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5" name="Line 27"/>
          <p:cNvSpPr>
            <a:spLocks noChangeShapeType="1"/>
          </p:cNvSpPr>
          <p:nvPr/>
        </p:nvSpPr>
        <p:spPr bwMode="auto">
          <a:xfrm>
            <a:off x="3654425" y="24971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6" name="Line 28"/>
          <p:cNvSpPr>
            <a:spLocks noChangeShapeType="1"/>
          </p:cNvSpPr>
          <p:nvPr/>
        </p:nvSpPr>
        <p:spPr bwMode="auto">
          <a:xfrm>
            <a:off x="3654425" y="24971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7" name="Rectangle 29"/>
          <p:cNvSpPr>
            <a:spLocks noChangeArrowheads="1"/>
          </p:cNvSpPr>
          <p:nvPr/>
        </p:nvSpPr>
        <p:spPr bwMode="auto">
          <a:xfrm>
            <a:off x="3692525" y="2497138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8" name="Line 30"/>
          <p:cNvSpPr>
            <a:spLocks noChangeShapeType="1"/>
          </p:cNvSpPr>
          <p:nvPr/>
        </p:nvSpPr>
        <p:spPr bwMode="auto">
          <a:xfrm>
            <a:off x="3692525" y="2497138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9" name="Rectangle 31"/>
          <p:cNvSpPr>
            <a:spLocks noChangeArrowheads="1"/>
          </p:cNvSpPr>
          <p:nvPr/>
        </p:nvSpPr>
        <p:spPr bwMode="auto">
          <a:xfrm>
            <a:off x="4373563" y="24971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0" name="Line 32"/>
          <p:cNvSpPr>
            <a:spLocks noChangeShapeType="1"/>
          </p:cNvSpPr>
          <p:nvPr/>
        </p:nvSpPr>
        <p:spPr bwMode="auto">
          <a:xfrm>
            <a:off x="4373563" y="24971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1" name="Line 33"/>
          <p:cNvSpPr>
            <a:spLocks noChangeShapeType="1"/>
          </p:cNvSpPr>
          <p:nvPr/>
        </p:nvSpPr>
        <p:spPr bwMode="auto">
          <a:xfrm>
            <a:off x="4373563" y="24971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2" name="Rectangle 34"/>
          <p:cNvSpPr>
            <a:spLocks noChangeArrowheads="1"/>
          </p:cNvSpPr>
          <p:nvPr/>
        </p:nvSpPr>
        <p:spPr bwMode="auto">
          <a:xfrm>
            <a:off x="4411663" y="2497138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3" name="Line 35"/>
          <p:cNvSpPr>
            <a:spLocks noChangeShapeType="1"/>
          </p:cNvSpPr>
          <p:nvPr/>
        </p:nvSpPr>
        <p:spPr bwMode="auto">
          <a:xfrm>
            <a:off x="4411663" y="2497138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4" name="Rectangle 36"/>
          <p:cNvSpPr>
            <a:spLocks noChangeArrowheads="1"/>
          </p:cNvSpPr>
          <p:nvPr/>
        </p:nvSpPr>
        <p:spPr bwMode="auto">
          <a:xfrm>
            <a:off x="5094288" y="24971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5" name="Line 37"/>
          <p:cNvSpPr>
            <a:spLocks noChangeShapeType="1"/>
          </p:cNvSpPr>
          <p:nvPr/>
        </p:nvSpPr>
        <p:spPr bwMode="auto">
          <a:xfrm>
            <a:off x="5094288" y="24971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6" name="Line 38"/>
          <p:cNvSpPr>
            <a:spLocks noChangeShapeType="1"/>
          </p:cNvSpPr>
          <p:nvPr/>
        </p:nvSpPr>
        <p:spPr bwMode="auto">
          <a:xfrm>
            <a:off x="5094288" y="24971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7" name="Rectangle 39"/>
          <p:cNvSpPr>
            <a:spLocks noChangeArrowheads="1"/>
          </p:cNvSpPr>
          <p:nvPr/>
        </p:nvSpPr>
        <p:spPr bwMode="auto">
          <a:xfrm>
            <a:off x="5132388" y="24971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8" name="Line 40"/>
          <p:cNvSpPr>
            <a:spLocks noChangeShapeType="1"/>
          </p:cNvSpPr>
          <p:nvPr/>
        </p:nvSpPr>
        <p:spPr bwMode="auto">
          <a:xfrm>
            <a:off x="5132388" y="24971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29" name="Rectangle 41"/>
          <p:cNvSpPr>
            <a:spLocks noChangeArrowheads="1"/>
          </p:cNvSpPr>
          <p:nvPr/>
        </p:nvSpPr>
        <p:spPr bwMode="auto">
          <a:xfrm>
            <a:off x="2935288" y="25352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0" name="Line 42"/>
          <p:cNvSpPr>
            <a:spLocks noChangeShapeType="1"/>
          </p:cNvSpPr>
          <p:nvPr/>
        </p:nvSpPr>
        <p:spPr bwMode="auto">
          <a:xfrm>
            <a:off x="2935288" y="25352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1" name="Rectangle 43"/>
          <p:cNvSpPr>
            <a:spLocks noChangeArrowheads="1"/>
          </p:cNvSpPr>
          <p:nvPr/>
        </p:nvSpPr>
        <p:spPr bwMode="auto">
          <a:xfrm>
            <a:off x="3654425" y="25352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2" name="Line 44"/>
          <p:cNvSpPr>
            <a:spLocks noChangeShapeType="1"/>
          </p:cNvSpPr>
          <p:nvPr/>
        </p:nvSpPr>
        <p:spPr bwMode="auto">
          <a:xfrm>
            <a:off x="3654425" y="2535238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3" name="Rectangle 45"/>
          <p:cNvSpPr>
            <a:spLocks noChangeArrowheads="1"/>
          </p:cNvSpPr>
          <p:nvPr/>
        </p:nvSpPr>
        <p:spPr bwMode="auto">
          <a:xfrm>
            <a:off x="4373563" y="25352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4" name="Line 46"/>
          <p:cNvSpPr>
            <a:spLocks noChangeShapeType="1"/>
          </p:cNvSpPr>
          <p:nvPr/>
        </p:nvSpPr>
        <p:spPr bwMode="auto">
          <a:xfrm>
            <a:off x="4373563" y="25352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5" name="Rectangle 47"/>
          <p:cNvSpPr>
            <a:spLocks noChangeArrowheads="1"/>
          </p:cNvSpPr>
          <p:nvPr/>
        </p:nvSpPr>
        <p:spPr bwMode="auto">
          <a:xfrm>
            <a:off x="5094288" y="25352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6" name="Line 48"/>
          <p:cNvSpPr>
            <a:spLocks noChangeShapeType="1"/>
          </p:cNvSpPr>
          <p:nvPr/>
        </p:nvSpPr>
        <p:spPr bwMode="auto">
          <a:xfrm>
            <a:off x="5094288" y="25352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7" name="Rectangle 49"/>
          <p:cNvSpPr>
            <a:spLocks noChangeArrowheads="1"/>
          </p:cNvSpPr>
          <p:nvPr/>
        </p:nvSpPr>
        <p:spPr bwMode="auto">
          <a:xfrm>
            <a:off x="5829300" y="2524125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38" name="Rectangle 50"/>
          <p:cNvSpPr>
            <a:spLocks noChangeArrowheads="1"/>
          </p:cNvSpPr>
          <p:nvPr/>
        </p:nvSpPr>
        <p:spPr bwMode="auto">
          <a:xfrm>
            <a:off x="3500438" y="34051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39" name="Rectangle 51"/>
          <p:cNvSpPr>
            <a:spLocks noChangeArrowheads="1"/>
          </p:cNvSpPr>
          <p:nvPr/>
        </p:nvSpPr>
        <p:spPr bwMode="auto">
          <a:xfrm>
            <a:off x="3165475" y="3387725"/>
            <a:ext cx="1936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440" name="Rectangle 52"/>
          <p:cNvSpPr>
            <a:spLocks noChangeArrowheads="1"/>
          </p:cNvSpPr>
          <p:nvPr/>
        </p:nvSpPr>
        <p:spPr bwMode="auto">
          <a:xfrm>
            <a:off x="4838700" y="34051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41" name="Rectangle 53"/>
          <p:cNvSpPr>
            <a:spLocks noChangeArrowheads="1"/>
          </p:cNvSpPr>
          <p:nvPr/>
        </p:nvSpPr>
        <p:spPr bwMode="auto">
          <a:xfrm>
            <a:off x="3886200" y="3405188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442" name="Rectangle 54"/>
          <p:cNvSpPr>
            <a:spLocks noChangeArrowheads="1"/>
          </p:cNvSpPr>
          <p:nvPr/>
        </p:nvSpPr>
        <p:spPr bwMode="auto">
          <a:xfrm>
            <a:off x="2935288" y="32337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3" name="Line 55"/>
          <p:cNvSpPr>
            <a:spLocks noChangeShapeType="1"/>
          </p:cNvSpPr>
          <p:nvPr/>
        </p:nvSpPr>
        <p:spPr bwMode="auto">
          <a:xfrm>
            <a:off x="2935288" y="32337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4" name="Line 56"/>
          <p:cNvSpPr>
            <a:spLocks noChangeShapeType="1"/>
          </p:cNvSpPr>
          <p:nvPr/>
        </p:nvSpPr>
        <p:spPr bwMode="auto">
          <a:xfrm>
            <a:off x="2935288" y="32337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5" name="Rectangle 57"/>
          <p:cNvSpPr>
            <a:spLocks noChangeArrowheads="1"/>
          </p:cNvSpPr>
          <p:nvPr/>
        </p:nvSpPr>
        <p:spPr bwMode="auto">
          <a:xfrm>
            <a:off x="2973388" y="32337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6" name="Line 58"/>
          <p:cNvSpPr>
            <a:spLocks noChangeShapeType="1"/>
          </p:cNvSpPr>
          <p:nvPr/>
        </p:nvSpPr>
        <p:spPr bwMode="auto">
          <a:xfrm>
            <a:off x="2973388" y="32337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7" name="Rectangle 59"/>
          <p:cNvSpPr>
            <a:spLocks noChangeArrowheads="1"/>
          </p:cNvSpPr>
          <p:nvPr/>
        </p:nvSpPr>
        <p:spPr bwMode="auto">
          <a:xfrm>
            <a:off x="3654425" y="32337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8" name="Line 60"/>
          <p:cNvSpPr>
            <a:spLocks noChangeShapeType="1"/>
          </p:cNvSpPr>
          <p:nvPr/>
        </p:nvSpPr>
        <p:spPr bwMode="auto">
          <a:xfrm>
            <a:off x="3654425" y="32337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49" name="Line 61"/>
          <p:cNvSpPr>
            <a:spLocks noChangeShapeType="1"/>
          </p:cNvSpPr>
          <p:nvPr/>
        </p:nvSpPr>
        <p:spPr bwMode="auto">
          <a:xfrm>
            <a:off x="3654425" y="32337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0" name="Rectangle 62"/>
          <p:cNvSpPr>
            <a:spLocks noChangeArrowheads="1"/>
          </p:cNvSpPr>
          <p:nvPr/>
        </p:nvSpPr>
        <p:spPr bwMode="auto">
          <a:xfrm>
            <a:off x="3692525" y="3233738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1" name="Line 63"/>
          <p:cNvSpPr>
            <a:spLocks noChangeShapeType="1"/>
          </p:cNvSpPr>
          <p:nvPr/>
        </p:nvSpPr>
        <p:spPr bwMode="auto">
          <a:xfrm>
            <a:off x="3692525" y="3233738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2" name="Rectangle 64"/>
          <p:cNvSpPr>
            <a:spLocks noChangeArrowheads="1"/>
          </p:cNvSpPr>
          <p:nvPr/>
        </p:nvSpPr>
        <p:spPr bwMode="auto">
          <a:xfrm>
            <a:off x="4373563" y="32337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3" name="Line 65"/>
          <p:cNvSpPr>
            <a:spLocks noChangeShapeType="1"/>
          </p:cNvSpPr>
          <p:nvPr/>
        </p:nvSpPr>
        <p:spPr bwMode="auto">
          <a:xfrm>
            <a:off x="4373563" y="32337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4" name="Line 66"/>
          <p:cNvSpPr>
            <a:spLocks noChangeShapeType="1"/>
          </p:cNvSpPr>
          <p:nvPr/>
        </p:nvSpPr>
        <p:spPr bwMode="auto">
          <a:xfrm>
            <a:off x="4373563" y="32337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5" name="Rectangle 67"/>
          <p:cNvSpPr>
            <a:spLocks noChangeArrowheads="1"/>
          </p:cNvSpPr>
          <p:nvPr/>
        </p:nvSpPr>
        <p:spPr bwMode="auto">
          <a:xfrm>
            <a:off x="4411663" y="3233738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6" name="Line 68"/>
          <p:cNvSpPr>
            <a:spLocks noChangeShapeType="1"/>
          </p:cNvSpPr>
          <p:nvPr/>
        </p:nvSpPr>
        <p:spPr bwMode="auto">
          <a:xfrm>
            <a:off x="4411663" y="3233738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7" name="Rectangle 69"/>
          <p:cNvSpPr>
            <a:spLocks noChangeArrowheads="1"/>
          </p:cNvSpPr>
          <p:nvPr/>
        </p:nvSpPr>
        <p:spPr bwMode="auto">
          <a:xfrm>
            <a:off x="5094288" y="32337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8" name="Line 70"/>
          <p:cNvSpPr>
            <a:spLocks noChangeShapeType="1"/>
          </p:cNvSpPr>
          <p:nvPr/>
        </p:nvSpPr>
        <p:spPr bwMode="auto">
          <a:xfrm>
            <a:off x="5094288" y="32337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59" name="Line 71"/>
          <p:cNvSpPr>
            <a:spLocks noChangeShapeType="1"/>
          </p:cNvSpPr>
          <p:nvPr/>
        </p:nvSpPr>
        <p:spPr bwMode="auto">
          <a:xfrm>
            <a:off x="5094288" y="32337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0" name="Rectangle 72"/>
          <p:cNvSpPr>
            <a:spLocks noChangeArrowheads="1"/>
          </p:cNvSpPr>
          <p:nvPr/>
        </p:nvSpPr>
        <p:spPr bwMode="auto">
          <a:xfrm>
            <a:off x="5132388" y="32337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1" name="Line 73"/>
          <p:cNvSpPr>
            <a:spLocks noChangeShapeType="1"/>
          </p:cNvSpPr>
          <p:nvPr/>
        </p:nvSpPr>
        <p:spPr bwMode="auto">
          <a:xfrm>
            <a:off x="5132388" y="32337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2" name="Rectangle 74"/>
          <p:cNvSpPr>
            <a:spLocks noChangeArrowheads="1"/>
          </p:cNvSpPr>
          <p:nvPr/>
        </p:nvSpPr>
        <p:spPr bwMode="auto">
          <a:xfrm>
            <a:off x="2935288" y="32718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3" name="Line 75"/>
          <p:cNvSpPr>
            <a:spLocks noChangeShapeType="1"/>
          </p:cNvSpPr>
          <p:nvPr/>
        </p:nvSpPr>
        <p:spPr bwMode="auto">
          <a:xfrm>
            <a:off x="2935288" y="32718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4" name="Rectangle 76"/>
          <p:cNvSpPr>
            <a:spLocks noChangeArrowheads="1"/>
          </p:cNvSpPr>
          <p:nvPr/>
        </p:nvSpPr>
        <p:spPr bwMode="auto">
          <a:xfrm>
            <a:off x="3654425" y="32718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5" name="Rectangle 77"/>
          <p:cNvSpPr>
            <a:spLocks noChangeArrowheads="1"/>
          </p:cNvSpPr>
          <p:nvPr/>
        </p:nvSpPr>
        <p:spPr bwMode="auto">
          <a:xfrm>
            <a:off x="4373563" y="32718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6" name="Line 78"/>
          <p:cNvSpPr>
            <a:spLocks noChangeShapeType="1"/>
          </p:cNvSpPr>
          <p:nvPr/>
        </p:nvSpPr>
        <p:spPr bwMode="auto">
          <a:xfrm>
            <a:off x="4373563" y="32718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7" name="Rectangle 79"/>
          <p:cNvSpPr>
            <a:spLocks noChangeArrowheads="1"/>
          </p:cNvSpPr>
          <p:nvPr/>
        </p:nvSpPr>
        <p:spPr bwMode="auto">
          <a:xfrm>
            <a:off x="5094288" y="32718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8" name="Line 80"/>
          <p:cNvSpPr>
            <a:spLocks noChangeShapeType="1"/>
          </p:cNvSpPr>
          <p:nvPr/>
        </p:nvSpPr>
        <p:spPr bwMode="auto">
          <a:xfrm>
            <a:off x="5094288" y="32718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69" name="Rectangle 81"/>
          <p:cNvSpPr>
            <a:spLocks noChangeArrowheads="1"/>
          </p:cNvSpPr>
          <p:nvPr/>
        </p:nvSpPr>
        <p:spPr bwMode="auto">
          <a:xfrm>
            <a:off x="5813425" y="32718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70" name="Rectangle 82"/>
          <p:cNvSpPr>
            <a:spLocks noChangeArrowheads="1"/>
          </p:cNvSpPr>
          <p:nvPr/>
        </p:nvSpPr>
        <p:spPr bwMode="auto">
          <a:xfrm>
            <a:off x="3957638" y="4900613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471" name="Rectangle 83"/>
          <p:cNvSpPr>
            <a:spLocks noChangeArrowheads="1"/>
          </p:cNvSpPr>
          <p:nvPr/>
        </p:nvSpPr>
        <p:spPr bwMode="auto">
          <a:xfrm>
            <a:off x="3500438" y="4140200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72" name="Rectangle 84"/>
          <p:cNvSpPr>
            <a:spLocks noChangeArrowheads="1"/>
          </p:cNvSpPr>
          <p:nvPr/>
        </p:nvSpPr>
        <p:spPr bwMode="auto">
          <a:xfrm>
            <a:off x="4221163" y="4140200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73" name="Rectangle 85"/>
          <p:cNvSpPr>
            <a:spLocks noChangeArrowheads="1"/>
          </p:cNvSpPr>
          <p:nvPr/>
        </p:nvSpPr>
        <p:spPr bwMode="auto">
          <a:xfrm>
            <a:off x="4618038" y="3405188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474" name="Rectangle 86"/>
          <p:cNvSpPr>
            <a:spLocks noChangeArrowheads="1"/>
          </p:cNvSpPr>
          <p:nvPr/>
        </p:nvSpPr>
        <p:spPr bwMode="auto">
          <a:xfrm>
            <a:off x="4940300" y="4140200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75" name="Rectangle 87"/>
          <p:cNvSpPr>
            <a:spLocks noChangeArrowheads="1"/>
          </p:cNvSpPr>
          <p:nvPr/>
        </p:nvSpPr>
        <p:spPr bwMode="auto">
          <a:xfrm>
            <a:off x="5661025" y="4140200"/>
            <a:ext cx="101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476" name="Rectangle 88"/>
          <p:cNvSpPr>
            <a:spLocks noChangeArrowheads="1"/>
          </p:cNvSpPr>
          <p:nvPr/>
        </p:nvSpPr>
        <p:spPr bwMode="auto">
          <a:xfrm>
            <a:off x="2935288" y="39703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77" name="Line 89"/>
          <p:cNvSpPr>
            <a:spLocks noChangeShapeType="1"/>
          </p:cNvSpPr>
          <p:nvPr/>
        </p:nvSpPr>
        <p:spPr bwMode="auto">
          <a:xfrm>
            <a:off x="2935288" y="39703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78" name="Line 90"/>
          <p:cNvSpPr>
            <a:spLocks noChangeShapeType="1"/>
          </p:cNvSpPr>
          <p:nvPr/>
        </p:nvSpPr>
        <p:spPr bwMode="auto">
          <a:xfrm>
            <a:off x="2935288" y="39703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79" name="Rectangle 91"/>
          <p:cNvSpPr>
            <a:spLocks noChangeArrowheads="1"/>
          </p:cNvSpPr>
          <p:nvPr/>
        </p:nvSpPr>
        <p:spPr bwMode="auto">
          <a:xfrm>
            <a:off x="2973388" y="39703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0" name="Line 92"/>
          <p:cNvSpPr>
            <a:spLocks noChangeShapeType="1"/>
          </p:cNvSpPr>
          <p:nvPr/>
        </p:nvSpPr>
        <p:spPr bwMode="auto">
          <a:xfrm>
            <a:off x="2973388" y="39703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1" name="Rectangle 93"/>
          <p:cNvSpPr>
            <a:spLocks noChangeArrowheads="1"/>
          </p:cNvSpPr>
          <p:nvPr/>
        </p:nvSpPr>
        <p:spPr bwMode="auto">
          <a:xfrm>
            <a:off x="3654425" y="39703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2" name="Line 94"/>
          <p:cNvSpPr>
            <a:spLocks noChangeShapeType="1"/>
          </p:cNvSpPr>
          <p:nvPr/>
        </p:nvSpPr>
        <p:spPr bwMode="auto">
          <a:xfrm>
            <a:off x="3654425" y="39703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3" name="Line 95"/>
          <p:cNvSpPr>
            <a:spLocks noChangeShapeType="1"/>
          </p:cNvSpPr>
          <p:nvPr/>
        </p:nvSpPr>
        <p:spPr bwMode="auto">
          <a:xfrm>
            <a:off x="3654425" y="39703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4" name="Rectangle 96"/>
          <p:cNvSpPr>
            <a:spLocks noChangeArrowheads="1"/>
          </p:cNvSpPr>
          <p:nvPr/>
        </p:nvSpPr>
        <p:spPr bwMode="auto">
          <a:xfrm>
            <a:off x="3692525" y="3970338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5" name="Line 97"/>
          <p:cNvSpPr>
            <a:spLocks noChangeShapeType="1"/>
          </p:cNvSpPr>
          <p:nvPr/>
        </p:nvSpPr>
        <p:spPr bwMode="auto">
          <a:xfrm>
            <a:off x="3692525" y="3970338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6" name="Rectangle 98"/>
          <p:cNvSpPr>
            <a:spLocks noChangeArrowheads="1"/>
          </p:cNvSpPr>
          <p:nvPr/>
        </p:nvSpPr>
        <p:spPr bwMode="auto">
          <a:xfrm>
            <a:off x="4373563" y="39703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7" name="Line 99"/>
          <p:cNvSpPr>
            <a:spLocks noChangeShapeType="1"/>
          </p:cNvSpPr>
          <p:nvPr/>
        </p:nvSpPr>
        <p:spPr bwMode="auto">
          <a:xfrm>
            <a:off x="4373563" y="39703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8" name="Line 100"/>
          <p:cNvSpPr>
            <a:spLocks noChangeShapeType="1"/>
          </p:cNvSpPr>
          <p:nvPr/>
        </p:nvSpPr>
        <p:spPr bwMode="auto">
          <a:xfrm>
            <a:off x="4373563" y="39703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89" name="Rectangle 101"/>
          <p:cNvSpPr>
            <a:spLocks noChangeArrowheads="1"/>
          </p:cNvSpPr>
          <p:nvPr/>
        </p:nvSpPr>
        <p:spPr bwMode="auto">
          <a:xfrm>
            <a:off x="4411663" y="3970338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0" name="Line 102"/>
          <p:cNvSpPr>
            <a:spLocks noChangeShapeType="1"/>
          </p:cNvSpPr>
          <p:nvPr/>
        </p:nvSpPr>
        <p:spPr bwMode="auto">
          <a:xfrm>
            <a:off x="4411663" y="3970338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1" name="Rectangle 103"/>
          <p:cNvSpPr>
            <a:spLocks noChangeArrowheads="1"/>
          </p:cNvSpPr>
          <p:nvPr/>
        </p:nvSpPr>
        <p:spPr bwMode="auto">
          <a:xfrm>
            <a:off x="5094288" y="39703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2" name="Line 104"/>
          <p:cNvSpPr>
            <a:spLocks noChangeShapeType="1"/>
          </p:cNvSpPr>
          <p:nvPr/>
        </p:nvSpPr>
        <p:spPr bwMode="auto">
          <a:xfrm>
            <a:off x="5094288" y="39703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3" name="Line 105"/>
          <p:cNvSpPr>
            <a:spLocks noChangeShapeType="1"/>
          </p:cNvSpPr>
          <p:nvPr/>
        </p:nvSpPr>
        <p:spPr bwMode="auto">
          <a:xfrm>
            <a:off x="5094288" y="39703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4" name="Rectangle 106"/>
          <p:cNvSpPr>
            <a:spLocks noChangeArrowheads="1"/>
          </p:cNvSpPr>
          <p:nvPr/>
        </p:nvSpPr>
        <p:spPr bwMode="auto">
          <a:xfrm>
            <a:off x="5132388" y="39703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5" name="Line 107"/>
          <p:cNvSpPr>
            <a:spLocks noChangeShapeType="1"/>
          </p:cNvSpPr>
          <p:nvPr/>
        </p:nvSpPr>
        <p:spPr bwMode="auto">
          <a:xfrm>
            <a:off x="5132388" y="39703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6" name="Rectangle 108"/>
          <p:cNvSpPr>
            <a:spLocks noChangeArrowheads="1"/>
          </p:cNvSpPr>
          <p:nvPr/>
        </p:nvSpPr>
        <p:spPr bwMode="auto">
          <a:xfrm>
            <a:off x="5813425" y="39703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7" name="Line 109"/>
          <p:cNvSpPr>
            <a:spLocks noChangeShapeType="1"/>
          </p:cNvSpPr>
          <p:nvPr/>
        </p:nvSpPr>
        <p:spPr bwMode="auto">
          <a:xfrm>
            <a:off x="5813425" y="39703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8" name="Line 110"/>
          <p:cNvSpPr>
            <a:spLocks noChangeShapeType="1"/>
          </p:cNvSpPr>
          <p:nvPr/>
        </p:nvSpPr>
        <p:spPr bwMode="auto">
          <a:xfrm>
            <a:off x="5813425" y="39703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99" name="Rectangle 111"/>
          <p:cNvSpPr>
            <a:spLocks noChangeArrowheads="1"/>
          </p:cNvSpPr>
          <p:nvPr/>
        </p:nvSpPr>
        <p:spPr bwMode="auto">
          <a:xfrm>
            <a:off x="2935288" y="40084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0" name="Line 112"/>
          <p:cNvSpPr>
            <a:spLocks noChangeShapeType="1"/>
          </p:cNvSpPr>
          <p:nvPr/>
        </p:nvSpPr>
        <p:spPr bwMode="auto">
          <a:xfrm>
            <a:off x="2935288" y="40084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1" name="Rectangle 113"/>
          <p:cNvSpPr>
            <a:spLocks noChangeArrowheads="1"/>
          </p:cNvSpPr>
          <p:nvPr/>
        </p:nvSpPr>
        <p:spPr bwMode="auto">
          <a:xfrm>
            <a:off x="3654425" y="40084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2" name="Line 114"/>
          <p:cNvSpPr>
            <a:spLocks noChangeShapeType="1"/>
          </p:cNvSpPr>
          <p:nvPr/>
        </p:nvSpPr>
        <p:spPr bwMode="auto">
          <a:xfrm>
            <a:off x="3654425" y="4008438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3" name="Rectangle 115"/>
          <p:cNvSpPr>
            <a:spLocks noChangeArrowheads="1"/>
          </p:cNvSpPr>
          <p:nvPr/>
        </p:nvSpPr>
        <p:spPr bwMode="auto">
          <a:xfrm>
            <a:off x="4373563" y="40084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4" name="Line 116"/>
          <p:cNvSpPr>
            <a:spLocks noChangeShapeType="1"/>
          </p:cNvSpPr>
          <p:nvPr/>
        </p:nvSpPr>
        <p:spPr bwMode="auto">
          <a:xfrm>
            <a:off x="4373563" y="40084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5" name="Rectangle 117"/>
          <p:cNvSpPr>
            <a:spLocks noChangeArrowheads="1"/>
          </p:cNvSpPr>
          <p:nvPr/>
        </p:nvSpPr>
        <p:spPr bwMode="auto">
          <a:xfrm>
            <a:off x="5094288" y="40084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6" name="Line 118"/>
          <p:cNvSpPr>
            <a:spLocks noChangeShapeType="1"/>
          </p:cNvSpPr>
          <p:nvPr/>
        </p:nvSpPr>
        <p:spPr bwMode="auto">
          <a:xfrm>
            <a:off x="5094288" y="40084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7" name="Rectangle 119"/>
          <p:cNvSpPr>
            <a:spLocks noChangeArrowheads="1"/>
          </p:cNvSpPr>
          <p:nvPr/>
        </p:nvSpPr>
        <p:spPr bwMode="auto">
          <a:xfrm>
            <a:off x="5813425" y="40084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8" name="Line 120"/>
          <p:cNvSpPr>
            <a:spLocks noChangeShapeType="1"/>
          </p:cNvSpPr>
          <p:nvPr/>
        </p:nvSpPr>
        <p:spPr bwMode="auto">
          <a:xfrm>
            <a:off x="5813425" y="4008438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09" name="Rectangle 121"/>
          <p:cNvSpPr>
            <a:spLocks noChangeArrowheads="1"/>
          </p:cNvSpPr>
          <p:nvPr/>
        </p:nvSpPr>
        <p:spPr bwMode="auto">
          <a:xfrm>
            <a:off x="3298825" y="4878388"/>
            <a:ext cx="2032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510" name="Rectangle 122"/>
          <p:cNvSpPr>
            <a:spLocks noChangeArrowheads="1"/>
          </p:cNvSpPr>
          <p:nvPr/>
        </p:nvSpPr>
        <p:spPr bwMode="auto">
          <a:xfrm>
            <a:off x="3500438" y="48783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511" name="Rectangle 123"/>
          <p:cNvSpPr>
            <a:spLocks noChangeArrowheads="1"/>
          </p:cNvSpPr>
          <p:nvPr/>
        </p:nvSpPr>
        <p:spPr bwMode="auto">
          <a:xfrm>
            <a:off x="5326063" y="3387725"/>
            <a:ext cx="2032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en-US" altLang="zh-CN" sz="3200" b="1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US" altLang="zh-CN" b="1"/>
          </a:p>
        </p:txBody>
      </p:sp>
      <p:sp>
        <p:nvSpPr>
          <p:cNvPr id="16512" name="Rectangle 124"/>
          <p:cNvSpPr>
            <a:spLocks noChangeArrowheads="1"/>
          </p:cNvSpPr>
          <p:nvPr/>
        </p:nvSpPr>
        <p:spPr bwMode="auto">
          <a:xfrm>
            <a:off x="4221163" y="48783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513" name="Rectangle 125"/>
          <p:cNvSpPr>
            <a:spLocks noChangeArrowheads="1"/>
          </p:cNvSpPr>
          <p:nvPr/>
        </p:nvSpPr>
        <p:spPr bwMode="auto">
          <a:xfrm>
            <a:off x="4940300" y="48783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514" name="Rectangle 126"/>
          <p:cNvSpPr>
            <a:spLocks noChangeArrowheads="1"/>
          </p:cNvSpPr>
          <p:nvPr/>
        </p:nvSpPr>
        <p:spPr bwMode="auto">
          <a:xfrm>
            <a:off x="5661025" y="4878388"/>
            <a:ext cx="101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3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515" name="Rectangle 127"/>
          <p:cNvSpPr>
            <a:spLocks noChangeArrowheads="1"/>
          </p:cNvSpPr>
          <p:nvPr/>
        </p:nvSpPr>
        <p:spPr bwMode="auto">
          <a:xfrm>
            <a:off x="2935288" y="47069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16" name="Line 128"/>
          <p:cNvSpPr>
            <a:spLocks noChangeShapeType="1"/>
          </p:cNvSpPr>
          <p:nvPr/>
        </p:nvSpPr>
        <p:spPr bwMode="auto">
          <a:xfrm>
            <a:off x="2935288" y="47069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17" name="Line 129"/>
          <p:cNvSpPr>
            <a:spLocks noChangeShapeType="1"/>
          </p:cNvSpPr>
          <p:nvPr/>
        </p:nvSpPr>
        <p:spPr bwMode="auto">
          <a:xfrm>
            <a:off x="2935288" y="47069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18" name="Rectangle 130"/>
          <p:cNvSpPr>
            <a:spLocks noChangeArrowheads="1"/>
          </p:cNvSpPr>
          <p:nvPr/>
        </p:nvSpPr>
        <p:spPr bwMode="auto">
          <a:xfrm>
            <a:off x="2973388" y="47069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19" name="Line 131"/>
          <p:cNvSpPr>
            <a:spLocks noChangeShapeType="1"/>
          </p:cNvSpPr>
          <p:nvPr/>
        </p:nvSpPr>
        <p:spPr bwMode="auto">
          <a:xfrm>
            <a:off x="2973388" y="47069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0" name="Rectangle 132"/>
          <p:cNvSpPr>
            <a:spLocks noChangeArrowheads="1"/>
          </p:cNvSpPr>
          <p:nvPr/>
        </p:nvSpPr>
        <p:spPr bwMode="auto">
          <a:xfrm>
            <a:off x="3654425" y="47069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1" name="Line 133"/>
          <p:cNvSpPr>
            <a:spLocks noChangeShapeType="1"/>
          </p:cNvSpPr>
          <p:nvPr/>
        </p:nvSpPr>
        <p:spPr bwMode="auto">
          <a:xfrm>
            <a:off x="3654425" y="47069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2" name="Line 134"/>
          <p:cNvSpPr>
            <a:spLocks noChangeShapeType="1"/>
          </p:cNvSpPr>
          <p:nvPr/>
        </p:nvSpPr>
        <p:spPr bwMode="auto">
          <a:xfrm>
            <a:off x="3654425" y="47069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3" name="Rectangle 135"/>
          <p:cNvSpPr>
            <a:spLocks noChangeArrowheads="1"/>
          </p:cNvSpPr>
          <p:nvPr/>
        </p:nvSpPr>
        <p:spPr bwMode="auto">
          <a:xfrm>
            <a:off x="3692525" y="4706938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4" name="Line 136"/>
          <p:cNvSpPr>
            <a:spLocks noChangeShapeType="1"/>
          </p:cNvSpPr>
          <p:nvPr/>
        </p:nvSpPr>
        <p:spPr bwMode="auto">
          <a:xfrm>
            <a:off x="3692525" y="4706938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5" name="Rectangle 137"/>
          <p:cNvSpPr>
            <a:spLocks noChangeArrowheads="1"/>
          </p:cNvSpPr>
          <p:nvPr/>
        </p:nvSpPr>
        <p:spPr bwMode="auto">
          <a:xfrm>
            <a:off x="4373563" y="47069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6" name="Line 138"/>
          <p:cNvSpPr>
            <a:spLocks noChangeShapeType="1"/>
          </p:cNvSpPr>
          <p:nvPr/>
        </p:nvSpPr>
        <p:spPr bwMode="auto">
          <a:xfrm>
            <a:off x="4373563" y="47069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7" name="Line 139"/>
          <p:cNvSpPr>
            <a:spLocks noChangeShapeType="1"/>
          </p:cNvSpPr>
          <p:nvPr/>
        </p:nvSpPr>
        <p:spPr bwMode="auto">
          <a:xfrm>
            <a:off x="4373563" y="47069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8" name="Rectangle 140"/>
          <p:cNvSpPr>
            <a:spLocks noChangeArrowheads="1"/>
          </p:cNvSpPr>
          <p:nvPr/>
        </p:nvSpPr>
        <p:spPr bwMode="auto">
          <a:xfrm>
            <a:off x="4411663" y="4706938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29" name="Line 141"/>
          <p:cNvSpPr>
            <a:spLocks noChangeShapeType="1"/>
          </p:cNvSpPr>
          <p:nvPr/>
        </p:nvSpPr>
        <p:spPr bwMode="auto">
          <a:xfrm>
            <a:off x="4411663" y="4706938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0" name="Rectangle 142"/>
          <p:cNvSpPr>
            <a:spLocks noChangeArrowheads="1"/>
          </p:cNvSpPr>
          <p:nvPr/>
        </p:nvSpPr>
        <p:spPr bwMode="auto">
          <a:xfrm>
            <a:off x="5094288" y="47069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1" name="Line 143"/>
          <p:cNvSpPr>
            <a:spLocks noChangeShapeType="1"/>
          </p:cNvSpPr>
          <p:nvPr/>
        </p:nvSpPr>
        <p:spPr bwMode="auto">
          <a:xfrm>
            <a:off x="5094288" y="47069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2" name="Line 144"/>
          <p:cNvSpPr>
            <a:spLocks noChangeShapeType="1"/>
          </p:cNvSpPr>
          <p:nvPr/>
        </p:nvSpPr>
        <p:spPr bwMode="auto">
          <a:xfrm>
            <a:off x="5094288" y="47069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3" name="Rectangle 145"/>
          <p:cNvSpPr>
            <a:spLocks noChangeArrowheads="1"/>
          </p:cNvSpPr>
          <p:nvPr/>
        </p:nvSpPr>
        <p:spPr bwMode="auto">
          <a:xfrm>
            <a:off x="5132388" y="47069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4" name="Line 146"/>
          <p:cNvSpPr>
            <a:spLocks noChangeShapeType="1"/>
          </p:cNvSpPr>
          <p:nvPr/>
        </p:nvSpPr>
        <p:spPr bwMode="auto">
          <a:xfrm>
            <a:off x="5132388" y="47069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5" name="Rectangle 147"/>
          <p:cNvSpPr>
            <a:spLocks noChangeArrowheads="1"/>
          </p:cNvSpPr>
          <p:nvPr/>
        </p:nvSpPr>
        <p:spPr bwMode="auto">
          <a:xfrm>
            <a:off x="5813425" y="47069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6" name="Line 148"/>
          <p:cNvSpPr>
            <a:spLocks noChangeShapeType="1"/>
          </p:cNvSpPr>
          <p:nvPr/>
        </p:nvSpPr>
        <p:spPr bwMode="auto">
          <a:xfrm>
            <a:off x="5813425" y="47069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7" name="Line 149"/>
          <p:cNvSpPr>
            <a:spLocks noChangeShapeType="1"/>
          </p:cNvSpPr>
          <p:nvPr/>
        </p:nvSpPr>
        <p:spPr bwMode="auto">
          <a:xfrm>
            <a:off x="5813425" y="47069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8" name="Rectangle 150"/>
          <p:cNvSpPr>
            <a:spLocks noChangeArrowheads="1"/>
          </p:cNvSpPr>
          <p:nvPr/>
        </p:nvSpPr>
        <p:spPr bwMode="auto">
          <a:xfrm>
            <a:off x="2935288" y="47450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39" name="Line 151"/>
          <p:cNvSpPr>
            <a:spLocks noChangeShapeType="1"/>
          </p:cNvSpPr>
          <p:nvPr/>
        </p:nvSpPr>
        <p:spPr bwMode="auto">
          <a:xfrm>
            <a:off x="2935288" y="47450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0" name="Rectangle 152"/>
          <p:cNvSpPr>
            <a:spLocks noChangeArrowheads="1"/>
          </p:cNvSpPr>
          <p:nvPr/>
        </p:nvSpPr>
        <p:spPr bwMode="auto">
          <a:xfrm>
            <a:off x="2935288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1" name="Line 153"/>
          <p:cNvSpPr>
            <a:spLocks noChangeShapeType="1"/>
          </p:cNvSpPr>
          <p:nvPr/>
        </p:nvSpPr>
        <p:spPr bwMode="auto">
          <a:xfrm>
            <a:off x="2935288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2" name="Line 154"/>
          <p:cNvSpPr>
            <a:spLocks noChangeShapeType="1"/>
          </p:cNvSpPr>
          <p:nvPr/>
        </p:nvSpPr>
        <p:spPr bwMode="auto">
          <a:xfrm>
            <a:off x="2935288" y="54435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3" name="Rectangle 155"/>
          <p:cNvSpPr>
            <a:spLocks noChangeArrowheads="1"/>
          </p:cNvSpPr>
          <p:nvPr/>
        </p:nvSpPr>
        <p:spPr bwMode="auto">
          <a:xfrm>
            <a:off x="2935288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4" name="Line 156"/>
          <p:cNvSpPr>
            <a:spLocks noChangeShapeType="1"/>
          </p:cNvSpPr>
          <p:nvPr/>
        </p:nvSpPr>
        <p:spPr bwMode="auto">
          <a:xfrm>
            <a:off x="2935288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5" name="Line 157"/>
          <p:cNvSpPr>
            <a:spLocks noChangeShapeType="1"/>
          </p:cNvSpPr>
          <p:nvPr/>
        </p:nvSpPr>
        <p:spPr bwMode="auto">
          <a:xfrm>
            <a:off x="2935288" y="54435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6" name="Rectangle 158"/>
          <p:cNvSpPr>
            <a:spLocks noChangeArrowheads="1"/>
          </p:cNvSpPr>
          <p:nvPr/>
        </p:nvSpPr>
        <p:spPr bwMode="auto">
          <a:xfrm>
            <a:off x="2973388" y="54435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7" name="Line 159"/>
          <p:cNvSpPr>
            <a:spLocks noChangeShapeType="1"/>
          </p:cNvSpPr>
          <p:nvPr/>
        </p:nvSpPr>
        <p:spPr bwMode="auto">
          <a:xfrm>
            <a:off x="2973388" y="54435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8" name="Rectangle 160"/>
          <p:cNvSpPr>
            <a:spLocks noChangeArrowheads="1"/>
          </p:cNvSpPr>
          <p:nvPr/>
        </p:nvSpPr>
        <p:spPr bwMode="auto">
          <a:xfrm>
            <a:off x="3654425" y="47450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49" name="Line 161"/>
          <p:cNvSpPr>
            <a:spLocks noChangeShapeType="1"/>
          </p:cNvSpPr>
          <p:nvPr/>
        </p:nvSpPr>
        <p:spPr bwMode="auto">
          <a:xfrm>
            <a:off x="3654425" y="4745038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0" name="Rectangle 162"/>
          <p:cNvSpPr>
            <a:spLocks noChangeArrowheads="1"/>
          </p:cNvSpPr>
          <p:nvPr/>
        </p:nvSpPr>
        <p:spPr bwMode="auto">
          <a:xfrm>
            <a:off x="3654425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1" name="Line 163"/>
          <p:cNvSpPr>
            <a:spLocks noChangeShapeType="1"/>
          </p:cNvSpPr>
          <p:nvPr/>
        </p:nvSpPr>
        <p:spPr bwMode="auto">
          <a:xfrm>
            <a:off x="3654425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2" name="Line 164"/>
          <p:cNvSpPr>
            <a:spLocks noChangeShapeType="1"/>
          </p:cNvSpPr>
          <p:nvPr/>
        </p:nvSpPr>
        <p:spPr bwMode="auto">
          <a:xfrm>
            <a:off x="3654425" y="54435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3" name="Rectangle 165"/>
          <p:cNvSpPr>
            <a:spLocks noChangeArrowheads="1"/>
          </p:cNvSpPr>
          <p:nvPr/>
        </p:nvSpPr>
        <p:spPr bwMode="auto">
          <a:xfrm>
            <a:off x="3692525" y="5443538"/>
            <a:ext cx="681038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4" name="Line 166"/>
          <p:cNvSpPr>
            <a:spLocks noChangeShapeType="1"/>
          </p:cNvSpPr>
          <p:nvPr/>
        </p:nvSpPr>
        <p:spPr bwMode="auto">
          <a:xfrm>
            <a:off x="3692525" y="5443538"/>
            <a:ext cx="681038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5" name="Rectangle 167"/>
          <p:cNvSpPr>
            <a:spLocks noChangeArrowheads="1"/>
          </p:cNvSpPr>
          <p:nvPr/>
        </p:nvSpPr>
        <p:spPr bwMode="auto">
          <a:xfrm>
            <a:off x="4373563" y="47450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6" name="Line 168"/>
          <p:cNvSpPr>
            <a:spLocks noChangeShapeType="1"/>
          </p:cNvSpPr>
          <p:nvPr/>
        </p:nvSpPr>
        <p:spPr bwMode="auto">
          <a:xfrm>
            <a:off x="4373563" y="47450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7" name="Rectangle 169"/>
          <p:cNvSpPr>
            <a:spLocks noChangeArrowheads="1"/>
          </p:cNvSpPr>
          <p:nvPr/>
        </p:nvSpPr>
        <p:spPr bwMode="auto">
          <a:xfrm>
            <a:off x="4373563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8" name="Line 170"/>
          <p:cNvSpPr>
            <a:spLocks noChangeShapeType="1"/>
          </p:cNvSpPr>
          <p:nvPr/>
        </p:nvSpPr>
        <p:spPr bwMode="auto">
          <a:xfrm>
            <a:off x="4373563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59" name="Line 171"/>
          <p:cNvSpPr>
            <a:spLocks noChangeShapeType="1"/>
          </p:cNvSpPr>
          <p:nvPr/>
        </p:nvSpPr>
        <p:spPr bwMode="auto">
          <a:xfrm>
            <a:off x="4373563" y="54435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0" name="Rectangle 172"/>
          <p:cNvSpPr>
            <a:spLocks noChangeArrowheads="1"/>
          </p:cNvSpPr>
          <p:nvPr/>
        </p:nvSpPr>
        <p:spPr bwMode="auto">
          <a:xfrm>
            <a:off x="4411663" y="5443538"/>
            <a:ext cx="682625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1" name="Line 173"/>
          <p:cNvSpPr>
            <a:spLocks noChangeShapeType="1"/>
          </p:cNvSpPr>
          <p:nvPr/>
        </p:nvSpPr>
        <p:spPr bwMode="auto">
          <a:xfrm>
            <a:off x="4411663" y="5443538"/>
            <a:ext cx="6826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2" name="Rectangle 174"/>
          <p:cNvSpPr>
            <a:spLocks noChangeArrowheads="1"/>
          </p:cNvSpPr>
          <p:nvPr/>
        </p:nvSpPr>
        <p:spPr bwMode="auto">
          <a:xfrm>
            <a:off x="5094288" y="47450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3" name="Line 175"/>
          <p:cNvSpPr>
            <a:spLocks noChangeShapeType="1"/>
          </p:cNvSpPr>
          <p:nvPr/>
        </p:nvSpPr>
        <p:spPr bwMode="auto">
          <a:xfrm>
            <a:off x="5094288" y="4745038"/>
            <a:ext cx="1587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4" name="Rectangle 176"/>
          <p:cNvSpPr>
            <a:spLocks noChangeArrowheads="1"/>
          </p:cNvSpPr>
          <p:nvPr/>
        </p:nvSpPr>
        <p:spPr bwMode="auto">
          <a:xfrm>
            <a:off x="5094288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5" name="Line 177"/>
          <p:cNvSpPr>
            <a:spLocks noChangeShapeType="1"/>
          </p:cNvSpPr>
          <p:nvPr/>
        </p:nvSpPr>
        <p:spPr bwMode="auto">
          <a:xfrm>
            <a:off x="5094288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6" name="Line 178"/>
          <p:cNvSpPr>
            <a:spLocks noChangeShapeType="1"/>
          </p:cNvSpPr>
          <p:nvPr/>
        </p:nvSpPr>
        <p:spPr bwMode="auto">
          <a:xfrm>
            <a:off x="5094288" y="5443538"/>
            <a:ext cx="1587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7" name="Rectangle 179"/>
          <p:cNvSpPr>
            <a:spLocks noChangeArrowheads="1"/>
          </p:cNvSpPr>
          <p:nvPr/>
        </p:nvSpPr>
        <p:spPr bwMode="auto">
          <a:xfrm>
            <a:off x="5132388" y="5443538"/>
            <a:ext cx="681037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8" name="Line 180"/>
          <p:cNvSpPr>
            <a:spLocks noChangeShapeType="1"/>
          </p:cNvSpPr>
          <p:nvPr/>
        </p:nvSpPr>
        <p:spPr bwMode="auto">
          <a:xfrm>
            <a:off x="5132388" y="5443538"/>
            <a:ext cx="6810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69" name="Rectangle 181"/>
          <p:cNvSpPr>
            <a:spLocks noChangeArrowheads="1"/>
          </p:cNvSpPr>
          <p:nvPr/>
        </p:nvSpPr>
        <p:spPr bwMode="auto">
          <a:xfrm>
            <a:off x="5813425" y="4745038"/>
            <a:ext cx="38100" cy="6985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0" name="Line 182"/>
          <p:cNvSpPr>
            <a:spLocks noChangeShapeType="1"/>
          </p:cNvSpPr>
          <p:nvPr/>
        </p:nvSpPr>
        <p:spPr bwMode="auto">
          <a:xfrm>
            <a:off x="5813425" y="4745038"/>
            <a:ext cx="1588" cy="6985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1" name="Rectangle 183"/>
          <p:cNvSpPr>
            <a:spLocks noChangeArrowheads="1"/>
          </p:cNvSpPr>
          <p:nvPr/>
        </p:nvSpPr>
        <p:spPr bwMode="auto">
          <a:xfrm>
            <a:off x="5813425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2" name="Line 184"/>
          <p:cNvSpPr>
            <a:spLocks noChangeShapeType="1"/>
          </p:cNvSpPr>
          <p:nvPr/>
        </p:nvSpPr>
        <p:spPr bwMode="auto">
          <a:xfrm>
            <a:off x="5813425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3" name="Line 185"/>
          <p:cNvSpPr>
            <a:spLocks noChangeShapeType="1"/>
          </p:cNvSpPr>
          <p:nvPr/>
        </p:nvSpPr>
        <p:spPr bwMode="auto">
          <a:xfrm>
            <a:off x="5813425" y="54435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4" name="Rectangle 186"/>
          <p:cNvSpPr>
            <a:spLocks noChangeArrowheads="1"/>
          </p:cNvSpPr>
          <p:nvPr/>
        </p:nvSpPr>
        <p:spPr bwMode="auto">
          <a:xfrm>
            <a:off x="5813425" y="5443538"/>
            <a:ext cx="38100" cy="381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5" name="Line 187"/>
          <p:cNvSpPr>
            <a:spLocks noChangeShapeType="1"/>
          </p:cNvSpPr>
          <p:nvPr/>
        </p:nvSpPr>
        <p:spPr bwMode="auto">
          <a:xfrm>
            <a:off x="5813425" y="5443538"/>
            <a:ext cx="38100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6" name="Line 188"/>
          <p:cNvSpPr>
            <a:spLocks noChangeShapeType="1"/>
          </p:cNvSpPr>
          <p:nvPr/>
        </p:nvSpPr>
        <p:spPr bwMode="auto">
          <a:xfrm>
            <a:off x="5813425" y="544353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77" name="Rectangle 189"/>
          <p:cNvSpPr>
            <a:spLocks noChangeArrowheads="1"/>
          </p:cNvSpPr>
          <p:nvPr/>
        </p:nvSpPr>
        <p:spPr bwMode="auto">
          <a:xfrm>
            <a:off x="2863850" y="5573713"/>
            <a:ext cx="3175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42900" indent="-342900"/>
            <a:r>
              <a:rPr lang="zh-CN" altLang="en-US" sz="1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zh-CN" altLang="en-US" b="1"/>
          </a:p>
        </p:txBody>
      </p:sp>
      <p:sp>
        <p:nvSpPr>
          <p:cNvPr id="16578" name="AutoShape 190"/>
          <p:cNvSpPr>
            <a:spLocks noChangeArrowheads="1"/>
          </p:cNvSpPr>
          <p:nvPr/>
        </p:nvSpPr>
        <p:spPr bwMode="auto">
          <a:xfrm>
            <a:off x="4683125" y="2852738"/>
            <a:ext cx="881063" cy="7921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579" name="Line 191"/>
          <p:cNvSpPr>
            <a:spLocks noChangeShapeType="1"/>
          </p:cNvSpPr>
          <p:nvPr/>
        </p:nvSpPr>
        <p:spPr bwMode="auto">
          <a:xfrm>
            <a:off x="5546725" y="3292475"/>
            <a:ext cx="8001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580" name="Oval 192"/>
          <p:cNvSpPr>
            <a:spLocks noChangeArrowheads="1"/>
          </p:cNvSpPr>
          <p:nvPr/>
        </p:nvSpPr>
        <p:spPr bwMode="auto">
          <a:xfrm>
            <a:off x="6338888" y="3025775"/>
            <a:ext cx="1257300" cy="5334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16387" name="Object 193"/>
          <p:cNvGraphicFramePr>
            <a:graphicFrameLocks noChangeAspect="1"/>
          </p:cNvGraphicFramePr>
          <p:nvPr/>
        </p:nvGraphicFramePr>
        <p:xfrm>
          <a:off x="6697663" y="3013075"/>
          <a:ext cx="611187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公式" r:id="rId5" imgW="241200" imgH="215640" progId="Equation.3">
                  <p:embed/>
                </p:oleObj>
              </mc:Choice>
              <mc:Fallback>
                <p:oleObj name="公式" r:id="rId5" imgW="241200" imgH="215640" progId="Equation.3">
                  <p:embed/>
                  <p:pic>
                    <p:nvPicPr>
                      <p:cNvPr id="0" name="Object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7663" y="3013075"/>
                        <a:ext cx="611187" cy="544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1" name="AutoShape 194"/>
          <p:cNvSpPr>
            <a:spLocks noChangeArrowheads="1"/>
          </p:cNvSpPr>
          <p:nvPr/>
        </p:nvSpPr>
        <p:spPr bwMode="auto">
          <a:xfrm>
            <a:off x="3275013" y="3362325"/>
            <a:ext cx="2305050" cy="50323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582" name="Line 195"/>
          <p:cNvSpPr>
            <a:spLocks noChangeShapeType="1"/>
          </p:cNvSpPr>
          <p:nvPr/>
        </p:nvSpPr>
        <p:spPr bwMode="auto">
          <a:xfrm flipH="1" flipV="1">
            <a:off x="1908175" y="3284538"/>
            <a:ext cx="1366838" cy="293687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583" name="Oval 196"/>
          <p:cNvSpPr>
            <a:spLocks noChangeArrowheads="1"/>
          </p:cNvSpPr>
          <p:nvPr/>
        </p:nvSpPr>
        <p:spPr bwMode="auto">
          <a:xfrm>
            <a:off x="684213" y="2930525"/>
            <a:ext cx="1257300" cy="5334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16388" name="Object 197"/>
          <p:cNvGraphicFramePr>
            <a:graphicFrameLocks noChangeAspect="1"/>
          </p:cNvGraphicFramePr>
          <p:nvPr/>
        </p:nvGraphicFramePr>
        <p:xfrm>
          <a:off x="1079500" y="2924175"/>
          <a:ext cx="6096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公式" r:id="rId7" imgW="241200" imgH="203040" progId="Equation.3">
                  <p:embed/>
                </p:oleObj>
              </mc:Choice>
              <mc:Fallback>
                <p:oleObj name="公式" r:id="rId7" imgW="241200" imgH="203040" progId="Equation.3">
                  <p:embed/>
                  <p:pic>
                    <p:nvPicPr>
                      <p:cNvPr id="0" name="Object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2924175"/>
                        <a:ext cx="609600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4" name="AutoShape 198"/>
          <p:cNvSpPr>
            <a:spLocks noChangeArrowheads="1"/>
          </p:cNvSpPr>
          <p:nvPr/>
        </p:nvSpPr>
        <p:spPr bwMode="auto">
          <a:xfrm>
            <a:off x="3238500" y="4875213"/>
            <a:ext cx="901700" cy="50323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585" name="Line 199"/>
          <p:cNvSpPr>
            <a:spLocks noChangeShapeType="1"/>
          </p:cNvSpPr>
          <p:nvPr/>
        </p:nvSpPr>
        <p:spPr bwMode="auto">
          <a:xfrm flipH="1" flipV="1">
            <a:off x="1871663" y="4797425"/>
            <a:ext cx="1366837" cy="293688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16389" name="Object 200"/>
          <p:cNvGraphicFramePr>
            <a:graphicFrameLocks noChangeAspect="1"/>
          </p:cNvGraphicFramePr>
          <p:nvPr/>
        </p:nvGraphicFramePr>
        <p:xfrm>
          <a:off x="739775" y="4421188"/>
          <a:ext cx="9318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公式" r:id="rId9" imgW="368280" imgH="215640" progId="Equation.3">
                  <p:embed/>
                </p:oleObj>
              </mc:Choice>
              <mc:Fallback>
                <p:oleObj name="公式" r:id="rId9" imgW="368280" imgH="215640" progId="Equation.3">
                  <p:embed/>
                  <p:pic>
                    <p:nvPicPr>
                      <p:cNvPr id="0" name="Object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4421188"/>
                        <a:ext cx="931863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6" name="Oval 201"/>
          <p:cNvSpPr>
            <a:spLocks noChangeArrowheads="1"/>
          </p:cNvSpPr>
          <p:nvPr/>
        </p:nvSpPr>
        <p:spPr bwMode="auto">
          <a:xfrm>
            <a:off x="650875" y="4437063"/>
            <a:ext cx="1257300" cy="5334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200EDF-46E1-4A20-A106-36790DD442D3}" type="slidenum">
              <a:rPr lang="zh-CN" altLang="en-US"/>
              <a:pPr>
                <a:defRPr/>
              </a:pPr>
              <a:t>25</a:t>
            </a:fld>
            <a:endParaRPr lang="zh-CN" altLang="en-US"/>
          </a:p>
        </p:txBody>
      </p:sp>
      <p:sp>
        <p:nvSpPr>
          <p:cNvPr id="1741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graphicFrame>
        <p:nvGraphicFramePr>
          <p:cNvPr id="238595" name="Object 3"/>
          <p:cNvGraphicFramePr>
            <a:graphicFrameLocks noChangeAspect="1"/>
          </p:cNvGraphicFramePr>
          <p:nvPr/>
        </p:nvGraphicFramePr>
        <p:xfrm>
          <a:off x="2716213" y="1052513"/>
          <a:ext cx="3279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公式" r:id="rId3" imgW="1295280" imgH="215640" progId="Equation.3">
                  <p:embed/>
                </p:oleObj>
              </mc:Choice>
              <mc:Fallback>
                <p:oleObj name="公式" r:id="rId3" imgW="129528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6213" y="1052513"/>
                        <a:ext cx="3279775" cy="5429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Line 4"/>
          <p:cNvSpPr>
            <a:spLocks noChangeShapeType="1"/>
          </p:cNvSpPr>
          <p:nvPr/>
        </p:nvSpPr>
        <p:spPr bwMode="auto">
          <a:xfrm>
            <a:off x="4643438" y="3717925"/>
            <a:ext cx="720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 flipV="1">
            <a:off x="4643438" y="2638425"/>
            <a:ext cx="360362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5" name="Line 6"/>
          <p:cNvSpPr>
            <a:spLocks noChangeShapeType="1"/>
          </p:cNvSpPr>
          <p:nvPr/>
        </p:nvSpPr>
        <p:spPr bwMode="auto">
          <a:xfrm>
            <a:off x="4643438" y="4725988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6" name="Line 7"/>
          <p:cNvSpPr>
            <a:spLocks noChangeShapeType="1"/>
          </p:cNvSpPr>
          <p:nvPr/>
        </p:nvSpPr>
        <p:spPr bwMode="auto">
          <a:xfrm flipH="1">
            <a:off x="5003800" y="3933825"/>
            <a:ext cx="0" cy="7921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7" name="Line 8"/>
          <p:cNvSpPr>
            <a:spLocks noChangeShapeType="1"/>
          </p:cNvSpPr>
          <p:nvPr/>
        </p:nvSpPr>
        <p:spPr bwMode="auto">
          <a:xfrm>
            <a:off x="5003800" y="2638425"/>
            <a:ext cx="0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8" name="Line 9"/>
          <p:cNvSpPr>
            <a:spLocks noChangeShapeType="1"/>
          </p:cNvSpPr>
          <p:nvPr/>
        </p:nvSpPr>
        <p:spPr bwMode="auto">
          <a:xfrm>
            <a:off x="3922713" y="2492375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19" name="Line 10"/>
          <p:cNvSpPr>
            <a:spLocks noChangeShapeType="1"/>
          </p:cNvSpPr>
          <p:nvPr/>
        </p:nvSpPr>
        <p:spPr bwMode="auto">
          <a:xfrm>
            <a:off x="2771775" y="2781300"/>
            <a:ext cx="1584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0" name="Line 11"/>
          <p:cNvSpPr>
            <a:spLocks noChangeShapeType="1"/>
          </p:cNvSpPr>
          <p:nvPr/>
        </p:nvSpPr>
        <p:spPr bwMode="auto">
          <a:xfrm>
            <a:off x="4067175" y="3573463"/>
            <a:ext cx="2889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1" name="Line 12"/>
          <p:cNvSpPr>
            <a:spLocks noChangeShapeType="1"/>
          </p:cNvSpPr>
          <p:nvPr/>
        </p:nvSpPr>
        <p:spPr bwMode="auto">
          <a:xfrm flipV="1">
            <a:off x="3922713" y="4725988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2" name="Line 13"/>
          <p:cNvSpPr>
            <a:spLocks noChangeShapeType="1"/>
          </p:cNvSpPr>
          <p:nvPr/>
        </p:nvSpPr>
        <p:spPr bwMode="auto">
          <a:xfrm>
            <a:off x="2773363" y="3862388"/>
            <a:ext cx="15827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3" name="Line 14"/>
          <p:cNvSpPr>
            <a:spLocks noChangeShapeType="1"/>
          </p:cNvSpPr>
          <p:nvPr/>
        </p:nvSpPr>
        <p:spPr bwMode="auto">
          <a:xfrm>
            <a:off x="4067175" y="2493963"/>
            <a:ext cx="0" cy="1079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4" name="Line 15"/>
          <p:cNvSpPr>
            <a:spLocks noChangeShapeType="1"/>
          </p:cNvSpPr>
          <p:nvPr/>
        </p:nvSpPr>
        <p:spPr bwMode="auto">
          <a:xfrm>
            <a:off x="2987675" y="5230813"/>
            <a:ext cx="5032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5" name="Line 16"/>
          <p:cNvSpPr>
            <a:spLocks noChangeShapeType="1"/>
          </p:cNvSpPr>
          <p:nvPr/>
        </p:nvSpPr>
        <p:spPr bwMode="auto">
          <a:xfrm>
            <a:off x="3922713" y="5230813"/>
            <a:ext cx="433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26" name="Text Box 17"/>
          <p:cNvSpPr txBox="1">
            <a:spLocks noChangeArrowheads="1"/>
          </p:cNvSpPr>
          <p:nvPr/>
        </p:nvSpPr>
        <p:spPr bwMode="auto">
          <a:xfrm>
            <a:off x="2338388" y="2276475"/>
            <a:ext cx="86360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A </a:t>
            </a:r>
          </a:p>
        </p:txBody>
      </p:sp>
      <p:sp>
        <p:nvSpPr>
          <p:cNvPr id="17427" name="Text Box 18"/>
          <p:cNvSpPr txBox="1">
            <a:spLocks noChangeArrowheads="1"/>
          </p:cNvSpPr>
          <p:nvPr/>
        </p:nvSpPr>
        <p:spPr bwMode="auto">
          <a:xfrm>
            <a:off x="6154738" y="3502025"/>
            <a:ext cx="576262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F</a:t>
            </a:r>
          </a:p>
        </p:txBody>
      </p:sp>
      <p:sp>
        <p:nvSpPr>
          <p:cNvPr id="17428" name="Rectangle 19"/>
          <p:cNvSpPr>
            <a:spLocks noChangeArrowheads="1"/>
          </p:cNvSpPr>
          <p:nvPr/>
        </p:nvSpPr>
        <p:spPr bwMode="auto">
          <a:xfrm>
            <a:off x="3492500" y="2276475"/>
            <a:ext cx="287338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29" name="Oval 20"/>
          <p:cNvSpPr>
            <a:spLocks noChangeArrowheads="1"/>
          </p:cNvSpPr>
          <p:nvPr/>
        </p:nvSpPr>
        <p:spPr bwMode="auto">
          <a:xfrm>
            <a:off x="3779838" y="2420938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0" name="Line 21"/>
          <p:cNvSpPr>
            <a:spLocks noChangeShapeType="1"/>
          </p:cNvSpPr>
          <p:nvPr/>
        </p:nvSpPr>
        <p:spPr bwMode="auto">
          <a:xfrm>
            <a:off x="2770188" y="2492375"/>
            <a:ext cx="720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31" name="Text Box 22"/>
          <p:cNvSpPr txBox="1">
            <a:spLocks noChangeArrowheads="1"/>
          </p:cNvSpPr>
          <p:nvPr/>
        </p:nvSpPr>
        <p:spPr bwMode="auto">
          <a:xfrm>
            <a:off x="2338388" y="3644900"/>
            <a:ext cx="43180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C </a:t>
            </a:r>
          </a:p>
        </p:txBody>
      </p:sp>
      <p:sp>
        <p:nvSpPr>
          <p:cNvPr id="17432" name="Rectangle 23"/>
          <p:cNvSpPr>
            <a:spLocks noChangeArrowheads="1"/>
          </p:cNvSpPr>
          <p:nvPr/>
        </p:nvSpPr>
        <p:spPr bwMode="auto">
          <a:xfrm>
            <a:off x="3490913" y="5013325"/>
            <a:ext cx="287337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3" name="Oval 24"/>
          <p:cNvSpPr>
            <a:spLocks noChangeArrowheads="1"/>
          </p:cNvSpPr>
          <p:nvPr/>
        </p:nvSpPr>
        <p:spPr bwMode="auto">
          <a:xfrm>
            <a:off x="3778250" y="5157788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4" name="Rectangle 25"/>
          <p:cNvSpPr>
            <a:spLocks noChangeArrowheads="1"/>
          </p:cNvSpPr>
          <p:nvPr/>
        </p:nvSpPr>
        <p:spPr bwMode="auto">
          <a:xfrm>
            <a:off x="4356100" y="2276475"/>
            <a:ext cx="287338" cy="72072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5" name="Rectangle 26"/>
          <p:cNvSpPr>
            <a:spLocks noChangeArrowheads="1"/>
          </p:cNvSpPr>
          <p:nvPr/>
        </p:nvSpPr>
        <p:spPr bwMode="auto">
          <a:xfrm>
            <a:off x="4356100" y="3357563"/>
            <a:ext cx="287338" cy="7191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6" name="Rectangle 27"/>
          <p:cNvSpPr>
            <a:spLocks noChangeArrowheads="1"/>
          </p:cNvSpPr>
          <p:nvPr/>
        </p:nvSpPr>
        <p:spPr bwMode="auto">
          <a:xfrm>
            <a:off x="4356100" y="4222750"/>
            <a:ext cx="287338" cy="115252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7" name="Text Box 28"/>
          <p:cNvSpPr txBox="1">
            <a:spLocks noChangeArrowheads="1"/>
          </p:cNvSpPr>
          <p:nvPr/>
        </p:nvSpPr>
        <p:spPr bwMode="auto">
          <a:xfrm>
            <a:off x="2338388" y="2613025"/>
            <a:ext cx="576262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CN" sz="2400" b="1">
                <a:latin typeface="Arial" charset="0"/>
              </a:rPr>
              <a:t>B</a:t>
            </a:r>
          </a:p>
        </p:txBody>
      </p:sp>
      <p:sp>
        <p:nvSpPr>
          <p:cNvPr id="17438" name="Rectangle 29"/>
          <p:cNvSpPr>
            <a:spLocks noChangeArrowheads="1"/>
          </p:cNvSpPr>
          <p:nvPr/>
        </p:nvSpPr>
        <p:spPr bwMode="auto">
          <a:xfrm>
            <a:off x="3490913" y="4510088"/>
            <a:ext cx="287337" cy="43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39" name="Oval 30"/>
          <p:cNvSpPr>
            <a:spLocks noChangeArrowheads="1"/>
          </p:cNvSpPr>
          <p:nvPr/>
        </p:nvSpPr>
        <p:spPr bwMode="auto">
          <a:xfrm>
            <a:off x="3778250" y="4654550"/>
            <a:ext cx="142875" cy="142875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0" name="Line 31"/>
          <p:cNvSpPr>
            <a:spLocks noChangeShapeType="1"/>
          </p:cNvSpPr>
          <p:nvPr/>
        </p:nvSpPr>
        <p:spPr bwMode="auto">
          <a:xfrm>
            <a:off x="3132138" y="4725988"/>
            <a:ext cx="3587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1" name="Line 32"/>
          <p:cNvSpPr>
            <a:spLocks noChangeShapeType="1"/>
          </p:cNvSpPr>
          <p:nvPr/>
        </p:nvSpPr>
        <p:spPr bwMode="auto">
          <a:xfrm flipH="1">
            <a:off x="3132138" y="2781300"/>
            <a:ext cx="1587" cy="19446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2" name="Line 33"/>
          <p:cNvSpPr>
            <a:spLocks noChangeShapeType="1"/>
          </p:cNvSpPr>
          <p:nvPr/>
        </p:nvSpPr>
        <p:spPr bwMode="auto">
          <a:xfrm>
            <a:off x="2987675" y="3860800"/>
            <a:ext cx="0" cy="1370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3" name="Rectangle 34"/>
          <p:cNvSpPr>
            <a:spLocks noChangeArrowheads="1"/>
          </p:cNvSpPr>
          <p:nvPr/>
        </p:nvSpPr>
        <p:spPr bwMode="auto">
          <a:xfrm>
            <a:off x="5364163" y="3357563"/>
            <a:ext cx="287337" cy="7191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zh-CN" altLang="en-US" b="1"/>
              <a:t>＋</a:t>
            </a:r>
          </a:p>
        </p:txBody>
      </p:sp>
      <p:sp>
        <p:nvSpPr>
          <p:cNvPr id="17444" name="Line 35"/>
          <p:cNvSpPr>
            <a:spLocks noChangeShapeType="1"/>
          </p:cNvSpPr>
          <p:nvPr/>
        </p:nvSpPr>
        <p:spPr bwMode="auto">
          <a:xfrm flipV="1">
            <a:off x="5003800" y="3933825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5" name="Line 36"/>
          <p:cNvSpPr>
            <a:spLocks noChangeShapeType="1"/>
          </p:cNvSpPr>
          <p:nvPr/>
        </p:nvSpPr>
        <p:spPr bwMode="auto">
          <a:xfrm flipV="1">
            <a:off x="5003800" y="3502025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6" name="Line 37"/>
          <p:cNvSpPr>
            <a:spLocks noChangeShapeType="1"/>
          </p:cNvSpPr>
          <p:nvPr/>
        </p:nvSpPr>
        <p:spPr bwMode="auto">
          <a:xfrm>
            <a:off x="5651500" y="3717925"/>
            <a:ext cx="504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7" name="Line 38"/>
          <p:cNvSpPr>
            <a:spLocks noChangeShapeType="1"/>
          </p:cNvSpPr>
          <p:nvPr/>
        </p:nvSpPr>
        <p:spPr bwMode="auto">
          <a:xfrm flipH="1">
            <a:off x="3276600" y="2493963"/>
            <a:ext cx="1588" cy="19446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med" len="med"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17448" name="Line 39"/>
          <p:cNvSpPr>
            <a:spLocks noChangeShapeType="1"/>
          </p:cNvSpPr>
          <p:nvPr/>
        </p:nvSpPr>
        <p:spPr bwMode="auto">
          <a:xfrm>
            <a:off x="3276600" y="4438650"/>
            <a:ext cx="1079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6.19</a:t>
            </a:r>
            <a:endParaRPr lang="zh-CN" altLang="en-US" smtClean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468313" y="908050"/>
            <a:ext cx="7929562" cy="5949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dirty="0" smtClean="0">
                <a:latin typeface="+mn-ea"/>
                <a:ea typeface="+mn-ea"/>
              </a:rPr>
              <a:t>（</a:t>
            </a:r>
            <a:r>
              <a:rPr lang="en-US" altLang="zh-CN" dirty="0" smtClean="0">
                <a:latin typeface="+mn-ea"/>
                <a:ea typeface="+mn-ea"/>
              </a:rPr>
              <a:t>1</a:t>
            </a:r>
            <a:r>
              <a:rPr lang="zh-CN" altLang="en-US" dirty="0" smtClean="0">
                <a:latin typeface="+mn-ea"/>
                <a:ea typeface="+mn-ea"/>
              </a:rPr>
              <a:t>）无溢出 </a:t>
            </a:r>
            <a:r>
              <a:rPr lang="en-US" altLang="zh-CN" dirty="0" err="1" smtClean="0">
                <a:latin typeface="+mn-ea"/>
                <a:ea typeface="+mn-ea"/>
              </a:rPr>
              <a:t>A+B</a:t>
            </a:r>
            <a:r>
              <a:rPr lang="en-US" altLang="zh-CN" dirty="0" smtClean="0">
                <a:latin typeface="+mn-ea"/>
                <a:ea typeface="+mn-ea"/>
              </a:rPr>
              <a:t>=(-0.0100010)</a:t>
            </a:r>
            <a:r>
              <a:rPr lang="en-US" altLang="zh-CN" baseline="-25000" dirty="0" smtClean="0">
                <a:latin typeface="+mn-ea"/>
                <a:ea typeface="+mn-ea"/>
              </a:rPr>
              <a:t>2</a:t>
            </a:r>
            <a:r>
              <a:rPr lang="en-US" altLang="zh-CN" dirty="0" smtClean="0">
                <a:latin typeface="+mn-ea"/>
                <a:ea typeface="+mn-ea"/>
              </a:rPr>
              <a:t> = -17/64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>
                <a:latin typeface="+mn-ea"/>
                <a:ea typeface="+mn-ea"/>
              </a:rPr>
              <a:t>（</a:t>
            </a:r>
            <a:r>
              <a:rPr lang="en-US" altLang="zh-CN" dirty="0" smtClean="0">
                <a:latin typeface="+mn-ea"/>
                <a:ea typeface="+mn-ea"/>
              </a:rPr>
              <a:t>2</a:t>
            </a:r>
            <a:r>
              <a:rPr lang="zh-CN" altLang="en-US" dirty="0" smtClean="0">
                <a:latin typeface="+mn-ea"/>
                <a:ea typeface="+mn-ea"/>
              </a:rPr>
              <a:t>）</a:t>
            </a:r>
            <a:r>
              <a:rPr lang="en-US" altLang="zh-CN" dirty="0" smtClean="0">
                <a:latin typeface="+mn-ea"/>
                <a:ea typeface="+mn-ea"/>
              </a:rPr>
              <a:t>A=19/32  B= -17/128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[A]</a:t>
            </a:r>
            <a:r>
              <a:rPr lang="zh-CN" altLang="en-US" dirty="0" smtClean="0">
                <a:latin typeface="+mn-ea"/>
                <a:ea typeface="+mn-ea"/>
              </a:rPr>
              <a:t>补</a:t>
            </a:r>
            <a:r>
              <a:rPr lang="en-US" altLang="zh-CN" dirty="0" smtClean="0">
                <a:latin typeface="+mn-ea"/>
                <a:ea typeface="+mn-ea"/>
              </a:rPr>
              <a:t>=0.100 1100 [B]</a:t>
            </a:r>
            <a:r>
              <a:rPr lang="zh-CN" altLang="en-US" dirty="0" smtClean="0">
                <a:latin typeface="+mn-ea"/>
                <a:ea typeface="+mn-ea"/>
              </a:rPr>
              <a:t>补</a:t>
            </a:r>
            <a:r>
              <a:rPr lang="en-US" altLang="zh-CN" dirty="0" smtClean="0">
                <a:latin typeface="+mn-ea"/>
                <a:ea typeface="+mn-ea"/>
              </a:rPr>
              <a:t>=1.110 1111 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[-B]</a:t>
            </a:r>
            <a:r>
              <a:rPr lang="zh-CN" altLang="en-US" dirty="0" smtClean="0">
                <a:latin typeface="+mn-ea"/>
                <a:ea typeface="+mn-ea"/>
              </a:rPr>
              <a:t>补</a:t>
            </a:r>
            <a:r>
              <a:rPr lang="en-US" altLang="zh-CN" dirty="0" smtClean="0">
                <a:latin typeface="+mn-ea"/>
                <a:ea typeface="+mn-ea"/>
              </a:rPr>
              <a:t>=0.001 0001 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[A-B]</a:t>
            </a:r>
            <a:r>
              <a:rPr lang="zh-CN" altLang="en-US" dirty="0" smtClean="0">
                <a:latin typeface="+mn-ea"/>
                <a:ea typeface="+mn-ea"/>
              </a:rPr>
              <a:t>补</a:t>
            </a:r>
            <a:r>
              <a:rPr lang="en-US" altLang="zh-CN" dirty="0" smtClean="0">
                <a:latin typeface="+mn-ea"/>
                <a:ea typeface="+mn-ea"/>
              </a:rPr>
              <a:t>= 0. 1 0 0 1 1 0 0 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       + 0. 0 0 1 0 0 0 1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       = 0. 1 0 1 1 1 0 1 </a:t>
            </a:r>
          </a:p>
          <a:p>
            <a:pPr>
              <a:buFont typeface="Wingdings" pitchFamily="2" charset="2"/>
              <a:buNone/>
            </a:pPr>
            <a:r>
              <a:rPr lang="zh-CN" altLang="en-US" dirty="0" smtClean="0">
                <a:latin typeface="+mn-ea"/>
                <a:ea typeface="+mn-ea"/>
              </a:rPr>
              <a:t>    无溢出 </a:t>
            </a:r>
            <a:r>
              <a:rPr lang="en-US" altLang="zh-CN" dirty="0" smtClean="0">
                <a:latin typeface="+mn-ea"/>
                <a:ea typeface="+mn-ea"/>
              </a:rPr>
              <a:t>A-B=(0.1011101)</a:t>
            </a:r>
            <a:r>
              <a:rPr lang="en-US" altLang="zh-CN" baseline="-25000" dirty="0" smtClean="0">
                <a:latin typeface="+mn-ea"/>
                <a:ea typeface="+mn-ea"/>
              </a:rPr>
              <a:t>2 </a:t>
            </a:r>
            <a:r>
              <a:rPr lang="en-US" altLang="zh-CN" dirty="0" smtClean="0">
                <a:latin typeface="+mn-ea"/>
                <a:ea typeface="+mn-ea"/>
              </a:rPr>
              <a:t>= 93/128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(3) </a:t>
            </a:r>
            <a:r>
              <a:rPr lang="zh-CN" altLang="en-US" dirty="0" smtClean="0">
                <a:latin typeface="+mn-ea"/>
                <a:ea typeface="+mn-ea"/>
              </a:rPr>
              <a:t>无溢出 </a:t>
            </a:r>
            <a:r>
              <a:rPr lang="en-US" altLang="zh-CN" dirty="0" err="1" smtClean="0">
                <a:latin typeface="+mn-ea"/>
                <a:ea typeface="+mn-ea"/>
              </a:rPr>
              <a:t>A+B</a:t>
            </a:r>
            <a:r>
              <a:rPr lang="en-US" altLang="zh-CN" dirty="0" smtClean="0">
                <a:latin typeface="+mn-ea"/>
                <a:ea typeface="+mn-ea"/>
              </a:rPr>
              <a:t>=(0.0001100)</a:t>
            </a:r>
            <a:r>
              <a:rPr lang="en-US" altLang="zh-CN" baseline="-25000" dirty="0" smtClean="0">
                <a:latin typeface="+mn-ea"/>
                <a:ea typeface="+mn-ea"/>
              </a:rPr>
              <a:t>2</a:t>
            </a:r>
            <a:r>
              <a:rPr lang="en-US" altLang="zh-CN" dirty="0" smtClean="0">
                <a:latin typeface="+mn-ea"/>
                <a:ea typeface="+mn-ea"/>
              </a:rPr>
              <a:t> = 3/32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(4) </a:t>
            </a:r>
            <a:r>
              <a:rPr lang="zh-CN" altLang="en-US" dirty="0" smtClean="0">
                <a:latin typeface="+mn-ea"/>
                <a:ea typeface="+mn-ea"/>
              </a:rPr>
              <a:t>溢出  </a:t>
            </a:r>
            <a:r>
              <a:rPr lang="en-US" altLang="zh-CN" dirty="0" smtClean="0">
                <a:latin typeface="+mn-ea"/>
                <a:ea typeface="+mn-ea"/>
              </a:rPr>
              <a:t>0,1110100 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(5) </a:t>
            </a:r>
            <a:r>
              <a:rPr lang="zh-CN" altLang="en-US" dirty="0" smtClean="0">
                <a:latin typeface="+mn-ea"/>
                <a:ea typeface="+mn-ea"/>
              </a:rPr>
              <a:t>无溢出 </a:t>
            </a:r>
            <a:r>
              <a:rPr lang="en-US" altLang="zh-CN" dirty="0" err="1" smtClean="0">
                <a:latin typeface="+mn-ea"/>
                <a:ea typeface="+mn-ea"/>
              </a:rPr>
              <a:t>A+B</a:t>
            </a:r>
            <a:r>
              <a:rPr lang="en-US" altLang="zh-CN" dirty="0" smtClean="0">
                <a:latin typeface="+mn-ea"/>
                <a:ea typeface="+mn-ea"/>
              </a:rPr>
              <a:t>=(0,1011011)</a:t>
            </a:r>
            <a:r>
              <a:rPr lang="en-US" altLang="zh-CN" baseline="-25000" dirty="0" smtClean="0">
                <a:latin typeface="+mn-ea"/>
                <a:ea typeface="+mn-ea"/>
              </a:rPr>
              <a:t>2</a:t>
            </a:r>
            <a:r>
              <a:rPr lang="en-US" altLang="zh-CN" dirty="0" smtClean="0">
                <a:latin typeface="+mn-ea"/>
                <a:ea typeface="+mn-ea"/>
              </a:rPr>
              <a:t> = 91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6666C-2301-46E3-A8F9-FBE24AB5A27B}" type="slidenum">
              <a:rPr lang="zh-CN" altLang="en-US" smtClean="0"/>
              <a:pPr>
                <a:defRPr/>
              </a:pPr>
              <a:t>26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6.20</a:t>
            </a:r>
            <a:endParaRPr lang="zh-CN" altLang="en-US" smtClean="0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(1)</a:t>
            </a:r>
            <a:r>
              <a:rPr lang="es-ES" altLang="zh-CN" dirty="0" smtClean="0">
                <a:latin typeface="+mn-ea"/>
                <a:ea typeface="+mn-ea"/>
              </a:rPr>
              <a:t> </a:t>
            </a:r>
            <a:r>
              <a:rPr lang="en-US" altLang="zh-CN" dirty="0" smtClean="0">
                <a:latin typeface="+mn-ea"/>
              </a:rPr>
              <a:t>[</a:t>
            </a:r>
            <a:r>
              <a:rPr lang="en-US" altLang="zh-CN" dirty="0" err="1" smtClean="0">
                <a:latin typeface="+mn-ea"/>
              </a:rPr>
              <a:t>x×y</a:t>
            </a:r>
            <a:r>
              <a:rPr lang="en-US" altLang="zh-CN" dirty="0" smtClean="0">
                <a:latin typeface="+mn-ea"/>
              </a:rPr>
              <a:t>]</a:t>
            </a:r>
            <a:r>
              <a:rPr lang="zh-CN" altLang="en-US" dirty="0" smtClean="0">
                <a:latin typeface="+mn-ea"/>
              </a:rPr>
              <a:t>原</a:t>
            </a:r>
            <a:r>
              <a:rPr lang="es-ES" altLang="zh-CN" dirty="0" smtClean="0">
                <a:latin typeface="+mn-ea"/>
                <a:ea typeface="+mn-ea"/>
              </a:rPr>
              <a:t>= 1.100111 100010</a:t>
            </a:r>
          </a:p>
          <a:p>
            <a:r>
              <a:rPr lang="es-ES" altLang="zh-CN" dirty="0" smtClean="0">
                <a:latin typeface="+mn-ea"/>
                <a:ea typeface="+mn-ea"/>
              </a:rPr>
              <a:t>(3)</a:t>
            </a:r>
            <a:r>
              <a:rPr lang="en-US" altLang="zh-CN" dirty="0" smtClean="0">
                <a:latin typeface="+mn-ea"/>
                <a:ea typeface="+mn-ea"/>
              </a:rPr>
              <a:t> [</a:t>
            </a:r>
            <a:r>
              <a:rPr lang="en-US" altLang="zh-CN" dirty="0" err="1" smtClean="0">
                <a:latin typeface="+mn-ea"/>
                <a:ea typeface="+mn-ea"/>
              </a:rPr>
              <a:t>x×y</a:t>
            </a:r>
            <a:r>
              <a:rPr lang="en-US" altLang="zh-CN" dirty="0" smtClean="0">
                <a:latin typeface="+mn-ea"/>
                <a:ea typeface="+mn-ea"/>
              </a:rPr>
              <a:t>]</a:t>
            </a:r>
            <a:r>
              <a:rPr lang="zh-CN" altLang="en-US" dirty="0" smtClean="0">
                <a:latin typeface="+mn-ea"/>
                <a:ea typeface="+mn-ea"/>
              </a:rPr>
              <a:t>原</a:t>
            </a:r>
            <a:r>
              <a:rPr lang="en-US" altLang="zh-CN" dirty="0" smtClean="0">
                <a:latin typeface="+mn-ea"/>
                <a:ea typeface="+mn-ea"/>
              </a:rPr>
              <a:t>= [</a:t>
            </a:r>
            <a:r>
              <a:rPr lang="en-US" altLang="zh-CN" dirty="0" err="1" smtClean="0">
                <a:latin typeface="+mn-ea"/>
                <a:ea typeface="+mn-ea"/>
              </a:rPr>
              <a:t>x×y</a:t>
            </a:r>
            <a:r>
              <a:rPr lang="en-US" altLang="zh-CN" dirty="0" smtClean="0">
                <a:latin typeface="+mn-ea"/>
                <a:ea typeface="+mn-ea"/>
              </a:rPr>
              <a:t>]</a:t>
            </a:r>
            <a:r>
              <a:rPr lang="zh-CN" altLang="en-US" dirty="0" smtClean="0">
                <a:latin typeface="+mn-ea"/>
                <a:ea typeface="+mn-ea"/>
              </a:rPr>
              <a:t>补 </a:t>
            </a:r>
            <a:r>
              <a:rPr lang="en-US" altLang="zh-CN" dirty="0" smtClean="0">
                <a:latin typeface="+mn-ea"/>
                <a:ea typeface="+mn-ea"/>
              </a:rPr>
              <a:t>= 0,001010 011001 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latin typeface="+mn-ea"/>
                <a:ea typeface="+mn-ea"/>
              </a:rPr>
              <a:t>                         =665 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ABBB0-17F7-432B-A2CC-24C9E57A3C28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6.21-29</a:t>
            </a:r>
            <a:endParaRPr lang="zh-CN" altLang="en-US" dirty="0" smtClean="0"/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/>
              <a:t>6.21</a:t>
            </a:r>
          </a:p>
          <a:p>
            <a:pPr>
              <a:buNone/>
            </a:pPr>
            <a:r>
              <a:rPr lang="en-US" altLang="zh-CN" dirty="0" smtClean="0"/>
              <a:t>(1)</a:t>
            </a:r>
            <a:r>
              <a:rPr lang="es-ES" altLang="zh-CN" dirty="0" smtClean="0"/>
              <a:t> </a:t>
            </a:r>
            <a:r>
              <a:rPr lang="zh-CN" altLang="en-US" dirty="0" smtClean="0"/>
              <a:t>商</a:t>
            </a:r>
            <a:r>
              <a:rPr lang="en-US" altLang="zh-CN" dirty="0" smtClean="0"/>
              <a:t>=0.111010  (3) </a:t>
            </a:r>
            <a:r>
              <a:rPr lang="zh-CN" altLang="en-US" dirty="0" smtClean="0"/>
              <a:t>溢出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8C93BB-0BF5-409D-82E0-1313DD2F599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42853"/>
            <a:ext cx="8572560" cy="6429419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26.</a:t>
            </a:r>
            <a:r>
              <a:rPr lang="zh-CN" altLang="en-US" sz="1600" dirty="0" smtClean="0"/>
              <a:t>按机器补码浮点运算步骤，计算</a:t>
            </a:r>
            <a:r>
              <a:rPr lang="en-US" sz="1600" dirty="0" smtClean="0"/>
              <a:t>[</a:t>
            </a:r>
            <a:r>
              <a:rPr lang="en-US" sz="1600" dirty="0" err="1" smtClean="0"/>
              <a:t>x±y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.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   </a:t>
            </a:r>
            <a:r>
              <a:rPr lang="zh-CN" altLang="en-US" sz="1600" dirty="0" smtClean="0"/>
              <a:t>（</a:t>
            </a:r>
            <a:r>
              <a:rPr lang="en-US" sz="1600" dirty="0" smtClean="0"/>
              <a:t>1</a:t>
            </a:r>
            <a:r>
              <a:rPr lang="zh-CN" altLang="en-US" sz="1600" dirty="0" smtClean="0"/>
              <a:t>）</a:t>
            </a:r>
            <a:r>
              <a:rPr lang="en-US" sz="1600" dirty="0" smtClean="0"/>
              <a:t>x=2</a:t>
            </a:r>
            <a:r>
              <a:rPr lang="en-US" sz="1600" baseline="30000" dirty="0" smtClean="0"/>
              <a:t>-011</a:t>
            </a:r>
            <a:r>
              <a:rPr lang="en-US" sz="1600" dirty="0" smtClean="0"/>
              <a:t>× 0.101 100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y=2</a:t>
            </a:r>
            <a:r>
              <a:rPr lang="en-US" sz="1600" baseline="30000" dirty="0" smtClean="0"/>
              <a:t>-010</a:t>
            </a:r>
            <a:r>
              <a:rPr lang="en-US" sz="1600" dirty="0" smtClean="0"/>
              <a:t>×</a:t>
            </a:r>
            <a:r>
              <a:rPr lang="zh-CN" altLang="en-US" sz="1600" dirty="0" smtClean="0"/>
              <a:t>（</a:t>
            </a:r>
            <a:r>
              <a:rPr lang="en-US" sz="1600" dirty="0" smtClean="0"/>
              <a:t>-0.011 100</a:t>
            </a:r>
            <a:r>
              <a:rPr lang="zh-CN" altLang="en-US" sz="1600" dirty="0" smtClean="0"/>
              <a:t>）；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 </a:t>
            </a:r>
            <a:r>
              <a:rPr lang="zh-CN" altLang="en-US" sz="1600" dirty="0" smtClean="0"/>
              <a:t>解：先将</a:t>
            </a:r>
            <a:r>
              <a:rPr lang="en-US" sz="1600" dirty="0" smtClean="0"/>
              <a:t>x</a:t>
            </a:r>
            <a:r>
              <a:rPr lang="zh-CN" altLang="en-US" sz="1600" dirty="0" smtClean="0"/>
              <a:t>、</a:t>
            </a:r>
            <a:r>
              <a:rPr lang="en-US" sz="1600" dirty="0" smtClean="0"/>
              <a:t>y</a:t>
            </a:r>
            <a:r>
              <a:rPr lang="zh-CN" altLang="en-US" sz="1600" dirty="0" smtClean="0"/>
              <a:t>转换成机器数形式：</a:t>
            </a:r>
          </a:p>
          <a:p>
            <a:pPr>
              <a:buNone/>
            </a:pPr>
            <a:r>
              <a:rPr lang="zh-CN" altLang="en-US" sz="1600" dirty="0" smtClean="0"/>
              <a:t>（</a:t>
            </a:r>
            <a:r>
              <a:rPr lang="en-US" sz="1600" dirty="0" smtClean="0"/>
              <a:t>1</a:t>
            </a:r>
            <a:r>
              <a:rPr lang="zh-CN" altLang="en-US" sz="1600" dirty="0" smtClean="0"/>
              <a:t>）</a:t>
            </a:r>
            <a:r>
              <a:rPr lang="en-US" sz="1600" dirty="0" smtClean="0"/>
              <a:t>x=2</a:t>
            </a:r>
            <a:r>
              <a:rPr lang="en-US" sz="1600" baseline="30000" dirty="0" smtClean="0"/>
              <a:t>-011</a:t>
            </a:r>
            <a:r>
              <a:rPr lang="en-US" sz="1600" dirty="0" smtClean="0"/>
              <a:t>× 0.101 100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y=2</a:t>
            </a:r>
            <a:r>
              <a:rPr lang="en-US" sz="1600" baseline="30000" dirty="0" smtClean="0"/>
              <a:t>-010</a:t>
            </a:r>
            <a:r>
              <a:rPr lang="en-US" sz="1600" dirty="0" smtClean="0"/>
              <a:t>×</a:t>
            </a:r>
            <a:r>
              <a:rPr lang="zh-CN" altLang="en-US" sz="1600" dirty="0" smtClean="0"/>
              <a:t>（</a:t>
            </a:r>
            <a:r>
              <a:rPr lang="en-US" sz="1600" dirty="0" smtClean="0"/>
              <a:t>-0.011 100</a:t>
            </a:r>
            <a:r>
              <a:rPr lang="zh-CN" altLang="en-US" sz="1600" dirty="0" smtClean="0"/>
              <a:t>）</a:t>
            </a:r>
          </a:p>
          <a:p>
            <a:pPr>
              <a:buNone/>
            </a:pPr>
            <a:r>
              <a:rPr lang="en-US" sz="1600" dirty="0" smtClean="0"/>
              <a:t>      [x]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101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0.101 100, [y]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110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1.100 100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      [Ex]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=1,101, [</a:t>
            </a:r>
            <a:r>
              <a:rPr lang="en-US" sz="1600" dirty="0" err="1" smtClean="0"/>
              <a:t>Ey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=1,110, [</a:t>
            </a:r>
            <a:r>
              <a:rPr lang="en-US" sz="1600" dirty="0" err="1" smtClean="0"/>
              <a:t>Mx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=0.101 100, [My]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=1.100 100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   1</a:t>
            </a:r>
            <a:r>
              <a:rPr lang="zh-CN" altLang="en-US" sz="1600" dirty="0" smtClean="0"/>
              <a:t>）对阶：</a:t>
            </a:r>
          </a:p>
          <a:p>
            <a:pPr>
              <a:buNone/>
            </a:pPr>
            <a:r>
              <a:rPr lang="en-US" sz="1600" dirty="0" smtClean="0"/>
              <a:t>      [</a:t>
            </a:r>
            <a:r>
              <a:rPr lang="en-US" sz="1600" dirty="0" smtClean="0">
                <a:sym typeface="Symbol"/>
              </a:rPr>
              <a:t></a:t>
            </a:r>
            <a:r>
              <a:rPr lang="en-US" sz="1600" dirty="0" smtClean="0"/>
              <a:t>E]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=[Ex]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+[-</a:t>
            </a:r>
            <a:r>
              <a:rPr lang="en-US" sz="1600" dirty="0" err="1" smtClean="0"/>
              <a:t>Ey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 </a:t>
            </a:r>
            <a:r>
              <a:rPr lang="en-US" sz="1600" dirty="0" smtClean="0"/>
              <a:t>= 11,101+ 00,010=11,111 &lt; 0</a:t>
            </a:r>
            <a:r>
              <a:rPr lang="zh-CN" altLang="en-US" sz="1600" dirty="0" smtClean="0"/>
              <a:t>，</a:t>
            </a:r>
          </a:p>
          <a:p>
            <a:pPr>
              <a:buNone/>
            </a:pPr>
            <a:r>
              <a:rPr lang="zh-CN" altLang="en-US" sz="1600" dirty="0" smtClean="0"/>
              <a:t>     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应</a:t>
            </a:r>
            <a:r>
              <a:rPr lang="en-US" sz="1600" dirty="0" smtClean="0"/>
              <a:t>Ex</a:t>
            </a:r>
            <a:r>
              <a:rPr lang="zh-CN" altLang="en-US" sz="1600" dirty="0" smtClean="0"/>
              <a:t>向</a:t>
            </a:r>
            <a:r>
              <a:rPr lang="en-US" sz="1600" dirty="0" err="1" smtClean="0"/>
              <a:t>Ey</a:t>
            </a:r>
            <a:r>
              <a:rPr lang="zh-CN" altLang="en-US" sz="1600" dirty="0" smtClean="0"/>
              <a:t>对齐，则：</a:t>
            </a:r>
            <a:r>
              <a:rPr lang="en-US" sz="1600" dirty="0" smtClean="0"/>
              <a:t>[Ex]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+1=11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101+00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001=11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110 = [</a:t>
            </a:r>
            <a:r>
              <a:rPr lang="en-US" sz="1600" dirty="0" err="1" smtClean="0"/>
              <a:t>Ey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</a:p>
          <a:p>
            <a:pPr>
              <a:buNone/>
            </a:pPr>
            <a:r>
              <a:rPr lang="en-US" sz="1600" dirty="0" smtClean="0"/>
              <a:t>      [x]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110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0.010 110 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   2</a:t>
            </a:r>
            <a:r>
              <a:rPr lang="zh-CN" altLang="en-US" sz="1600" dirty="0" smtClean="0"/>
              <a:t>）尾数运算：</a:t>
            </a:r>
          </a:p>
          <a:p>
            <a:pPr>
              <a:buNone/>
            </a:pPr>
            <a:r>
              <a:rPr lang="en-US" sz="1600" dirty="0" smtClean="0"/>
              <a:t>      [</a:t>
            </a:r>
            <a:r>
              <a:rPr lang="en-US" sz="1600" dirty="0" err="1" smtClean="0"/>
              <a:t>Mx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+[My]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 0.010 110 + 11.100 100=11.111010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      [</a:t>
            </a:r>
            <a:r>
              <a:rPr lang="en-US" sz="1600" dirty="0" err="1" smtClean="0"/>
              <a:t>Mx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+[-My]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=0.010 110 + 00.011100= 00.110 010</a:t>
            </a:r>
            <a:endParaRPr lang="zh-CN" altLang="en-US" sz="1600" dirty="0" smtClean="0"/>
          </a:p>
          <a:p>
            <a:pPr>
              <a:buNone/>
            </a:pPr>
            <a:r>
              <a:rPr lang="en-US" sz="1600" dirty="0" smtClean="0"/>
              <a:t> 3</a:t>
            </a:r>
            <a:r>
              <a:rPr lang="zh-CN" altLang="en-US" sz="1600" dirty="0" smtClean="0"/>
              <a:t>）结果规格化：</a:t>
            </a:r>
          </a:p>
          <a:p>
            <a:pPr>
              <a:buNone/>
            </a:pPr>
            <a:r>
              <a:rPr lang="en-US" sz="1600" dirty="0" smtClean="0"/>
              <a:t>      [</a:t>
            </a:r>
            <a:r>
              <a:rPr lang="en-US" sz="1600" dirty="0" err="1" smtClean="0"/>
              <a:t>x+y</a:t>
            </a:r>
            <a:r>
              <a:rPr lang="en-US" sz="1600" dirty="0" smtClean="0"/>
              <a:t>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110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11.111 010 = 11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011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11.010 000 </a:t>
            </a:r>
            <a:r>
              <a:rPr lang="zh-CN" altLang="en-US" sz="1600" dirty="0" smtClean="0"/>
              <a:t>（尾数左规</a:t>
            </a:r>
            <a:r>
              <a:rPr lang="en-US" sz="1600" dirty="0" smtClean="0"/>
              <a:t>3</a:t>
            </a:r>
            <a:r>
              <a:rPr lang="zh-CN" altLang="en-US" sz="1600" dirty="0" smtClean="0"/>
              <a:t>次，阶码减</a:t>
            </a:r>
            <a:r>
              <a:rPr lang="en-US" sz="1600" dirty="0" smtClean="0"/>
              <a:t>3</a:t>
            </a:r>
            <a:r>
              <a:rPr lang="zh-CN" altLang="en-US" sz="1600" dirty="0" smtClean="0"/>
              <a:t>）</a:t>
            </a:r>
          </a:p>
          <a:p>
            <a:pPr>
              <a:buNone/>
            </a:pPr>
            <a:r>
              <a:rPr lang="en-US" sz="1600" dirty="0" smtClean="0"/>
              <a:t>      [x-y]</a:t>
            </a:r>
            <a:r>
              <a:rPr lang="zh-CN" altLang="en-US" sz="1600" dirty="0" smtClean="0"/>
              <a:t>补</a:t>
            </a:r>
            <a:r>
              <a:rPr lang="en-US" sz="1600" dirty="0" smtClean="0"/>
              <a:t>=11</a:t>
            </a:r>
            <a:r>
              <a:rPr lang="zh-CN" altLang="en-US" sz="1600" dirty="0" smtClean="0"/>
              <a:t>，</a:t>
            </a:r>
            <a:r>
              <a:rPr lang="en-US" sz="1600" dirty="0" smtClean="0"/>
              <a:t>110</a:t>
            </a:r>
            <a:r>
              <a:rPr lang="zh-CN" altLang="en-US" sz="1600" dirty="0" smtClean="0"/>
              <a:t>；</a:t>
            </a:r>
            <a:r>
              <a:rPr lang="en-US" sz="1600" dirty="0" smtClean="0"/>
              <a:t>00.110 010, </a:t>
            </a:r>
            <a:r>
              <a:rPr lang="zh-CN" altLang="en-US" sz="1600" dirty="0" smtClean="0"/>
              <a:t>已是规格化数。 </a:t>
            </a:r>
          </a:p>
          <a:p>
            <a:pPr>
              <a:buNone/>
            </a:pPr>
            <a:r>
              <a:rPr lang="en-US" sz="1600" dirty="0" smtClean="0"/>
              <a:t> 4</a:t>
            </a:r>
            <a:r>
              <a:rPr lang="zh-CN" altLang="en-US" sz="1600" dirty="0" smtClean="0"/>
              <a:t>）舍入：无</a:t>
            </a:r>
          </a:p>
          <a:p>
            <a:pPr>
              <a:buNone/>
            </a:pPr>
            <a:r>
              <a:rPr lang="en-US" sz="1600" dirty="0" smtClean="0"/>
              <a:t> 5</a:t>
            </a:r>
            <a:r>
              <a:rPr lang="zh-CN" altLang="en-US" sz="1600" dirty="0" smtClean="0"/>
              <a:t>）溢出：无</a:t>
            </a:r>
          </a:p>
          <a:p>
            <a:pPr>
              <a:buNone/>
            </a:pPr>
            <a:r>
              <a:rPr lang="zh-CN" altLang="en-US" sz="1600" dirty="0" smtClean="0"/>
              <a:t>     则：</a:t>
            </a:r>
            <a:r>
              <a:rPr lang="en-US" sz="1600" dirty="0" err="1" smtClean="0"/>
              <a:t>x+y</a:t>
            </a:r>
            <a:r>
              <a:rPr lang="en-US" sz="1600" dirty="0" smtClean="0"/>
              <a:t>=2</a:t>
            </a:r>
            <a:r>
              <a:rPr lang="en-US" sz="1600" baseline="30000" dirty="0" smtClean="0"/>
              <a:t>-101</a:t>
            </a:r>
            <a:r>
              <a:rPr lang="en-US" sz="1600" dirty="0" smtClean="0"/>
              <a:t>×</a:t>
            </a:r>
            <a:r>
              <a:rPr lang="zh-CN" altLang="en-US" sz="1600" dirty="0" smtClean="0"/>
              <a:t>（</a:t>
            </a:r>
            <a:r>
              <a:rPr lang="en-US" sz="1600" dirty="0" smtClean="0"/>
              <a:t>-0.110 000</a:t>
            </a:r>
            <a:r>
              <a:rPr lang="zh-CN" altLang="en-US" sz="1600" dirty="0" smtClean="0"/>
              <a:t>）</a:t>
            </a:r>
          </a:p>
          <a:p>
            <a:pPr>
              <a:buNone/>
            </a:pPr>
            <a:r>
              <a:rPr lang="en-US" sz="1600" dirty="0" smtClean="0"/>
              <a:t>          x-y =2</a:t>
            </a:r>
            <a:r>
              <a:rPr lang="en-US" sz="1600" baseline="30000" dirty="0" smtClean="0"/>
              <a:t>-010</a:t>
            </a:r>
            <a:r>
              <a:rPr lang="en-US" sz="1600" dirty="0" smtClean="0"/>
              <a:t>×0.110 010</a:t>
            </a:r>
            <a:endParaRPr lang="zh-CN" altLang="en-US" sz="1600" dirty="0" smtClean="0"/>
          </a:p>
          <a:p>
            <a:pPr>
              <a:buNone/>
            </a:pPr>
            <a:endParaRPr lang="zh-CN" altLang="en-US" sz="1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6.27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补码表示：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(1)0,100;0.110100=2</a:t>
            </a:r>
            <a:r>
              <a:rPr lang="en-US" altLang="zh-CN" baseline="30000" dirty="0" smtClean="0"/>
              <a:t>4</a:t>
            </a:r>
            <a:r>
              <a:rPr lang="en-US" altLang="zh-CN" dirty="0" smtClean="0"/>
              <a:t>*(26/2</a:t>
            </a:r>
            <a:r>
              <a:rPr lang="en-US" altLang="zh-CN" baseline="30000" dirty="0" smtClean="0"/>
              <a:t>6</a:t>
            </a:r>
            <a:r>
              <a:rPr lang="en-US" altLang="zh-CN" dirty="0" smtClean="0"/>
              <a:t>)</a:t>
            </a:r>
          </a:p>
          <a:p>
            <a:pPr>
              <a:buNone/>
            </a:pPr>
            <a:r>
              <a:rPr lang="en-US" altLang="zh-CN" dirty="0" smtClean="0"/>
              <a:t>(3)0,110;1.000101=2</a:t>
            </a:r>
            <a:r>
              <a:rPr lang="en-US" altLang="zh-CN" baseline="30000" dirty="0" smtClean="0"/>
              <a:t>6</a:t>
            </a:r>
            <a:r>
              <a:rPr lang="en-US" altLang="zh-CN" dirty="0" smtClean="0"/>
              <a:t>*(-59/2</a:t>
            </a:r>
            <a:r>
              <a:rPr lang="en-US" altLang="zh-CN" baseline="30000" dirty="0" smtClean="0"/>
              <a:t>6</a:t>
            </a:r>
            <a:r>
              <a:rPr lang="en-US" altLang="zh-CN" dirty="0" smtClean="0"/>
              <a:t>)</a:t>
            </a:r>
          </a:p>
          <a:p>
            <a:pPr>
              <a:buNone/>
            </a:pPr>
            <a:r>
              <a:rPr lang="en-US" altLang="zh-CN" dirty="0" smtClean="0"/>
              <a:t>(4)0,011;0.100010=2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*(34/2</a:t>
            </a:r>
            <a:r>
              <a:rPr lang="en-US" altLang="zh-CN" baseline="30000" dirty="0" smtClean="0"/>
              <a:t>6</a:t>
            </a:r>
            <a:r>
              <a:rPr lang="en-US" altLang="zh-CN" dirty="0" smtClean="0"/>
              <a:t>)</a:t>
            </a:r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844" y="857232"/>
            <a:ext cx="8715436" cy="5857892"/>
          </a:xfrm>
        </p:spPr>
        <p:txBody>
          <a:bodyPr/>
          <a:lstStyle/>
          <a:p>
            <a:r>
              <a:rPr lang="en-US" altLang="zh-CN" sz="2400" dirty="0" smtClean="0"/>
              <a:t>29. </a:t>
            </a:r>
            <a:r>
              <a:rPr lang="zh-CN" altLang="en-US" sz="2400" dirty="0" smtClean="0"/>
              <a:t>设浮点数阶码取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位，尾数取</a:t>
            </a:r>
            <a:r>
              <a:rPr lang="en-US" altLang="zh-CN" sz="2400" dirty="0" smtClean="0"/>
              <a:t>6</a:t>
            </a:r>
            <a:r>
              <a:rPr lang="zh-CN" altLang="en-US" sz="2400" dirty="0" smtClean="0"/>
              <a:t>位（均不包括符号位），要求阶码用移码运算，尾数用补码运算，计算</a:t>
            </a:r>
            <a:r>
              <a:rPr lang="en-US" altLang="zh-CN" sz="2400" dirty="0" err="1" smtClean="0"/>
              <a:t>x·y</a:t>
            </a:r>
            <a:r>
              <a:rPr lang="zh-CN" altLang="en-US" sz="2400" dirty="0" smtClean="0"/>
              <a:t>，且结果保留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倍字长。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x=2</a:t>
            </a:r>
            <a:r>
              <a:rPr lang="en-US" altLang="zh-CN" sz="2400" baseline="30000" dirty="0" smtClean="0"/>
              <a:t>-100</a:t>
            </a:r>
            <a:r>
              <a:rPr lang="en-US" altLang="zh-CN" sz="2400" dirty="0" smtClean="0"/>
              <a:t>× 0.101101</a:t>
            </a:r>
            <a:r>
              <a:rPr lang="zh-CN" altLang="en-US" sz="2400" dirty="0" smtClean="0"/>
              <a:t>， </a:t>
            </a:r>
            <a:r>
              <a:rPr lang="en-US" altLang="zh-CN" sz="2400" dirty="0" smtClean="0"/>
              <a:t>y=2</a:t>
            </a:r>
            <a:r>
              <a:rPr lang="en-US" altLang="zh-CN" sz="2400" baseline="30000" dirty="0" smtClean="0"/>
              <a:t>-011</a:t>
            </a:r>
            <a:r>
              <a:rPr lang="en-US" altLang="zh-CN" sz="2400" dirty="0" smtClean="0"/>
              <a:t>×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-0.110101</a:t>
            </a:r>
            <a:r>
              <a:rPr lang="zh-CN" altLang="en-US" sz="2400" dirty="0" smtClean="0"/>
              <a:t>）；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</a:t>
            </a:r>
            <a:r>
              <a:rPr lang="zh-CN" altLang="en-US" sz="2400" dirty="0" smtClean="0"/>
              <a:t>解：</a:t>
            </a:r>
            <a:r>
              <a:rPr lang="en-US" altLang="zh-CN" sz="2400" dirty="0" smtClean="0"/>
              <a:t>[x]</a:t>
            </a:r>
            <a:r>
              <a:rPr lang="zh-CN" altLang="en-US" sz="2400" dirty="0" smtClean="0"/>
              <a:t>阶移尾补</a:t>
            </a:r>
            <a:r>
              <a:rPr lang="en-US" altLang="zh-CN" sz="2400" dirty="0" smtClean="0"/>
              <a:t>=0,100</a:t>
            </a:r>
            <a:r>
              <a:rPr lang="zh-CN" altLang="en-US" sz="2400" dirty="0" smtClean="0"/>
              <a:t>；</a:t>
            </a:r>
            <a:r>
              <a:rPr lang="en-US" altLang="zh-CN" sz="2400" dirty="0" smtClean="0"/>
              <a:t>0.101 101 </a:t>
            </a:r>
          </a:p>
          <a:p>
            <a:pPr>
              <a:buNone/>
            </a:pPr>
            <a:r>
              <a:rPr lang="en-US" altLang="zh-CN" sz="2400" dirty="0" smtClean="0"/>
              <a:t>      [y]</a:t>
            </a:r>
            <a:r>
              <a:rPr lang="zh-CN" altLang="en-US" sz="2400" dirty="0" smtClean="0"/>
              <a:t>阶移尾补</a:t>
            </a:r>
            <a:r>
              <a:rPr lang="en-US" altLang="zh-CN" sz="2400" dirty="0" smtClean="0"/>
              <a:t>=0,101</a:t>
            </a:r>
            <a:r>
              <a:rPr lang="zh-CN" altLang="en-US" sz="2400" dirty="0" smtClean="0"/>
              <a:t>；</a:t>
            </a:r>
            <a:r>
              <a:rPr lang="en-US" altLang="zh-CN" sz="2400" dirty="0" smtClean="0"/>
              <a:t>1.001 011 </a:t>
            </a:r>
          </a:p>
          <a:p>
            <a:pPr>
              <a:buNone/>
            </a:pPr>
            <a:r>
              <a:rPr lang="en-US" altLang="zh-CN" sz="2400" dirty="0" smtClean="0"/>
              <a:t>  1</a:t>
            </a:r>
            <a:r>
              <a:rPr lang="zh-CN" altLang="en-US" sz="2400" dirty="0" smtClean="0"/>
              <a:t>）阶码相加：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 [Ex]</a:t>
            </a:r>
            <a:r>
              <a:rPr lang="zh-CN" altLang="en-US" sz="2400" dirty="0" smtClean="0"/>
              <a:t>移</a:t>
            </a:r>
            <a:r>
              <a:rPr lang="en-US" altLang="zh-CN" sz="2400" dirty="0" smtClean="0"/>
              <a:t>+[</a:t>
            </a:r>
            <a:r>
              <a:rPr lang="en-US" altLang="zh-CN" sz="2400" dirty="0" err="1" smtClean="0"/>
              <a:t>Ey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补</a:t>
            </a:r>
            <a:r>
              <a:rPr lang="en-US" altLang="zh-CN" sz="2400" dirty="0" smtClean="0"/>
              <a:t>=00,100+11,101 =00,001</a:t>
            </a:r>
            <a:r>
              <a:rPr lang="zh-CN" altLang="en-US" sz="2400" dirty="0" smtClean="0"/>
              <a:t>（无溢出）</a:t>
            </a:r>
            <a:br>
              <a:rPr lang="zh-CN" altLang="en-US" sz="2400" dirty="0" smtClean="0"/>
            </a:br>
            <a:r>
              <a:rPr lang="en-US" altLang="zh-CN" sz="2400" dirty="0" smtClean="0"/>
              <a:t>2</a:t>
            </a:r>
            <a:r>
              <a:rPr lang="zh-CN" altLang="en-US" sz="2400" dirty="0" smtClean="0"/>
              <a:t>）尾数相乘： </a:t>
            </a:r>
            <a:r>
              <a:rPr lang="en-US" altLang="zh-CN" sz="2400" dirty="0" smtClean="0"/>
              <a:t>[</a:t>
            </a:r>
            <a:r>
              <a:rPr lang="en-US" altLang="zh-CN" sz="2400" dirty="0" err="1" smtClean="0"/>
              <a:t>Mx</a:t>
            </a:r>
            <a:r>
              <a:rPr lang="en-US" altLang="zh-CN" sz="2400" dirty="0" smtClean="0"/>
              <a:t> × My]</a:t>
            </a:r>
            <a:r>
              <a:rPr lang="zh-CN" altLang="en-US" sz="2400" dirty="0" smtClean="0"/>
              <a:t>补</a:t>
            </a:r>
            <a:r>
              <a:rPr lang="en-US" altLang="zh-CN" sz="2400" dirty="0" smtClean="0"/>
              <a:t>=1.011 010</a:t>
            </a:r>
          </a:p>
          <a:p>
            <a:pPr>
              <a:buNone/>
            </a:pPr>
            <a:r>
              <a:rPr lang="en-US" altLang="zh-CN" sz="2400" dirty="0" smtClean="0"/>
              <a:t>  3</a:t>
            </a:r>
            <a:r>
              <a:rPr lang="zh-CN" altLang="en-US" sz="2400" dirty="0" smtClean="0"/>
              <a:t>）结果规格化：已是规格化数。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4</a:t>
            </a:r>
            <a:r>
              <a:rPr lang="zh-CN" altLang="en-US" sz="2400" dirty="0" smtClean="0"/>
              <a:t>）舍入：设采用</a:t>
            </a:r>
            <a:r>
              <a:rPr lang="en-US" altLang="zh-CN" sz="2400" dirty="0" smtClean="0"/>
              <a:t>0</a:t>
            </a:r>
            <a:r>
              <a:rPr lang="zh-CN" altLang="en-US" sz="2400" dirty="0" smtClean="0"/>
              <a:t>舍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入法，应入：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   [</a:t>
            </a:r>
            <a:r>
              <a:rPr lang="en-US" altLang="zh-CN" sz="2400" dirty="0" err="1" smtClean="0"/>
              <a:t>x×y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阶移尾补</a:t>
            </a:r>
            <a:r>
              <a:rPr lang="en-US" altLang="zh-CN" sz="2400" dirty="0" smtClean="0"/>
              <a:t>=0,001</a:t>
            </a:r>
            <a:r>
              <a:rPr lang="zh-CN" altLang="en-US" sz="2400" dirty="0" smtClean="0"/>
              <a:t>；</a:t>
            </a:r>
            <a:r>
              <a:rPr lang="en-US" altLang="zh-CN" sz="2400" dirty="0" smtClean="0"/>
              <a:t>1.011 011 </a:t>
            </a:r>
          </a:p>
          <a:p>
            <a:pPr>
              <a:buNone/>
            </a:pPr>
            <a:r>
              <a:rPr lang="en-US" altLang="zh-CN" sz="2400" dirty="0" smtClean="0"/>
              <a:t>  5</a:t>
            </a:r>
            <a:r>
              <a:rPr lang="zh-CN" altLang="en-US" sz="2400" dirty="0" smtClean="0"/>
              <a:t>）溢出：无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    </a:t>
            </a:r>
            <a:r>
              <a:rPr lang="en-US" altLang="zh-CN" sz="2400" dirty="0" err="1" smtClean="0"/>
              <a:t>x×y</a:t>
            </a:r>
            <a:r>
              <a:rPr lang="en-US" altLang="zh-CN" sz="2400" dirty="0" smtClean="0"/>
              <a:t>=2</a:t>
            </a:r>
            <a:r>
              <a:rPr lang="en-US" altLang="zh-CN" sz="2400" baseline="30000" dirty="0" smtClean="0"/>
              <a:t>-111</a:t>
            </a:r>
            <a:r>
              <a:rPr lang="en-US" altLang="zh-CN" sz="2400" dirty="0" smtClean="0"/>
              <a:t>×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-0.100 101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CC058C-ED6B-48CF-8AB8-F66AD0E8898F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68313" y="192088"/>
            <a:ext cx="6624637" cy="644525"/>
          </a:xfrm>
        </p:spPr>
        <p:txBody>
          <a:bodyPr/>
          <a:lstStyle/>
          <a:p>
            <a:r>
              <a:rPr lang="en-US" altLang="zh-CN" dirty="0" smtClean="0"/>
              <a:t>6.29</a:t>
            </a:r>
            <a:endParaRPr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741E53-9F3A-47CD-800B-43DC97D1567F}" type="slidenum">
              <a:rPr lang="zh-CN" altLang="en-US"/>
              <a:pPr>
                <a:defRPr/>
              </a:pPr>
              <a:t>32</a:t>
            </a:fld>
            <a:endParaRPr lang="zh-CN" altLang="en-US"/>
          </a:p>
        </p:txBody>
      </p:sp>
      <p:sp>
        <p:nvSpPr>
          <p:cNvPr id="2662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3600" smtClean="0">
                <a:solidFill>
                  <a:schemeClr val="tx1"/>
                </a:solidFill>
              </a:rPr>
              <a:t>（</a:t>
            </a:r>
            <a:r>
              <a:rPr kumimoji="1" lang="en-US" altLang="zh-CN" sz="3600" smtClean="0">
                <a:solidFill>
                  <a:schemeClr val="tx1"/>
                </a:solidFill>
              </a:rPr>
              <a:t>P151 15</a:t>
            </a:r>
            <a:r>
              <a:rPr kumimoji="1" lang="zh-CN" altLang="en-US" sz="3600" smtClean="0">
                <a:solidFill>
                  <a:schemeClr val="tx1"/>
                </a:solidFill>
              </a:rPr>
              <a:t>题）</a:t>
            </a:r>
          </a:p>
        </p:txBody>
      </p:sp>
      <p:sp>
        <p:nvSpPr>
          <p:cNvPr id="26628" name="Rectangle 3"/>
          <p:cNvSpPr>
            <a:spLocks noGrp="1"/>
          </p:cNvSpPr>
          <p:nvPr>
            <p:ph type="body" idx="1"/>
          </p:nvPr>
        </p:nvSpPr>
        <p:spPr>
          <a:xfrm>
            <a:off x="468313" y="1125538"/>
            <a:ext cx="8351837" cy="5400675"/>
          </a:xfrm>
        </p:spPr>
        <p:txBody>
          <a:bodyPr/>
          <a:lstStyle/>
          <a:p>
            <a:r>
              <a:rPr lang="zh-CN" altLang="en-US" sz="2400" smtClean="0"/>
              <a:t>设</a:t>
            </a:r>
            <a:r>
              <a:rPr lang="en-US" altLang="zh-CN" sz="2400" smtClean="0"/>
              <a:t>CPU</a:t>
            </a:r>
            <a:r>
              <a:rPr lang="zh-CN" altLang="en-US" sz="2400" smtClean="0"/>
              <a:t>共有</a:t>
            </a:r>
            <a:r>
              <a:rPr lang="en-US" altLang="zh-CN" sz="2400" smtClean="0"/>
              <a:t>16</a:t>
            </a:r>
            <a:r>
              <a:rPr lang="zh-CN" altLang="en-US" sz="2400" smtClean="0"/>
              <a:t>根地址线，</a:t>
            </a:r>
            <a:r>
              <a:rPr lang="en-US" altLang="zh-CN" sz="2400" smtClean="0"/>
              <a:t>8</a:t>
            </a:r>
            <a:r>
              <a:rPr lang="zh-CN" altLang="en-US" sz="2400" smtClean="0"/>
              <a:t>根数据线，并用</a:t>
            </a:r>
            <a:r>
              <a:rPr lang="en-US" altLang="zh-CN" sz="2400" smtClean="0"/>
              <a:t>-MREQ</a:t>
            </a:r>
            <a:r>
              <a:rPr lang="zh-CN" altLang="en-US" sz="2400" smtClean="0"/>
              <a:t>（低电平有效）作访存控制信号，</a:t>
            </a:r>
            <a:r>
              <a:rPr lang="en-US" altLang="zh-CN" sz="2400" smtClean="0"/>
              <a:t>R/-W</a:t>
            </a:r>
            <a:r>
              <a:rPr lang="zh-CN" altLang="en-US" sz="2400" smtClean="0"/>
              <a:t>作读写命令信号（高电平为读，低电平为写）。</a:t>
            </a:r>
          </a:p>
          <a:p>
            <a:r>
              <a:rPr lang="zh-CN" altLang="en-US" sz="2400" smtClean="0"/>
              <a:t>现有下列存储芯片：</a:t>
            </a:r>
            <a:br>
              <a:rPr lang="zh-CN" altLang="en-US" sz="2400" smtClean="0"/>
            </a:br>
            <a:r>
              <a:rPr lang="en-US" altLang="zh-CN" sz="2400" smtClean="0"/>
              <a:t>ROM</a:t>
            </a:r>
            <a:r>
              <a:rPr lang="zh-CN" altLang="en-US" sz="2400" smtClean="0"/>
              <a:t>（</a:t>
            </a:r>
            <a:r>
              <a:rPr lang="en-US" altLang="zh-CN" sz="2400" smtClean="0"/>
              <a:t>2K×8</a:t>
            </a:r>
            <a:r>
              <a:rPr lang="zh-CN" altLang="en-US" sz="2400" smtClean="0"/>
              <a:t>位，</a:t>
            </a:r>
            <a:r>
              <a:rPr lang="en-US" altLang="zh-CN" sz="2400" smtClean="0"/>
              <a:t>4K×4</a:t>
            </a:r>
            <a:r>
              <a:rPr lang="zh-CN" altLang="en-US" sz="2400" smtClean="0"/>
              <a:t>位，</a:t>
            </a:r>
            <a:r>
              <a:rPr lang="en-US" altLang="zh-CN" sz="2400" smtClean="0"/>
              <a:t>8K×8</a:t>
            </a:r>
            <a:r>
              <a:rPr lang="zh-CN" altLang="en-US" sz="2400" smtClean="0"/>
              <a:t>位）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  RAM</a:t>
            </a:r>
            <a:r>
              <a:rPr lang="zh-CN" altLang="en-US" sz="2400" smtClean="0"/>
              <a:t>（</a:t>
            </a:r>
            <a:r>
              <a:rPr lang="en-US" altLang="zh-CN" sz="2400" smtClean="0"/>
              <a:t>1K×4</a:t>
            </a:r>
            <a:r>
              <a:rPr lang="zh-CN" altLang="en-US" sz="2400" smtClean="0"/>
              <a:t>位，</a:t>
            </a:r>
            <a:r>
              <a:rPr lang="en-US" altLang="zh-CN" sz="2400" smtClean="0"/>
              <a:t>2K×8</a:t>
            </a:r>
            <a:r>
              <a:rPr lang="zh-CN" altLang="en-US" sz="2400" smtClean="0"/>
              <a:t>位，</a:t>
            </a:r>
            <a:r>
              <a:rPr lang="en-US" altLang="zh-CN" sz="2400" smtClean="0"/>
              <a:t>4K×8</a:t>
            </a:r>
            <a:r>
              <a:rPr lang="zh-CN" altLang="en-US" sz="2400" smtClean="0"/>
              <a:t>位）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/>
              <a:t>  74138</a:t>
            </a:r>
            <a:r>
              <a:rPr lang="zh-CN" altLang="en-US" sz="2400" smtClean="0"/>
              <a:t>译码器和其他门电路（门电路自定）</a:t>
            </a:r>
          </a:p>
          <a:p>
            <a:r>
              <a:rPr lang="zh-CN" altLang="en-US" sz="2400" smtClean="0"/>
              <a:t>试从上述规格中选用合适芯片，画出</a:t>
            </a:r>
            <a:r>
              <a:rPr lang="en-US" altLang="zh-CN" sz="2400" smtClean="0"/>
              <a:t>CPU</a:t>
            </a:r>
            <a:r>
              <a:rPr lang="zh-CN" altLang="en-US" sz="2400" smtClean="0"/>
              <a:t>和存储芯片的连接图。要求：</a:t>
            </a:r>
            <a:br>
              <a:rPr lang="zh-CN" altLang="en-US" sz="2400" smtClean="0"/>
            </a:br>
            <a:r>
              <a:rPr lang="zh-CN" altLang="en-US" sz="2400" smtClean="0"/>
              <a:t>（</a:t>
            </a:r>
            <a:r>
              <a:rPr lang="en-US" altLang="zh-CN" sz="2400" smtClean="0"/>
              <a:t>1</a:t>
            </a:r>
            <a:r>
              <a:rPr lang="zh-CN" altLang="en-US" sz="2400" smtClean="0"/>
              <a:t>）最小</a:t>
            </a:r>
            <a:r>
              <a:rPr lang="en-US" altLang="zh-CN" sz="2400" smtClean="0"/>
              <a:t>4K</a:t>
            </a:r>
            <a:r>
              <a:rPr lang="zh-CN" altLang="en-US" sz="2400" smtClean="0"/>
              <a:t>地址为系统程序区，</a:t>
            </a:r>
            <a:r>
              <a:rPr lang="en-US" altLang="zh-CN" sz="2400" smtClean="0"/>
              <a:t>4096~16383</a:t>
            </a:r>
            <a:r>
              <a:rPr lang="zh-CN" altLang="en-US" sz="2400" smtClean="0"/>
              <a:t>地址范围为用户程序区；</a:t>
            </a:r>
            <a:br>
              <a:rPr lang="zh-CN" altLang="en-US" sz="2400" smtClean="0"/>
            </a:br>
            <a:r>
              <a:rPr lang="zh-CN" altLang="en-US" sz="2400" smtClean="0"/>
              <a:t>（</a:t>
            </a:r>
            <a:r>
              <a:rPr lang="en-US" altLang="zh-CN" sz="2400" smtClean="0"/>
              <a:t>2</a:t>
            </a:r>
            <a:r>
              <a:rPr lang="zh-CN" altLang="en-US" sz="2400" smtClean="0"/>
              <a:t>）指出选用的存储芯片类型及数量；</a:t>
            </a:r>
            <a:br>
              <a:rPr lang="zh-CN" altLang="en-US" sz="2400" smtClean="0"/>
            </a:br>
            <a:r>
              <a:rPr lang="zh-CN" altLang="en-US" sz="2400" smtClean="0"/>
              <a:t>（</a:t>
            </a:r>
            <a:r>
              <a:rPr lang="en-US" altLang="zh-CN" sz="2400" smtClean="0"/>
              <a:t>3</a:t>
            </a:r>
            <a:r>
              <a:rPr lang="zh-CN" altLang="en-US" sz="2400" smtClean="0"/>
              <a:t>）详细画出片选逻辑。</a:t>
            </a:r>
          </a:p>
        </p:txBody>
      </p:sp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4859338" y="5949950"/>
            <a:ext cx="3529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000" b="1">
                <a:solidFill>
                  <a:srgbClr val="FE0000"/>
                </a:solidFill>
              </a:rPr>
              <a:t>16383-4096+1=?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000" b="1">
                <a:solidFill>
                  <a:srgbClr val="FE0000"/>
                </a:solidFill>
              </a:rPr>
              <a:t>12288=12K</a:t>
            </a:r>
            <a:endParaRPr kumimoji="0" lang="zh-CN" altLang="en-US" sz="2000" b="1">
              <a:solidFill>
                <a:srgbClr val="FE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4" grpId="0" build="allAtOnce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E150A2-51AB-44B8-BE9B-76DB5491A142}" type="slidenum">
              <a:rPr lang="zh-CN" altLang="en-US"/>
              <a:pPr>
                <a:defRPr/>
              </a:pPr>
              <a:t>33</a:t>
            </a:fld>
            <a:endParaRPr lang="zh-CN" altLang="en-US"/>
          </a:p>
        </p:txBody>
      </p:sp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3132138" y="2133600"/>
            <a:ext cx="121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ROM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4K×8</a:t>
            </a:r>
          </a:p>
        </p:txBody>
      </p:sp>
      <p:sp>
        <p:nvSpPr>
          <p:cNvPr id="258051" name="AutoShape 3"/>
          <p:cNvSpPr>
            <a:spLocks/>
          </p:cNvSpPr>
          <p:nvPr/>
        </p:nvSpPr>
        <p:spPr bwMode="auto">
          <a:xfrm>
            <a:off x="2768600" y="2092325"/>
            <a:ext cx="363538" cy="904875"/>
          </a:xfrm>
          <a:prstGeom prst="rightBrace">
            <a:avLst>
              <a:gd name="adj1" fmla="val 20742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8052" name="AutoShape 4"/>
          <p:cNvSpPr>
            <a:spLocks/>
          </p:cNvSpPr>
          <p:nvPr/>
        </p:nvSpPr>
        <p:spPr bwMode="auto">
          <a:xfrm>
            <a:off x="2843213" y="3068638"/>
            <a:ext cx="225425" cy="2808287"/>
          </a:xfrm>
          <a:prstGeom prst="rightBrace">
            <a:avLst>
              <a:gd name="adj1" fmla="val 103815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8053" name="Text Box 5"/>
          <p:cNvSpPr txBox="1">
            <a:spLocks noChangeArrowheads="1"/>
          </p:cNvSpPr>
          <p:nvPr/>
        </p:nvSpPr>
        <p:spPr bwMode="auto">
          <a:xfrm>
            <a:off x="3132138" y="3933825"/>
            <a:ext cx="1506537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RAM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12K×8</a:t>
            </a:r>
          </a:p>
        </p:txBody>
      </p:sp>
      <p:graphicFrame>
        <p:nvGraphicFramePr>
          <p:cNvPr id="258054" name="Group 6"/>
          <p:cNvGraphicFramePr>
            <a:graphicFrameLocks noGrp="1"/>
          </p:cNvGraphicFramePr>
          <p:nvPr/>
        </p:nvGraphicFramePr>
        <p:xfrm>
          <a:off x="611188" y="2060575"/>
          <a:ext cx="2089150" cy="3889376"/>
        </p:xfrm>
        <a:graphic>
          <a:graphicData uri="http://schemas.openxmlformats.org/drawingml/2006/table">
            <a:tbl>
              <a:tblPr/>
              <a:tblGrid>
                <a:gridCol w="2089150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2K×8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8068" name="Text Box 20"/>
          <p:cNvSpPr txBox="1">
            <a:spLocks noChangeArrowheads="1"/>
          </p:cNvSpPr>
          <p:nvPr/>
        </p:nvSpPr>
        <p:spPr bwMode="auto">
          <a:xfrm>
            <a:off x="1258888" y="1412875"/>
            <a:ext cx="1219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2</a:t>
            </a:r>
          </a:p>
        </p:txBody>
      </p:sp>
      <p:sp>
        <p:nvSpPr>
          <p:cNvPr id="258069" name="AutoShape 21"/>
          <p:cNvSpPr>
            <a:spLocks/>
          </p:cNvSpPr>
          <p:nvPr/>
        </p:nvSpPr>
        <p:spPr bwMode="auto">
          <a:xfrm>
            <a:off x="7018338" y="2092325"/>
            <a:ext cx="363537" cy="904875"/>
          </a:xfrm>
          <a:prstGeom prst="rightBrace">
            <a:avLst>
              <a:gd name="adj1" fmla="val 20742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8070" name="AutoShape 22"/>
          <p:cNvSpPr>
            <a:spLocks/>
          </p:cNvSpPr>
          <p:nvPr/>
        </p:nvSpPr>
        <p:spPr bwMode="auto">
          <a:xfrm>
            <a:off x="7092950" y="3068638"/>
            <a:ext cx="225425" cy="2808287"/>
          </a:xfrm>
          <a:prstGeom prst="rightBrace">
            <a:avLst>
              <a:gd name="adj1" fmla="val 103815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58071" name="Group 23"/>
          <p:cNvGraphicFramePr>
            <a:graphicFrameLocks noGrp="1"/>
          </p:cNvGraphicFramePr>
          <p:nvPr/>
        </p:nvGraphicFramePr>
        <p:xfrm>
          <a:off x="4860925" y="2062163"/>
          <a:ext cx="2089150" cy="3887788"/>
        </p:xfrm>
        <a:graphic>
          <a:graphicData uri="http://schemas.openxmlformats.org/drawingml/2006/table">
            <a:tbl>
              <a:tblPr/>
              <a:tblGrid>
                <a:gridCol w="208915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4K×4  4K×4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8083" name="Text Box 35"/>
          <p:cNvSpPr txBox="1">
            <a:spLocks noChangeArrowheads="1"/>
          </p:cNvSpPr>
          <p:nvPr/>
        </p:nvSpPr>
        <p:spPr bwMode="auto">
          <a:xfrm>
            <a:off x="5508625" y="1412875"/>
            <a:ext cx="1219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1 </a:t>
            </a:r>
          </a:p>
        </p:txBody>
      </p:sp>
      <p:sp>
        <p:nvSpPr>
          <p:cNvPr id="258084" name="Text Box 36"/>
          <p:cNvSpPr txBox="1">
            <a:spLocks noChangeArrowheads="1"/>
          </p:cNvSpPr>
          <p:nvPr/>
        </p:nvSpPr>
        <p:spPr bwMode="auto">
          <a:xfrm>
            <a:off x="7453313" y="2276475"/>
            <a:ext cx="121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ROM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4K×8</a:t>
            </a:r>
          </a:p>
        </p:txBody>
      </p:sp>
      <p:sp>
        <p:nvSpPr>
          <p:cNvPr id="258085" name="Text Box 37"/>
          <p:cNvSpPr txBox="1">
            <a:spLocks noChangeArrowheads="1"/>
          </p:cNvSpPr>
          <p:nvPr/>
        </p:nvSpPr>
        <p:spPr bwMode="auto">
          <a:xfrm>
            <a:off x="7380288" y="4005263"/>
            <a:ext cx="1506537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RAM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12K×8</a:t>
            </a:r>
          </a:p>
        </p:txBody>
      </p:sp>
      <p:sp>
        <p:nvSpPr>
          <p:cNvPr id="258086" name="Line 38"/>
          <p:cNvSpPr>
            <a:spLocks noChangeShapeType="1"/>
          </p:cNvSpPr>
          <p:nvPr/>
        </p:nvSpPr>
        <p:spPr bwMode="auto">
          <a:xfrm>
            <a:off x="5940425" y="2062163"/>
            <a:ext cx="0" cy="1008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5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258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258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258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8" dur="500"/>
                                        <p:tgtEl>
                                          <p:spTgt spid="258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2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258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4" dur="500"/>
                                        <p:tgtEl>
                                          <p:spTgt spid="258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258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2" dur="500"/>
                                        <p:tgtEl>
                                          <p:spTgt spid="258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5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build="p" autoUpdateAnimBg="0" advAuto="0"/>
      <p:bldP spid="258051" grpId="0" animBg="1"/>
      <p:bldP spid="258052" grpId="0" animBg="1"/>
      <p:bldP spid="258053" grpId="0" build="p" autoUpdateAnimBg="0" advAuto="0"/>
      <p:bldP spid="258068" grpId="0" build="p" autoUpdateAnimBg="0" advAuto="0"/>
      <p:bldP spid="258069" grpId="0" animBg="1"/>
      <p:bldP spid="258070" grpId="0" animBg="1"/>
      <p:bldP spid="258083" grpId="0" build="p" autoUpdateAnimBg="0" advAuto="0"/>
      <p:bldP spid="258084" grpId="0" build="p" autoUpdateAnimBg="0" advAuto="0"/>
      <p:bldP spid="258085" grpId="0" build="p" autoUpdateAnimBg="0" advAuto="0"/>
      <p:bldP spid="25808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2C2C48-2D92-43C6-90BA-5ED2276EB115}" type="slidenum">
              <a:rPr lang="zh-CN" altLang="en-US"/>
              <a:pPr>
                <a:defRPr/>
              </a:pPr>
              <a:t>34</a:t>
            </a:fld>
            <a:endParaRPr lang="zh-CN" altLang="en-US"/>
          </a:p>
        </p:txBody>
      </p:sp>
      <p:sp>
        <p:nvSpPr>
          <p:cNvPr id="28675" name="AutoShape 2"/>
          <p:cNvSpPr>
            <a:spLocks/>
          </p:cNvSpPr>
          <p:nvPr/>
        </p:nvSpPr>
        <p:spPr bwMode="auto">
          <a:xfrm>
            <a:off x="5000625" y="2092325"/>
            <a:ext cx="363538" cy="904875"/>
          </a:xfrm>
          <a:prstGeom prst="rightBrace">
            <a:avLst>
              <a:gd name="adj1" fmla="val 20742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676" name="AutoShape 3"/>
          <p:cNvSpPr>
            <a:spLocks/>
          </p:cNvSpPr>
          <p:nvPr/>
        </p:nvSpPr>
        <p:spPr bwMode="auto">
          <a:xfrm>
            <a:off x="5075238" y="3068638"/>
            <a:ext cx="225425" cy="2808287"/>
          </a:xfrm>
          <a:prstGeom prst="rightBrace">
            <a:avLst>
              <a:gd name="adj1" fmla="val 103815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54980" name="Group 4"/>
          <p:cNvGraphicFramePr>
            <a:graphicFrameLocks noGrp="1"/>
          </p:cNvGraphicFramePr>
          <p:nvPr/>
        </p:nvGraphicFramePr>
        <p:xfrm>
          <a:off x="2843213" y="2062163"/>
          <a:ext cx="2089150" cy="3887788"/>
        </p:xfrm>
        <a:graphic>
          <a:graphicData uri="http://schemas.openxmlformats.org/drawingml/2006/table">
            <a:tbl>
              <a:tblPr/>
              <a:tblGrid>
                <a:gridCol w="208915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4K×4  4K×4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3490913" y="1412875"/>
            <a:ext cx="1219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1 </a:t>
            </a:r>
          </a:p>
        </p:txBody>
      </p:sp>
      <p:sp>
        <p:nvSpPr>
          <p:cNvPr id="28690" name="Text Box 17"/>
          <p:cNvSpPr txBox="1">
            <a:spLocks noChangeArrowheads="1"/>
          </p:cNvSpPr>
          <p:nvPr/>
        </p:nvSpPr>
        <p:spPr bwMode="auto">
          <a:xfrm>
            <a:off x="5435600" y="2276475"/>
            <a:ext cx="121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ROM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4K×8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5362575" y="4005263"/>
            <a:ext cx="1506538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RAM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12K×8</a:t>
            </a:r>
          </a:p>
        </p:txBody>
      </p:sp>
      <p:sp>
        <p:nvSpPr>
          <p:cNvPr id="28692" name="Line 19"/>
          <p:cNvSpPr>
            <a:spLocks noChangeShapeType="1"/>
          </p:cNvSpPr>
          <p:nvPr/>
        </p:nvSpPr>
        <p:spPr bwMode="auto">
          <a:xfrm>
            <a:off x="3922713" y="2062163"/>
            <a:ext cx="0" cy="1008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D43B-ED66-4C84-9B43-AE2BCFEFB992}" type="slidenum">
              <a:rPr lang="zh-CN" altLang="en-US"/>
              <a:pPr>
                <a:defRPr/>
              </a:pPr>
              <a:t>35</a:t>
            </a:fld>
            <a:endParaRPr lang="zh-CN" altLang="en-US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47813" y="188913"/>
            <a:ext cx="5040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latin typeface="Times New Roman" pitchFamily="18" charset="0"/>
              </a:rPr>
              <a:t>(1) 写出对应的二进制地址码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179388" y="260350"/>
            <a:ext cx="1219200" cy="3905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1</a:t>
            </a:r>
          </a:p>
        </p:txBody>
      </p:sp>
      <p:graphicFrame>
        <p:nvGraphicFramePr>
          <p:cNvPr id="256004" name="Group 4"/>
          <p:cNvGraphicFramePr>
            <a:graphicFrameLocks noGrp="1"/>
          </p:cNvGraphicFramePr>
          <p:nvPr/>
        </p:nvGraphicFramePr>
        <p:xfrm>
          <a:off x="468313" y="1268413"/>
          <a:ext cx="8116887" cy="4006215"/>
        </p:xfrm>
        <a:graphic>
          <a:graphicData uri="http://schemas.openxmlformats.org/drawingml/2006/table">
            <a:tbl>
              <a:tblPr/>
              <a:tblGrid>
                <a:gridCol w="1439862"/>
                <a:gridCol w="360363"/>
                <a:gridCol w="360362"/>
                <a:gridCol w="431800"/>
                <a:gridCol w="357188"/>
                <a:gridCol w="436562"/>
                <a:gridCol w="434975"/>
                <a:gridCol w="436563"/>
                <a:gridCol w="438150"/>
                <a:gridCol w="436562"/>
                <a:gridCol w="438150"/>
                <a:gridCol w="434975"/>
                <a:gridCol w="361950"/>
                <a:gridCol w="441325"/>
                <a:gridCol w="434975"/>
                <a:gridCol w="388938"/>
                <a:gridCol w="484187"/>
              </a:tblGrid>
              <a:tr h="363538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芯片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1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地  址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143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8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Rom(4K*4*2)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908175" y="227647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8175" y="262096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08175" y="298132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0  0   0   1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8175" y="335597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0  0   0   1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8175" y="370046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0  0   1   0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08175" y="407511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0  0   1   0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08175" y="4421188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0  0   1   1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8175" y="4795838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0  0   1   1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256196" name="Rectangle 196"/>
          <p:cNvSpPr>
            <a:spLocks noChangeArrowheads="1"/>
          </p:cNvSpPr>
          <p:nvPr/>
        </p:nvSpPr>
        <p:spPr bwMode="auto">
          <a:xfrm>
            <a:off x="2268538" y="1630363"/>
            <a:ext cx="1150937" cy="4103687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97" name="Rectangle 197"/>
          <p:cNvSpPr>
            <a:spLocks noChangeArrowheads="1"/>
          </p:cNvSpPr>
          <p:nvPr/>
        </p:nvSpPr>
        <p:spPr bwMode="auto">
          <a:xfrm>
            <a:off x="2124075" y="5229225"/>
            <a:ext cx="1406525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CN" sz="2600" b="1">
                <a:solidFill>
                  <a:schemeClr val="tx2"/>
                </a:solidFill>
                <a:latin typeface="Times New Roman" pitchFamily="18" charset="0"/>
              </a:rPr>
              <a:t>C  B  A </a:t>
            </a:r>
            <a:endParaRPr lang="zh-CN" altLang="en-US" sz="2600" b="1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8" grpId="0" autoUpdateAnimBg="0"/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256196" grpId="0" animBg="1"/>
      <p:bldP spid="25619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8229F9-A200-4BBA-8ABD-92F8B3CA6572}" type="slidenum">
              <a:rPr lang="zh-CN" altLang="en-US"/>
              <a:pPr>
                <a:defRPr/>
              </a:pPr>
              <a:t>36</a:t>
            </a:fld>
            <a:endParaRPr lang="zh-CN" altLang="en-US"/>
          </a:p>
        </p:txBody>
      </p:sp>
      <p:sp>
        <p:nvSpPr>
          <p:cNvPr id="30723" name="Freeform 2"/>
          <p:cNvSpPr>
            <a:spLocks/>
          </p:cNvSpPr>
          <p:nvPr/>
        </p:nvSpPr>
        <p:spPr bwMode="auto">
          <a:xfrm flipV="1">
            <a:off x="1763713" y="1450975"/>
            <a:ext cx="576262" cy="69850"/>
          </a:xfrm>
          <a:custGeom>
            <a:avLst/>
            <a:gdLst>
              <a:gd name="T0" fmla="*/ 2147483647 w 669"/>
              <a:gd name="T1" fmla="*/ 0 h 1"/>
              <a:gd name="T2" fmla="*/ 0 w 669"/>
              <a:gd name="T3" fmla="*/ 0 h 1"/>
              <a:gd name="T4" fmla="*/ 0 60000 65536"/>
              <a:gd name="T5" fmla="*/ 0 60000 65536"/>
              <a:gd name="T6" fmla="*/ 0 w 669"/>
              <a:gd name="T7" fmla="*/ 0 h 1"/>
              <a:gd name="T8" fmla="*/ 669 w 669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9" h="1">
                <a:moveTo>
                  <a:pt x="669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endParaRPr lang="zh-CN" altLang="en-US"/>
          </a:p>
        </p:txBody>
      </p:sp>
      <p:sp>
        <p:nvSpPr>
          <p:cNvPr id="30724" name="Line 3"/>
          <p:cNvSpPr>
            <a:spLocks noChangeShapeType="1"/>
          </p:cNvSpPr>
          <p:nvPr/>
        </p:nvSpPr>
        <p:spPr bwMode="auto">
          <a:xfrm flipH="1" flipV="1">
            <a:off x="2266950" y="1239838"/>
            <a:ext cx="2174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334963" y="860425"/>
            <a:ext cx="298450" cy="1247775"/>
            <a:chOff x="156" y="696"/>
            <a:chExt cx="188" cy="786"/>
          </a:xfrm>
        </p:grpSpPr>
        <p:sp>
          <p:nvSpPr>
            <p:cNvPr id="30874" name="Line 5"/>
            <p:cNvSpPr>
              <a:spLocks noChangeShapeType="1"/>
            </p:cNvSpPr>
            <p:nvPr/>
          </p:nvSpPr>
          <p:spPr bwMode="auto">
            <a:xfrm flipH="1">
              <a:off x="157" y="1467"/>
              <a:ext cx="18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5" name="Freeform 6"/>
            <p:cNvSpPr>
              <a:spLocks/>
            </p:cNvSpPr>
            <p:nvPr/>
          </p:nvSpPr>
          <p:spPr bwMode="auto">
            <a:xfrm>
              <a:off x="156" y="696"/>
              <a:ext cx="1" cy="786"/>
            </a:xfrm>
            <a:custGeom>
              <a:avLst/>
              <a:gdLst>
                <a:gd name="T0" fmla="*/ 0 w 1"/>
                <a:gd name="T1" fmla="*/ 786 h 786"/>
                <a:gd name="T2" fmla="*/ 0 w 1"/>
                <a:gd name="T3" fmla="*/ 0 h 786"/>
                <a:gd name="T4" fmla="*/ 0 60000 65536"/>
                <a:gd name="T5" fmla="*/ 0 60000 65536"/>
                <a:gd name="T6" fmla="*/ 0 w 1"/>
                <a:gd name="T7" fmla="*/ 0 h 786"/>
                <a:gd name="T8" fmla="*/ 1 w 1"/>
                <a:gd name="T9" fmla="*/ 786 h 7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86">
                  <a:moveTo>
                    <a:pt x="0" y="786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6" name="Freeform 8"/>
          <p:cNvSpPr>
            <a:spLocks/>
          </p:cNvSpPr>
          <p:nvPr/>
        </p:nvSpPr>
        <p:spPr bwMode="auto">
          <a:xfrm>
            <a:off x="2124075" y="1852613"/>
            <a:ext cx="231775" cy="69850"/>
          </a:xfrm>
          <a:custGeom>
            <a:avLst/>
            <a:gdLst>
              <a:gd name="T0" fmla="*/ 2147483647 w 336"/>
              <a:gd name="T1" fmla="*/ 0 h 1"/>
              <a:gd name="T2" fmla="*/ 0 w 336"/>
              <a:gd name="T3" fmla="*/ 0 h 1"/>
              <a:gd name="T4" fmla="*/ 0 60000 65536"/>
              <a:gd name="T5" fmla="*/ 0 60000 65536"/>
              <a:gd name="T6" fmla="*/ 0 w 336"/>
              <a:gd name="T7" fmla="*/ 0 h 1"/>
              <a:gd name="T8" fmla="*/ 336 w 33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6" h="1">
                <a:moveTo>
                  <a:pt x="336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7" name="Line 9"/>
          <p:cNvSpPr>
            <a:spLocks noChangeShapeType="1"/>
          </p:cNvSpPr>
          <p:nvPr/>
        </p:nvSpPr>
        <p:spPr bwMode="auto">
          <a:xfrm flipV="1">
            <a:off x="323850" y="836613"/>
            <a:ext cx="13684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 flipH="1">
            <a:off x="2120900" y="1528763"/>
            <a:ext cx="3175" cy="319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9" name="Line 11"/>
          <p:cNvSpPr>
            <a:spLocks noChangeShapeType="1"/>
          </p:cNvSpPr>
          <p:nvPr/>
        </p:nvSpPr>
        <p:spPr bwMode="auto">
          <a:xfrm flipH="1" flipV="1">
            <a:off x="1835150" y="2205038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0" name="Line 12"/>
          <p:cNvSpPr>
            <a:spLocks noChangeShapeType="1"/>
          </p:cNvSpPr>
          <p:nvPr/>
        </p:nvSpPr>
        <p:spPr bwMode="auto">
          <a:xfrm flipH="1" flipV="1">
            <a:off x="1835150" y="2420938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 flipH="1">
            <a:off x="1835150" y="2708275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32" name="Group 17"/>
          <p:cNvGrpSpPr>
            <a:grpSpLocks/>
          </p:cNvGrpSpPr>
          <p:nvPr/>
        </p:nvGrpSpPr>
        <p:grpSpPr bwMode="auto">
          <a:xfrm>
            <a:off x="2627313" y="4738688"/>
            <a:ext cx="304800" cy="355600"/>
            <a:chOff x="1768" y="2852"/>
            <a:chExt cx="456" cy="224"/>
          </a:xfrm>
        </p:grpSpPr>
        <p:sp>
          <p:nvSpPr>
            <p:cNvPr id="30871" name="Line 18"/>
            <p:cNvSpPr>
              <a:spLocks noChangeShapeType="1"/>
            </p:cNvSpPr>
            <p:nvPr/>
          </p:nvSpPr>
          <p:spPr bwMode="auto">
            <a:xfrm flipH="1">
              <a:off x="1876" y="2852"/>
              <a:ext cx="34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2" name="Line 19"/>
            <p:cNvSpPr>
              <a:spLocks noChangeShapeType="1"/>
            </p:cNvSpPr>
            <p:nvPr/>
          </p:nvSpPr>
          <p:spPr bwMode="auto">
            <a:xfrm>
              <a:off x="1876" y="2852"/>
              <a:ext cx="1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3" name="Rectangle 20"/>
            <p:cNvSpPr>
              <a:spLocks noChangeArrowheads="1"/>
            </p:cNvSpPr>
            <p:nvPr/>
          </p:nvSpPr>
          <p:spPr bwMode="auto">
            <a:xfrm>
              <a:off x="1768" y="3057"/>
              <a:ext cx="187" cy="19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</p:grpSp>
      <p:grpSp>
        <p:nvGrpSpPr>
          <p:cNvPr id="30733" name="Group 25"/>
          <p:cNvGrpSpPr>
            <a:grpSpLocks/>
          </p:cNvGrpSpPr>
          <p:nvPr/>
        </p:nvGrpSpPr>
        <p:grpSpPr bwMode="auto">
          <a:xfrm>
            <a:off x="2936875" y="4381500"/>
            <a:ext cx="858838" cy="533400"/>
            <a:chOff x="2224" y="2640"/>
            <a:chExt cx="713" cy="336"/>
          </a:xfrm>
        </p:grpSpPr>
        <p:sp>
          <p:nvSpPr>
            <p:cNvPr id="30868" name="Rectangle 26"/>
            <p:cNvSpPr>
              <a:spLocks noChangeArrowheads="1"/>
            </p:cNvSpPr>
            <p:nvPr/>
          </p:nvSpPr>
          <p:spPr bwMode="auto">
            <a:xfrm>
              <a:off x="2224" y="2671"/>
              <a:ext cx="700" cy="30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600" b="1">
                <a:latin typeface="宋体" pitchFamily="2" charset="-122"/>
              </a:endParaRPr>
            </a:p>
          </p:txBody>
        </p:sp>
        <p:sp>
          <p:nvSpPr>
            <p:cNvPr id="30869" name="Text Box 27"/>
            <p:cNvSpPr txBox="1">
              <a:spLocks noChangeArrowheads="1"/>
            </p:cNvSpPr>
            <p:nvPr/>
          </p:nvSpPr>
          <p:spPr bwMode="auto">
            <a:xfrm>
              <a:off x="2232" y="2640"/>
              <a:ext cx="70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b="1">
                  <a:latin typeface="Times New Roman" pitchFamily="18" charset="0"/>
                </a:rPr>
                <a:t>4K</a:t>
              </a:r>
              <a:r>
                <a:rPr lang="en-US" altLang="zh-CN" sz="600" b="1">
                  <a:latin typeface="Times New Roman" pitchFamily="18" charset="0"/>
                </a:rPr>
                <a:t> </a:t>
              </a:r>
              <a:r>
                <a:rPr lang="en-US" altLang="zh-CN" sz="1200" b="1">
                  <a:latin typeface="宋体" pitchFamily="2" charset="-122"/>
                </a:rPr>
                <a:t>×</a:t>
              </a:r>
              <a:r>
                <a:rPr lang="en-US" altLang="zh-CN" sz="1400" b="1">
                  <a:latin typeface="Times New Roman" pitchFamily="18" charset="0"/>
                </a:rPr>
                <a:t>4</a:t>
              </a:r>
              <a:r>
                <a:rPr lang="zh-CN" altLang="en-US" sz="1400" b="1">
                  <a:latin typeface="Times New Roman" pitchFamily="18" charset="0"/>
                </a:rPr>
                <a:t>位</a:t>
              </a:r>
            </a:p>
          </p:txBody>
        </p:sp>
        <p:sp>
          <p:nvSpPr>
            <p:cNvPr id="30870" name="Text Box 28"/>
            <p:cNvSpPr txBox="1">
              <a:spLocks noChangeArrowheads="1"/>
            </p:cNvSpPr>
            <p:nvPr/>
          </p:nvSpPr>
          <p:spPr bwMode="auto">
            <a:xfrm>
              <a:off x="2304" y="2784"/>
              <a:ext cx="5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b="1">
                  <a:latin typeface="Times New Roman" pitchFamily="18" charset="0"/>
                </a:rPr>
                <a:t> ROM</a:t>
              </a:r>
            </a:p>
          </p:txBody>
        </p:sp>
      </p:grpSp>
      <p:sp>
        <p:nvSpPr>
          <p:cNvPr id="30734" name="Line 33"/>
          <p:cNvSpPr>
            <a:spLocks noChangeShapeType="1"/>
          </p:cNvSpPr>
          <p:nvPr/>
        </p:nvSpPr>
        <p:spPr bwMode="auto">
          <a:xfrm>
            <a:off x="5075238" y="4760913"/>
            <a:ext cx="1587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5" name="Text Box 37"/>
          <p:cNvSpPr txBox="1">
            <a:spLocks noChangeArrowheads="1"/>
          </p:cNvSpPr>
          <p:nvPr/>
        </p:nvSpPr>
        <p:spPr bwMode="auto">
          <a:xfrm>
            <a:off x="4076700" y="4473575"/>
            <a:ext cx="84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4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ROM</a:t>
            </a:r>
          </a:p>
        </p:txBody>
      </p:sp>
      <p:sp>
        <p:nvSpPr>
          <p:cNvPr id="30736" name="Rectangle 38"/>
          <p:cNvSpPr>
            <a:spLocks noChangeArrowheads="1"/>
          </p:cNvSpPr>
          <p:nvPr/>
        </p:nvSpPr>
        <p:spPr bwMode="auto">
          <a:xfrm>
            <a:off x="4140200" y="4456113"/>
            <a:ext cx="719138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37" name="Freeform 45"/>
          <p:cNvSpPr>
            <a:spLocks/>
          </p:cNvSpPr>
          <p:nvPr/>
        </p:nvSpPr>
        <p:spPr bwMode="auto">
          <a:xfrm>
            <a:off x="7140575" y="4173538"/>
            <a:ext cx="1588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38" name="Text Box 46"/>
          <p:cNvSpPr txBox="1">
            <a:spLocks noChangeArrowheads="1"/>
          </p:cNvSpPr>
          <p:nvPr/>
        </p:nvSpPr>
        <p:spPr bwMode="auto">
          <a:xfrm>
            <a:off x="6751638" y="404653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grpSp>
        <p:nvGrpSpPr>
          <p:cNvPr id="30739" name="Group 26"/>
          <p:cNvGrpSpPr>
            <a:grpSpLocks/>
          </p:cNvGrpSpPr>
          <p:nvPr/>
        </p:nvGrpSpPr>
        <p:grpSpPr bwMode="auto">
          <a:xfrm>
            <a:off x="3132138" y="3760788"/>
            <a:ext cx="503237" cy="711200"/>
            <a:chOff x="1837" y="2392"/>
            <a:chExt cx="408" cy="448"/>
          </a:xfrm>
        </p:grpSpPr>
        <p:sp>
          <p:nvSpPr>
            <p:cNvPr id="30865" name="Freeform 48"/>
            <p:cNvSpPr>
              <a:spLocks/>
            </p:cNvSpPr>
            <p:nvPr/>
          </p:nvSpPr>
          <p:spPr bwMode="auto">
            <a:xfrm>
              <a:off x="1837" y="2392"/>
              <a:ext cx="1" cy="448"/>
            </a:xfrm>
            <a:custGeom>
              <a:avLst/>
              <a:gdLst>
                <a:gd name="T0" fmla="*/ 1 w 2"/>
                <a:gd name="T1" fmla="*/ 0 h 584"/>
                <a:gd name="T2" fmla="*/ 0 w 2"/>
                <a:gd name="T3" fmla="*/ 203 h 584"/>
                <a:gd name="T4" fmla="*/ 0 60000 65536"/>
                <a:gd name="T5" fmla="*/ 0 60000 65536"/>
                <a:gd name="T6" fmla="*/ 0 w 2"/>
                <a:gd name="T7" fmla="*/ 0 h 584"/>
                <a:gd name="T8" fmla="*/ 2 w 2"/>
                <a:gd name="T9" fmla="*/ 584 h 5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584">
                  <a:moveTo>
                    <a:pt x="2" y="0"/>
                  </a:moveTo>
                  <a:lnTo>
                    <a:pt x="0" y="58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866" name="Freeform 49"/>
            <p:cNvSpPr>
              <a:spLocks/>
            </p:cNvSpPr>
            <p:nvPr/>
          </p:nvSpPr>
          <p:spPr bwMode="auto">
            <a:xfrm>
              <a:off x="2199" y="2659"/>
              <a:ext cx="46" cy="181"/>
            </a:xfrm>
            <a:custGeom>
              <a:avLst/>
              <a:gdLst>
                <a:gd name="T0" fmla="*/ 0 w 1"/>
                <a:gd name="T1" fmla="*/ 0 h 171"/>
                <a:gd name="T2" fmla="*/ 0 w 1"/>
                <a:gd name="T3" fmla="*/ 215 h 171"/>
                <a:gd name="T4" fmla="*/ 0 60000 65536"/>
                <a:gd name="T5" fmla="*/ 0 60000 65536"/>
                <a:gd name="T6" fmla="*/ 0 w 1"/>
                <a:gd name="T7" fmla="*/ 0 h 171"/>
                <a:gd name="T8" fmla="*/ 1 w 1"/>
                <a:gd name="T9" fmla="*/ 171 h 17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71">
                  <a:moveTo>
                    <a:pt x="0" y="0"/>
                  </a:moveTo>
                  <a:lnTo>
                    <a:pt x="0" y="171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867" name="Text Box 50"/>
            <p:cNvSpPr txBox="1">
              <a:spLocks noChangeArrowheads="1"/>
            </p:cNvSpPr>
            <p:nvPr/>
          </p:nvSpPr>
          <p:spPr bwMode="auto">
            <a:xfrm>
              <a:off x="1878" y="2568"/>
              <a:ext cx="3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30740" name="Group 51"/>
          <p:cNvGrpSpPr>
            <a:grpSpLocks/>
          </p:cNvGrpSpPr>
          <p:nvPr/>
        </p:nvGrpSpPr>
        <p:grpSpPr bwMode="auto">
          <a:xfrm>
            <a:off x="4294188" y="3740150"/>
            <a:ext cx="493712" cy="738188"/>
            <a:chOff x="3584" y="2223"/>
            <a:chExt cx="567" cy="465"/>
          </a:xfrm>
        </p:grpSpPr>
        <p:sp>
          <p:nvSpPr>
            <p:cNvPr id="30862" name="Freeform 52"/>
            <p:cNvSpPr>
              <a:spLocks/>
            </p:cNvSpPr>
            <p:nvPr/>
          </p:nvSpPr>
          <p:spPr bwMode="auto">
            <a:xfrm>
              <a:off x="3584" y="2223"/>
              <a:ext cx="1" cy="459"/>
            </a:xfrm>
            <a:custGeom>
              <a:avLst/>
              <a:gdLst>
                <a:gd name="T0" fmla="*/ 0 w 1"/>
                <a:gd name="T1" fmla="*/ 0 h 459"/>
                <a:gd name="T2" fmla="*/ 0 w 1"/>
                <a:gd name="T3" fmla="*/ 459 h 459"/>
                <a:gd name="T4" fmla="*/ 0 60000 65536"/>
                <a:gd name="T5" fmla="*/ 0 60000 65536"/>
                <a:gd name="T6" fmla="*/ 0 w 1"/>
                <a:gd name="T7" fmla="*/ 0 h 459"/>
                <a:gd name="T8" fmla="*/ 1 w 1"/>
                <a:gd name="T9" fmla="*/ 459 h 45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59">
                  <a:moveTo>
                    <a:pt x="0" y="0"/>
                  </a:moveTo>
                  <a:lnTo>
                    <a:pt x="0" y="4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863" name="Line 53"/>
            <p:cNvSpPr>
              <a:spLocks noChangeShapeType="1"/>
            </p:cNvSpPr>
            <p:nvPr/>
          </p:nvSpPr>
          <p:spPr bwMode="auto">
            <a:xfrm>
              <a:off x="4080" y="2496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864" name="Text Box 54"/>
            <p:cNvSpPr txBox="1">
              <a:spLocks noChangeArrowheads="1"/>
            </p:cNvSpPr>
            <p:nvPr/>
          </p:nvSpPr>
          <p:spPr bwMode="auto">
            <a:xfrm>
              <a:off x="3648" y="2416"/>
              <a:ext cx="5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30741" name="Group 61"/>
          <p:cNvGrpSpPr>
            <a:grpSpLocks/>
          </p:cNvGrpSpPr>
          <p:nvPr/>
        </p:nvGrpSpPr>
        <p:grpSpPr bwMode="auto">
          <a:xfrm>
            <a:off x="1912938" y="4416425"/>
            <a:ext cx="1219200" cy="366713"/>
            <a:chOff x="1488" y="2649"/>
            <a:chExt cx="768" cy="231"/>
          </a:xfrm>
        </p:grpSpPr>
        <p:sp>
          <p:nvSpPr>
            <p:cNvPr id="30860" name="Text Box 62"/>
            <p:cNvSpPr txBox="1">
              <a:spLocks noChangeArrowheads="1"/>
            </p:cNvSpPr>
            <p:nvPr/>
          </p:nvSpPr>
          <p:spPr bwMode="auto">
            <a:xfrm>
              <a:off x="1488" y="2649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PD/Prog</a:t>
              </a:r>
            </a:p>
          </p:txBody>
        </p:sp>
        <p:sp>
          <p:nvSpPr>
            <p:cNvPr id="30861" name="Line 63"/>
            <p:cNvSpPr>
              <a:spLocks noChangeShapeType="1"/>
            </p:cNvSpPr>
            <p:nvPr/>
          </p:nvSpPr>
          <p:spPr bwMode="auto">
            <a:xfrm>
              <a:off x="1539" y="2685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0742" name="Freeform 66"/>
          <p:cNvSpPr>
            <a:spLocks/>
          </p:cNvSpPr>
          <p:nvPr/>
        </p:nvSpPr>
        <p:spPr bwMode="auto">
          <a:xfrm>
            <a:off x="3565525" y="2309813"/>
            <a:ext cx="2590800" cy="74612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3" name="Text Box 67"/>
          <p:cNvSpPr txBox="1">
            <a:spLocks noChangeArrowheads="1"/>
          </p:cNvSpPr>
          <p:nvPr/>
        </p:nvSpPr>
        <p:spPr bwMode="auto">
          <a:xfrm>
            <a:off x="3492500" y="1952625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30744" name="Oval 69"/>
          <p:cNvSpPr>
            <a:spLocks noChangeArrowheads="1"/>
          </p:cNvSpPr>
          <p:nvPr/>
        </p:nvSpPr>
        <p:spPr bwMode="auto">
          <a:xfrm>
            <a:off x="3467100" y="2225675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45" name="Text Box 75"/>
          <p:cNvSpPr txBox="1">
            <a:spLocks noChangeArrowheads="1"/>
          </p:cNvSpPr>
          <p:nvPr/>
        </p:nvSpPr>
        <p:spPr bwMode="auto">
          <a:xfrm>
            <a:off x="3498850" y="231298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0746" name="Line 76"/>
          <p:cNvSpPr>
            <a:spLocks noChangeShapeType="1"/>
          </p:cNvSpPr>
          <p:nvPr/>
        </p:nvSpPr>
        <p:spPr bwMode="auto">
          <a:xfrm>
            <a:off x="3563938" y="238442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47" name="Oval 77"/>
          <p:cNvSpPr>
            <a:spLocks noChangeArrowheads="1"/>
          </p:cNvSpPr>
          <p:nvPr/>
        </p:nvSpPr>
        <p:spPr bwMode="auto">
          <a:xfrm>
            <a:off x="3467100" y="2600325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grpSp>
        <p:nvGrpSpPr>
          <p:cNvPr id="30748" name="Group 157"/>
          <p:cNvGrpSpPr>
            <a:grpSpLocks/>
          </p:cNvGrpSpPr>
          <p:nvPr/>
        </p:nvGrpSpPr>
        <p:grpSpPr bwMode="auto">
          <a:xfrm>
            <a:off x="2355850" y="1050925"/>
            <a:ext cx="1109663" cy="1890713"/>
            <a:chOff x="2064" y="816"/>
            <a:chExt cx="699" cy="1191"/>
          </a:xfrm>
        </p:grpSpPr>
        <p:sp>
          <p:nvSpPr>
            <p:cNvPr id="30847" name="Rectangle 79"/>
            <p:cNvSpPr>
              <a:spLocks noChangeArrowheads="1"/>
            </p:cNvSpPr>
            <p:nvPr/>
          </p:nvSpPr>
          <p:spPr bwMode="auto">
            <a:xfrm>
              <a:off x="2144" y="816"/>
              <a:ext cx="619" cy="115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sp>
          <p:nvSpPr>
            <p:cNvPr id="30848" name="Text Box 80"/>
            <p:cNvSpPr txBox="1">
              <a:spLocks noChangeArrowheads="1"/>
            </p:cNvSpPr>
            <p:nvPr/>
          </p:nvSpPr>
          <p:spPr bwMode="auto">
            <a:xfrm>
              <a:off x="2120" y="816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G</a:t>
              </a:r>
              <a:r>
                <a:rPr lang="en-US" altLang="zh-CN" b="1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0849" name="Text Box 81"/>
            <p:cNvSpPr txBox="1">
              <a:spLocks noChangeArrowheads="1"/>
            </p:cNvSpPr>
            <p:nvPr/>
          </p:nvSpPr>
          <p:spPr bwMode="auto">
            <a:xfrm>
              <a:off x="2120" y="1409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30850" name="Text Box 82"/>
            <p:cNvSpPr txBox="1">
              <a:spLocks noChangeArrowheads="1"/>
            </p:cNvSpPr>
            <p:nvPr/>
          </p:nvSpPr>
          <p:spPr bwMode="auto">
            <a:xfrm>
              <a:off x="2120" y="1593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30851" name="Text Box 83"/>
            <p:cNvSpPr txBox="1">
              <a:spLocks noChangeArrowheads="1"/>
            </p:cNvSpPr>
            <p:nvPr/>
          </p:nvSpPr>
          <p:spPr bwMode="auto">
            <a:xfrm>
              <a:off x="2120" y="1776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0852" name="Oval 84"/>
            <p:cNvSpPr>
              <a:spLocks noChangeArrowheads="1"/>
            </p:cNvSpPr>
            <p:nvPr/>
          </p:nvSpPr>
          <p:spPr bwMode="auto">
            <a:xfrm>
              <a:off x="2064" y="1099"/>
              <a:ext cx="68" cy="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sp>
          <p:nvSpPr>
            <p:cNvPr id="30853" name="Oval 85"/>
            <p:cNvSpPr>
              <a:spLocks noChangeArrowheads="1"/>
            </p:cNvSpPr>
            <p:nvPr/>
          </p:nvSpPr>
          <p:spPr bwMode="auto">
            <a:xfrm>
              <a:off x="2064" y="1296"/>
              <a:ext cx="68" cy="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grpSp>
          <p:nvGrpSpPr>
            <p:cNvPr id="30854" name="Group 156"/>
            <p:cNvGrpSpPr>
              <a:grpSpLocks/>
            </p:cNvGrpSpPr>
            <p:nvPr/>
          </p:nvGrpSpPr>
          <p:grpSpPr bwMode="auto">
            <a:xfrm>
              <a:off x="2137" y="1205"/>
              <a:ext cx="340" cy="231"/>
              <a:chOff x="2137" y="1205"/>
              <a:chExt cx="340" cy="231"/>
            </a:xfrm>
          </p:grpSpPr>
          <p:sp>
            <p:nvSpPr>
              <p:cNvPr id="30858" name="Text Box 87"/>
              <p:cNvSpPr txBox="1">
                <a:spLocks noChangeArrowheads="1"/>
              </p:cNvSpPr>
              <p:nvPr/>
            </p:nvSpPr>
            <p:spPr bwMode="auto">
              <a:xfrm>
                <a:off x="2137" y="1205"/>
                <a:ext cx="3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b="1">
                    <a:latin typeface="Times New Roman" pitchFamily="18" charset="0"/>
                  </a:rPr>
                  <a:t>G</a:t>
                </a:r>
                <a:r>
                  <a:rPr lang="en-US" altLang="zh-CN" b="1" baseline="-25000">
                    <a:latin typeface="Times New Roman" pitchFamily="18" charset="0"/>
                  </a:rPr>
                  <a:t>2B</a:t>
                </a:r>
              </a:p>
            </p:txBody>
          </p:sp>
          <p:sp>
            <p:nvSpPr>
              <p:cNvPr id="30859" name="Freeform 88"/>
              <p:cNvSpPr>
                <a:spLocks/>
              </p:cNvSpPr>
              <p:nvPr/>
            </p:nvSpPr>
            <p:spPr bwMode="auto">
              <a:xfrm>
                <a:off x="2184" y="1255"/>
                <a:ext cx="120" cy="1"/>
              </a:xfrm>
              <a:custGeom>
                <a:avLst/>
                <a:gdLst>
                  <a:gd name="T0" fmla="*/ 0 w 207"/>
                  <a:gd name="T1" fmla="*/ 0 h 1"/>
                  <a:gd name="T2" fmla="*/ 24 w 207"/>
                  <a:gd name="T3" fmla="*/ 0 h 1"/>
                  <a:gd name="T4" fmla="*/ 0 60000 65536"/>
                  <a:gd name="T5" fmla="*/ 0 60000 65536"/>
                  <a:gd name="T6" fmla="*/ 0 w 207"/>
                  <a:gd name="T7" fmla="*/ 0 h 1"/>
                  <a:gd name="T8" fmla="*/ 207 w 20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7" h="1">
                    <a:moveTo>
                      <a:pt x="0" y="0"/>
                    </a:moveTo>
                    <a:lnTo>
                      <a:pt x="207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0855" name="Group 155"/>
            <p:cNvGrpSpPr>
              <a:grpSpLocks/>
            </p:cNvGrpSpPr>
            <p:nvPr/>
          </p:nvGrpSpPr>
          <p:grpSpPr bwMode="auto">
            <a:xfrm>
              <a:off x="2132" y="1004"/>
              <a:ext cx="345" cy="231"/>
              <a:chOff x="2132" y="1004"/>
              <a:chExt cx="345" cy="231"/>
            </a:xfrm>
          </p:grpSpPr>
          <p:sp>
            <p:nvSpPr>
              <p:cNvPr id="30856" name="Text Box 90"/>
              <p:cNvSpPr txBox="1">
                <a:spLocks noChangeArrowheads="1"/>
              </p:cNvSpPr>
              <p:nvPr/>
            </p:nvSpPr>
            <p:spPr bwMode="auto">
              <a:xfrm>
                <a:off x="2132" y="1004"/>
                <a:ext cx="34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b="1">
                    <a:latin typeface="Times New Roman" pitchFamily="18" charset="0"/>
                  </a:rPr>
                  <a:t>G</a:t>
                </a:r>
                <a:r>
                  <a:rPr lang="en-US" altLang="zh-CN" b="1" baseline="-25000">
                    <a:latin typeface="Times New Roman" pitchFamily="18" charset="0"/>
                  </a:rPr>
                  <a:t>2A</a:t>
                </a:r>
              </a:p>
            </p:txBody>
          </p:sp>
          <p:sp>
            <p:nvSpPr>
              <p:cNvPr id="30857" name="Freeform 91"/>
              <p:cNvSpPr>
                <a:spLocks/>
              </p:cNvSpPr>
              <p:nvPr/>
            </p:nvSpPr>
            <p:spPr bwMode="auto">
              <a:xfrm>
                <a:off x="2184" y="1051"/>
                <a:ext cx="120" cy="1"/>
              </a:xfrm>
              <a:custGeom>
                <a:avLst/>
                <a:gdLst>
                  <a:gd name="T0" fmla="*/ 0 w 204"/>
                  <a:gd name="T1" fmla="*/ 0 h 1"/>
                  <a:gd name="T2" fmla="*/ 25 w 204"/>
                  <a:gd name="T3" fmla="*/ 0 h 1"/>
                  <a:gd name="T4" fmla="*/ 0 60000 65536"/>
                  <a:gd name="T5" fmla="*/ 0 60000 65536"/>
                  <a:gd name="T6" fmla="*/ 0 w 204"/>
                  <a:gd name="T7" fmla="*/ 0 h 1"/>
                  <a:gd name="T8" fmla="*/ 204 w 20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4" h="1">
                    <a:moveTo>
                      <a:pt x="0" y="0"/>
                    </a:moveTo>
                    <a:lnTo>
                      <a:pt x="204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sp>
        <p:nvSpPr>
          <p:cNvPr id="30749" name="Line 93"/>
          <p:cNvSpPr>
            <a:spLocks noChangeShapeType="1"/>
          </p:cNvSpPr>
          <p:nvPr/>
        </p:nvSpPr>
        <p:spPr bwMode="auto">
          <a:xfrm>
            <a:off x="1835150" y="5229225"/>
            <a:ext cx="612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0" name="Line 94"/>
          <p:cNvSpPr>
            <a:spLocks noChangeShapeType="1"/>
          </p:cNvSpPr>
          <p:nvPr/>
        </p:nvSpPr>
        <p:spPr bwMode="auto">
          <a:xfrm>
            <a:off x="1835150" y="6124575"/>
            <a:ext cx="662463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1" name="Line 95"/>
          <p:cNvSpPr>
            <a:spLocks noChangeShapeType="1"/>
          </p:cNvSpPr>
          <p:nvPr/>
        </p:nvSpPr>
        <p:spPr bwMode="auto">
          <a:xfrm>
            <a:off x="1836738" y="5516563"/>
            <a:ext cx="62642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2" name="Text Box 97"/>
          <p:cNvSpPr txBox="1">
            <a:spLocks noChangeArrowheads="1"/>
          </p:cNvSpPr>
          <p:nvPr/>
        </p:nvSpPr>
        <p:spPr bwMode="auto">
          <a:xfrm>
            <a:off x="2032000" y="5229225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0753" name="Text Box 98"/>
          <p:cNvSpPr txBox="1">
            <a:spLocks noChangeArrowheads="1"/>
          </p:cNvSpPr>
          <p:nvPr/>
        </p:nvSpPr>
        <p:spPr bwMode="auto">
          <a:xfrm>
            <a:off x="2032000" y="5824538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0754" name="Rectangle 100"/>
          <p:cNvSpPr>
            <a:spLocks noChangeArrowheads="1"/>
          </p:cNvSpPr>
          <p:nvPr/>
        </p:nvSpPr>
        <p:spPr bwMode="auto">
          <a:xfrm>
            <a:off x="620713" y="1050925"/>
            <a:ext cx="1176337" cy="55102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55" name="Freeform 101"/>
          <p:cNvSpPr>
            <a:spLocks/>
          </p:cNvSpPr>
          <p:nvPr/>
        </p:nvSpPr>
        <p:spPr bwMode="auto">
          <a:xfrm>
            <a:off x="647700" y="2017713"/>
            <a:ext cx="530225" cy="1587"/>
          </a:xfrm>
          <a:custGeom>
            <a:avLst/>
            <a:gdLst>
              <a:gd name="T0" fmla="*/ 0 w 474"/>
              <a:gd name="T1" fmla="*/ 0 h 1"/>
              <a:gd name="T2" fmla="*/ 2147483647 w 474"/>
              <a:gd name="T3" fmla="*/ 0 h 1"/>
              <a:gd name="T4" fmla="*/ 0 60000 65536"/>
              <a:gd name="T5" fmla="*/ 0 60000 65536"/>
              <a:gd name="T6" fmla="*/ 0 w 474"/>
              <a:gd name="T7" fmla="*/ 0 h 1"/>
              <a:gd name="T8" fmla="*/ 474 w 47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74" h="1">
                <a:moveTo>
                  <a:pt x="0" y="0"/>
                </a:moveTo>
                <a:lnTo>
                  <a:pt x="474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6" name="Text Box 102"/>
          <p:cNvSpPr txBox="1">
            <a:spLocks noChangeArrowheads="1"/>
          </p:cNvSpPr>
          <p:nvPr/>
        </p:nvSpPr>
        <p:spPr bwMode="auto">
          <a:xfrm>
            <a:off x="539750" y="2008188"/>
            <a:ext cx="738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MREQ</a:t>
            </a:r>
          </a:p>
        </p:txBody>
      </p:sp>
      <p:sp>
        <p:nvSpPr>
          <p:cNvPr id="30757" name="Text Box 103"/>
          <p:cNvSpPr txBox="1">
            <a:spLocks noChangeArrowheads="1"/>
          </p:cNvSpPr>
          <p:nvPr/>
        </p:nvSpPr>
        <p:spPr bwMode="auto">
          <a:xfrm>
            <a:off x="1363663" y="1050925"/>
            <a:ext cx="1301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b="1" baseline="-25000">
              <a:latin typeface="Times New Roman" pitchFamily="18" charset="0"/>
            </a:endParaRPr>
          </a:p>
        </p:txBody>
      </p:sp>
      <p:sp>
        <p:nvSpPr>
          <p:cNvPr id="30758" name="Text Box 104"/>
          <p:cNvSpPr txBox="1">
            <a:spLocks noChangeArrowheads="1"/>
          </p:cNvSpPr>
          <p:nvPr/>
        </p:nvSpPr>
        <p:spPr bwMode="auto">
          <a:xfrm>
            <a:off x="1363663" y="135572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15</a:t>
            </a:r>
          </a:p>
        </p:txBody>
      </p:sp>
      <p:sp>
        <p:nvSpPr>
          <p:cNvPr id="30759" name="Text Box 105"/>
          <p:cNvSpPr txBox="1">
            <a:spLocks noChangeArrowheads="1"/>
          </p:cNvSpPr>
          <p:nvPr/>
        </p:nvSpPr>
        <p:spPr bwMode="auto">
          <a:xfrm>
            <a:off x="1363663" y="18859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14</a:t>
            </a:r>
          </a:p>
        </p:txBody>
      </p:sp>
      <p:sp>
        <p:nvSpPr>
          <p:cNvPr id="30760" name="Text Box 106"/>
          <p:cNvSpPr txBox="1">
            <a:spLocks noChangeArrowheads="1"/>
          </p:cNvSpPr>
          <p:nvPr/>
        </p:nvSpPr>
        <p:spPr bwMode="auto">
          <a:xfrm>
            <a:off x="1363663" y="21907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13</a:t>
            </a:r>
          </a:p>
        </p:txBody>
      </p:sp>
      <p:sp>
        <p:nvSpPr>
          <p:cNvPr id="30761" name="Text Box 107"/>
          <p:cNvSpPr txBox="1">
            <a:spLocks noChangeArrowheads="1"/>
          </p:cNvSpPr>
          <p:nvPr/>
        </p:nvSpPr>
        <p:spPr bwMode="auto">
          <a:xfrm>
            <a:off x="1363663" y="24955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12</a:t>
            </a:r>
          </a:p>
        </p:txBody>
      </p:sp>
      <p:sp>
        <p:nvSpPr>
          <p:cNvPr id="30762" name="Text Box 108"/>
          <p:cNvSpPr txBox="1">
            <a:spLocks noChangeArrowheads="1"/>
          </p:cNvSpPr>
          <p:nvPr/>
        </p:nvSpPr>
        <p:spPr bwMode="auto">
          <a:xfrm>
            <a:off x="1363663" y="32067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11</a:t>
            </a:r>
          </a:p>
        </p:txBody>
      </p:sp>
      <p:sp>
        <p:nvSpPr>
          <p:cNvPr id="30763" name="Text Box 110"/>
          <p:cNvSpPr txBox="1">
            <a:spLocks noChangeArrowheads="1"/>
          </p:cNvSpPr>
          <p:nvPr/>
        </p:nvSpPr>
        <p:spPr bwMode="auto">
          <a:xfrm>
            <a:off x="1363663" y="3959225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0764" name="Text Box 111"/>
          <p:cNvSpPr txBox="1">
            <a:spLocks noChangeArrowheads="1"/>
          </p:cNvSpPr>
          <p:nvPr/>
        </p:nvSpPr>
        <p:spPr bwMode="auto">
          <a:xfrm>
            <a:off x="1419225" y="3644900"/>
            <a:ext cx="4889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0765" name="Text Box 112"/>
          <p:cNvSpPr txBox="1">
            <a:spLocks noChangeArrowheads="1"/>
          </p:cNvSpPr>
          <p:nvPr/>
        </p:nvSpPr>
        <p:spPr bwMode="auto">
          <a:xfrm>
            <a:off x="1417638" y="49736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7</a:t>
            </a:r>
          </a:p>
        </p:txBody>
      </p:sp>
      <p:sp>
        <p:nvSpPr>
          <p:cNvPr id="30766" name="Text Box 113"/>
          <p:cNvSpPr txBox="1">
            <a:spLocks noChangeArrowheads="1"/>
          </p:cNvSpPr>
          <p:nvPr/>
        </p:nvSpPr>
        <p:spPr bwMode="auto">
          <a:xfrm>
            <a:off x="1417638" y="52784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4</a:t>
            </a:r>
          </a:p>
        </p:txBody>
      </p:sp>
      <p:sp>
        <p:nvSpPr>
          <p:cNvPr id="30767" name="Text Box 114"/>
          <p:cNvSpPr txBox="1">
            <a:spLocks noChangeArrowheads="1"/>
          </p:cNvSpPr>
          <p:nvPr/>
        </p:nvSpPr>
        <p:spPr bwMode="auto">
          <a:xfrm>
            <a:off x="1417638" y="55832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30768" name="Text Box 115"/>
          <p:cNvSpPr txBox="1">
            <a:spLocks noChangeArrowheads="1"/>
          </p:cNvSpPr>
          <p:nvPr/>
        </p:nvSpPr>
        <p:spPr bwMode="auto">
          <a:xfrm>
            <a:off x="1417638" y="58880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0769" name="Text Box 116"/>
          <p:cNvSpPr txBox="1">
            <a:spLocks noChangeArrowheads="1"/>
          </p:cNvSpPr>
          <p:nvPr/>
        </p:nvSpPr>
        <p:spPr bwMode="auto">
          <a:xfrm>
            <a:off x="1258888" y="6230938"/>
            <a:ext cx="57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WR</a:t>
            </a:r>
          </a:p>
        </p:txBody>
      </p:sp>
      <p:sp>
        <p:nvSpPr>
          <p:cNvPr id="30770" name="Freeform 117"/>
          <p:cNvSpPr>
            <a:spLocks/>
          </p:cNvSpPr>
          <p:nvPr/>
        </p:nvSpPr>
        <p:spPr bwMode="auto">
          <a:xfrm>
            <a:off x="1417638" y="6297613"/>
            <a:ext cx="271462" cy="1587"/>
          </a:xfrm>
          <a:custGeom>
            <a:avLst/>
            <a:gdLst>
              <a:gd name="T0" fmla="*/ 0 w 243"/>
              <a:gd name="T1" fmla="*/ 2147483647 h 1"/>
              <a:gd name="T2" fmla="*/ 2147483647 w 243"/>
              <a:gd name="T3" fmla="*/ 0 h 1"/>
              <a:gd name="T4" fmla="*/ 0 60000 65536"/>
              <a:gd name="T5" fmla="*/ 0 60000 65536"/>
              <a:gd name="T6" fmla="*/ 0 w 243"/>
              <a:gd name="T7" fmla="*/ 0 h 1"/>
              <a:gd name="T8" fmla="*/ 243 w 243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3" h="1">
                <a:moveTo>
                  <a:pt x="0" y="1"/>
                </a:moveTo>
                <a:lnTo>
                  <a:pt x="24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71" name="Freeform 120"/>
          <p:cNvSpPr>
            <a:spLocks/>
          </p:cNvSpPr>
          <p:nvPr/>
        </p:nvSpPr>
        <p:spPr bwMode="auto">
          <a:xfrm>
            <a:off x="5802313" y="4975225"/>
            <a:ext cx="69850" cy="1117600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72" name="Text Box 121"/>
          <p:cNvSpPr txBox="1">
            <a:spLocks noChangeArrowheads="1"/>
          </p:cNvSpPr>
          <p:nvPr/>
        </p:nvSpPr>
        <p:spPr bwMode="auto">
          <a:xfrm>
            <a:off x="5219700" y="486251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773" name="Freeform 124"/>
          <p:cNvSpPr>
            <a:spLocks/>
          </p:cNvSpPr>
          <p:nvPr/>
        </p:nvSpPr>
        <p:spPr bwMode="auto">
          <a:xfrm>
            <a:off x="4716463" y="4941888"/>
            <a:ext cx="71437" cy="1150937"/>
          </a:xfrm>
          <a:custGeom>
            <a:avLst/>
            <a:gdLst>
              <a:gd name="T0" fmla="*/ 0 w 1"/>
              <a:gd name="T1" fmla="*/ 0 h 366"/>
              <a:gd name="T2" fmla="*/ 0 w 1"/>
              <a:gd name="T3" fmla="*/ 2147483647 h 366"/>
              <a:gd name="T4" fmla="*/ 0 60000 65536"/>
              <a:gd name="T5" fmla="*/ 0 60000 65536"/>
              <a:gd name="T6" fmla="*/ 0 w 1"/>
              <a:gd name="T7" fmla="*/ 0 h 366"/>
              <a:gd name="T8" fmla="*/ 1 w 1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66">
                <a:moveTo>
                  <a:pt x="0" y="0"/>
                </a:moveTo>
                <a:lnTo>
                  <a:pt x="0" y="36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74" name="Text Box 125"/>
          <p:cNvSpPr txBox="1">
            <a:spLocks noChangeArrowheads="1"/>
          </p:cNvSpPr>
          <p:nvPr/>
        </p:nvSpPr>
        <p:spPr bwMode="auto">
          <a:xfrm>
            <a:off x="4306888" y="48688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775" name="Line 127"/>
          <p:cNvSpPr>
            <a:spLocks noChangeShapeType="1"/>
          </p:cNvSpPr>
          <p:nvPr/>
        </p:nvSpPr>
        <p:spPr bwMode="auto">
          <a:xfrm>
            <a:off x="3059113" y="4935538"/>
            <a:ext cx="0" cy="266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76" name="Text Box 128"/>
          <p:cNvSpPr txBox="1">
            <a:spLocks noChangeArrowheads="1"/>
          </p:cNvSpPr>
          <p:nvPr/>
        </p:nvSpPr>
        <p:spPr bwMode="auto">
          <a:xfrm>
            <a:off x="3059113" y="486251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777" name="Freeform 129"/>
          <p:cNvSpPr>
            <a:spLocks/>
          </p:cNvSpPr>
          <p:nvPr/>
        </p:nvSpPr>
        <p:spPr bwMode="auto">
          <a:xfrm flipH="1">
            <a:off x="3492500" y="4935538"/>
            <a:ext cx="71438" cy="581025"/>
          </a:xfrm>
          <a:custGeom>
            <a:avLst/>
            <a:gdLst>
              <a:gd name="T0" fmla="*/ 0 w 1"/>
              <a:gd name="T1" fmla="*/ 0 h 732"/>
              <a:gd name="T2" fmla="*/ 0 w 1"/>
              <a:gd name="T3" fmla="*/ 2147483647 h 732"/>
              <a:gd name="T4" fmla="*/ 0 60000 65536"/>
              <a:gd name="T5" fmla="*/ 0 60000 65536"/>
              <a:gd name="T6" fmla="*/ 0 w 1"/>
              <a:gd name="T7" fmla="*/ 0 h 732"/>
              <a:gd name="T8" fmla="*/ 1 w 1"/>
              <a:gd name="T9" fmla="*/ 732 h 7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32">
                <a:moveTo>
                  <a:pt x="0" y="0"/>
                </a:moveTo>
                <a:lnTo>
                  <a:pt x="0" y="732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778" name="Freeform 131"/>
          <p:cNvSpPr>
            <a:spLocks/>
          </p:cNvSpPr>
          <p:nvPr/>
        </p:nvSpPr>
        <p:spPr bwMode="auto">
          <a:xfrm>
            <a:off x="1835150" y="3717925"/>
            <a:ext cx="6192838" cy="71438"/>
          </a:xfrm>
          <a:custGeom>
            <a:avLst/>
            <a:gdLst>
              <a:gd name="T0" fmla="*/ 0 w 2265"/>
              <a:gd name="T1" fmla="*/ 0 h 1"/>
              <a:gd name="T2" fmla="*/ 2147483647 w 2265"/>
              <a:gd name="T3" fmla="*/ 0 h 1"/>
              <a:gd name="T4" fmla="*/ 0 60000 65536"/>
              <a:gd name="T5" fmla="*/ 0 60000 65536"/>
              <a:gd name="T6" fmla="*/ 0 w 2265"/>
              <a:gd name="T7" fmla="*/ 0 h 1"/>
              <a:gd name="T8" fmla="*/ 2265 w 2265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65" h="1">
                <a:moveTo>
                  <a:pt x="0" y="0"/>
                </a:moveTo>
                <a:lnTo>
                  <a:pt x="2265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9" name="Line 134"/>
          <p:cNvSpPr>
            <a:spLocks noChangeShapeType="1"/>
          </p:cNvSpPr>
          <p:nvPr/>
        </p:nvSpPr>
        <p:spPr bwMode="auto">
          <a:xfrm>
            <a:off x="1835150" y="4160838"/>
            <a:ext cx="655320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0" name="Text Box 135"/>
          <p:cNvSpPr txBox="1">
            <a:spLocks noChangeArrowheads="1"/>
          </p:cNvSpPr>
          <p:nvPr/>
        </p:nvSpPr>
        <p:spPr bwMode="auto">
          <a:xfrm>
            <a:off x="2049463" y="3629025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0781" name="Text Box 136"/>
          <p:cNvSpPr txBox="1">
            <a:spLocks noChangeArrowheads="1"/>
          </p:cNvSpPr>
          <p:nvPr/>
        </p:nvSpPr>
        <p:spPr bwMode="auto">
          <a:xfrm>
            <a:off x="611188" y="9525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</a:rPr>
              <a:t>CPU </a:t>
            </a:r>
            <a:r>
              <a:rPr lang="zh-CN" altLang="en-US" sz="3200" b="1">
                <a:latin typeface="Times New Roman" pitchFamily="18" charset="0"/>
              </a:rPr>
              <a:t>与存储器的连接图</a:t>
            </a:r>
          </a:p>
        </p:txBody>
      </p:sp>
      <p:sp>
        <p:nvSpPr>
          <p:cNvPr id="263305" name="Rectangle 137"/>
          <p:cNvSpPr>
            <a:spLocks noChangeArrowheads="1"/>
          </p:cNvSpPr>
          <p:nvPr/>
        </p:nvSpPr>
        <p:spPr bwMode="auto">
          <a:xfrm>
            <a:off x="7696200" y="-17145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4.2</a:t>
            </a:r>
          </a:p>
        </p:txBody>
      </p:sp>
      <p:grpSp>
        <p:nvGrpSpPr>
          <p:cNvPr id="30783" name="Group 17"/>
          <p:cNvGrpSpPr>
            <a:grpSpLocks/>
          </p:cNvGrpSpPr>
          <p:nvPr/>
        </p:nvGrpSpPr>
        <p:grpSpPr bwMode="auto">
          <a:xfrm>
            <a:off x="3924300" y="4719638"/>
            <a:ext cx="215900" cy="355600"/>
            <a:chOff x="1768" y="2852"/>
            <a:chExt cx="456" cy="224"/>
          </a:xfrm>
        </p:grpSpPr>
        <p:sp>
          <p:nvSpPr>
            <p:cNvPr id="30844" name="Line 18"/>
            <p:cNvSpPr>
              <a:spLocks noChangeShapeType="1"/>
            </p:cNvSpPr>
            <p:nvPr/>
          </p:nvSpPr>
          <p:spPr bwMode="auto">
            <a:xfrm flipH="1">
              <a:off x="1876" y="2852"/>
              <a:ext cx="34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5" name="Line 19"/>
            <p:cNvSpPr>
              <a:spLocks noChangeShapeType="1"/>
            </p:cNvSpPr>
            <p:nvPr/>
          </p:nvSpPr>
          <p:spPr bwMode="auto">
            <a:xfrm>
              <a:off x="1876" y="2852"/>
              <a:ext cx="1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6" name="Rectangle 20"/>
            <p:cNvSpPr>
              <a:spLocks noChangeArrowheads="1"/>
            </p:cNvSpPr>
            <p:nvPr/>
          </p:nvSpPr>
          <p:spPr bwMode="auto">
            <a:xfrm>
              <a:off x="1768" y="3057"/>
              <a:ext cx="187" cy="19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</p:grpSp>
      <p:sp>
        <p:nvSpPr>
          <p:cNvPr id="30784" name="Rectangle 57"/>
          <p:cNvSpPr>
            <a:spLocks noChangeArrowheads="1"/>
          </p:cNvSpPr>
          <p:nvPr/>
        </p:nvSpPr>
        <p:spPr bwMode="auto">
          <a:xfrm>
            <a:off x="1692275" y="663575"/>
            <a:ext cx="188913" cy="3175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85" name="Oval 60"/>
          <p:cNvSpPr>
            <a:spLocks noChangeArrowheads="1"/>
          </p:cNvSpPr>
          <p:nvPr/>
        </p:nvSpPr>
        <p:spPr bwMode="auto">
          <a:xfrm>
            <a:off x="1908175" y="765175"/>
            <a:ext cx="69850" cy="100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86" name="Line 3"/>
          <p:cNvSpPr>
            <a:spLocks noChangeShapeType="1"/>
          </p:cNvSpPr>
          <p:nvPr/>
        </p:nvSpPr>
        <p:spPr bwMode="auto">
          <a:xfrm flipV="1">
            <a:off x="2266950" y="83661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7" name="Line 3"/>
          <p:cNvSpPr>
            <a:spLocks noChangeShapeType="1"/>
          </p:cNvSpPr>
          <p:nvPr/>
        </p:nvSpPr>
        <p:spPr bwMode="auto">
          <a:xfrm flipH="1" flipV="1">
            <a:off x="1979613" y="836613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8" name="Text Box 56"/>
          <p:cNvSpPr txBox="1">
            <a:spLocks noChangeArrowheads="1"/>
          </p:cNvSpPr>
          <p:nvPr/>
        </p:nvSpPr>
        <p:spPr bwMode="auto">
          <a:xfrm rot="5400000">
            <a:off x="3375819" y="3364706"/>
            <a:ext cx="6111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 b="1">
              <a:latin typeface="Times New Roman" pitchFamily="18" charset="0"/>
            </a:endParaRPr>
          </a:p>
        </p:txBody>
      </p:sp>
      <p:sp>
        <p:nvSpPr>
          <p:cNvPr id="30789" name="Line 100"/>
          <p:cNvSpPr>
            <a:spLocks noChangeShapeType="1"/>
          </p:cNvSpPr>
          <p:nvPr/>
        </p:nvSpPr>
        <p:spPr bwMode="auto">
          <a:xfrm>
            <a:off x="3779838" y="4581525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0" name="Line 101"/>
          <p:cNvSpPr>
            <a:spLocks noChangeShapeType="1"/>
          </p:cNvSpPr>
          <p:nvPr/>
        </p:nvSpPr>
        <p:spPr bwMode="auto">
          <a:xfrm flipH="1" flipV="1">
            <a:off x="3924300" y="2636838"/>
            <a:ext cx="0" cy="1944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1" name="Line 102"/>
          <p:cNvSpPr>
            <a:spLocks noChangeShapeType="1"/>
          </p:cNvSpPr>
          <p:nvPr/>
        </p:nvSpPr>
        <p:spPr bwMode="auto">
          <a:xfrm flipH="1" flipV="1">
            <a:off x="3563938" y="2636838"/>
            <a:ext cx="36036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2" name="Line 103"/>
          <p:cNvSpPr>
            <a:spLocks noChangeShapeType="1"/>
          </p:cNvSpPr>
          <p:nvPr/>
        </p:nvSpPr>
        <p:spPr bwMode="auto">
          <a:xfrm>
            <a:off x="4859338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3" name="Text Box 37"/>
          <p:cNvSpPr txBox="1">
            <a:spLocks noChangeArrowheads="1"/>
          </p:cNvSpPr>
          <p:nvPr/>
        </p:nvSpPr>
        <p:spPr bwMode="auto">
          <a:xfrm>
            <a:off x="5162550" y="4473575"/>
            <a:ext cx="84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0794" name="Rectangle 38"/>
          <p:cNvSpPr>
            <a:spLocks noChangeArrowheads="1"/>
          </p:cNvSpPr>
          <p:nvPr/>
        </p:nvSpPr>
        <p:spPr bwMode="auto">
          <a:xfrm>
            <a:off x="5219700" y="4471988"/>
            <a:ext cx="792163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95" name="Line 106"/>
          <p:cNvSpPr>
            <a:spLocks noChangeShapeType="1"/>
          </p:cNvSpPr>
          <p:nvPr/>
        </p:nvSpPr>
        <p:spPr bwMode="auto">
          <a:xfrm>
            <a:off x="6011863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6" name="Text Box 37"/>
          <p:cNvSpPr txBox="1">
            <a:spLocks noChangeArrowheads="1"/>
          </p:cNvSpPr>
          <p:nvPr/>
        </p:nvSpPr>
        <p:spPr bwMode="auto">
          <a:xfrm>
            <a:off x="6459538" y="4473575"/>
            <a:ext cx="8493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0797" name="Rectangle 38"/>
          <p:cNvSpPr>
            <a:spLocks noChangeArrowheads="1"/>
          </p:cNvSpPr>
          <p:nvPr/>
        </p:nvSpPr>
        <p:spPr bwMode="auto">
          <a:xfrm>
            <a:off x="6516688" y="4471988"/>
            <a:ext cx="792162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798" name="Line 109"/>
          <p:cNvSpPr>
            <a:spLocks noChangeShapeType="1"/>
          </p:cNvSpPr>
          <p:nvPr/>
        </p:nvSpPr>
        <p:spPr bwMode="auto">
          <a:xfrm>
            <a:off x="7308850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99" name="Text Box 37"/>
          <p:cNvSpPr txBox="1">
            <a:spLocks noChangeArrowheads="1"/>
          </p:cNvSpPr>
          <p:nvPr/>
        </p:nvSpPr>
        <p:spPr bwMode="auto">
          <a:xfrm>
            <a:off x="7756525" y="4473575"/>
            <a:ext cx="84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0800" name="Rectangle 38"/>
          <p:cNvSpPr>
            <a:spLocks noChangeArrowheads="1"/>
          </p:cNvSpPr>
          <p:nvPr/>
        </p:nvSpPr>
        <p:spPr bwMode="auto">
          <a:xfrm>
            <a:off x="7813675" y="4471988"/>
            <a:ext cx="792163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801" name="Line 112"/>
          <p:cNvSpPr>
            <a:spLocks noChangeShapeType="1"/>
          </p:cNvSpPr>
          <p:nvPr/>
        </p:nvSpPr>
        <p:spPr bwMode="auto">
          <a:xfrm>
            <a:off x="8605838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2" name="Line 113"/>
          <p:cNvSpPr>
            <a:spLocks noChangeShapeType="1"/>
          </p:cNvSpPr>
          <p:nvPr/>
        </p:nvSpPr>
        <p:spPr bwMode="auto">
          <a:xfrm>
            <a:off x="5075238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3" name="Line 33"/>
          <p:cNvSpPr>
            <a:spLocks noChangeShapeType="1"/>
          </p:cNvSpPr>
          <p:nvPr/>
        </p:nvSpPr>
        <p:spPr bwMode="auto">
          <a:xfrm>
            <a:off x="6372225" y="4760913"/>
            <a:ext cx="1588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4" name="Line 115"/>
          <p:cNvSpPr>
            <a:spLocks noChangeShapeType="1"/>
          </p:cNvSpPr>
          <p:nvPr/>
        </p:nvSpPr>
        <p:spPr bwMode="auto">
          <a:xfrm>
            <a:off x="6372225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5" name="Line 33"/>
          <p:cNvSpPr>
            <a:spLocks noChangeShapeType="1"/>
          </p:cNvSpPr>
          <p:nvPr/>
        </p:nvSpPr>
        <p:spPr bwMode="auto">
          <a:xfrm>
            <a:off x="7667625" y="4760913"/>
            <a:ext cx="1588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6" name="Line 117"/>
          <p:cNvSpPr>
            <a:spLocks noChangeShapeType="1"/>
          </p:cNvSpPr>
          <p:nvPr/>
        </p:nvSpPr>
        <p:spPr bwMode="auto">
          <a:xfrm>
            <a:off x="7667625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7" name="Line 118"/>
          <p:cNvSpPr>
            <a:spLocks noChangeShapeType="1"/>
          </p:cNvSpPr>
          <p:nvPr/>
        </p:nvSpPr>
        <p:spPr bwMode="auto">
          <a:xfrm flipH="1">
            <a:off x="1763713" y="6381750"/>
            <a:ext cx="590391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8" name="Line 119"/>
          <p:cNvSpPr>
            <a:spLocks noChangeShapeType="1"/>
          </p:cNvSpPr>
          <p:nvPr/>
        </p:nvSpPr>
        <p:spPr bwMode="auto">
          <a:xfrm>
            <a:off x="6156325" y="2312988"/>
            <a:ext cx="0" cy="23034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09" name="Freeform 66"/>
          <p:cNvSpPr>
            <a:spLocks/>
          </p:cNvSpPr>
          <p:nvPr/>
        </p:nvSpPr>
        <p:spPr bwMode="auto">
          <a:xfrm>
            <a:off x="3565525" y="1949450"/>
            <a:ext cx="3886200" cy="74613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10" name="Text Box 67"/>
          <p:cNvSpPr txBox="1">
            <a:spLocks noChangeArrowheads="1"/>
          </p:cNvSpPr>
          <p:nvPr/>
        </p:nvSpPr>
        <p:spPr bwMode="auto">
          <a:xfrm>
            <a:off x="3492500" y="1592263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30811" name="Oval 69"/>
          <p:cNvSpPr>
            <a:spLocks noChangeArrowheads="1"/>
          </p:cNvSpPr>
          <p:nvPr/>
        </p:nvSpPr>
        <p:spPr bwMode="auto">
          <a:xfrm>
            <a:off x="3467100" y="1865313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0812" name="Line 76"/>
          <p:cNvSpPr>
            <a:spLocks noChangeShapeType="1"/>
          </p:cNvSpPr>
          <p:nvPr/>
        </p:nvSpPr>
        <p:spPr bwMode="auto">
          <a:xfrm>
            <a:off x="3563938" y="2024063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13" name="Line 76"/>
          <p:cNvSpPr>
            <a:spLocks noChangeShapeType="1"/>
          </p:cNvSpPr>
          <p:nvPr/>
        </p:nvSpPr>
        <p:spPr bwMode="auto">
          <a:xfrm>
            <a:off x="3563938" y="16637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14" name="Freeform 45"/>
          <p:cNvSpPr>
            <a:spLocks/>
          </p:cNvSpPr>
          <p:nvPr/>
        </p:nvSpPr>
        <p:spPr bwMode="auto">
          <a:xfrm>
            <a:off x="5865813" y="4184650"/>
            <a:ext cx="1587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15" name="Text Box 46"/>
          <p:cNvSpPr txBox="1">
            <a:spLocks noChangeArrowheads="1"/>
          </p:cNvSpPr>
          <p:nvPr/>
        </p:nvSpPr>
        <p:spPr bwMode="auto">
          <a:xfrm>
            <a:off x="5476875" y="405765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816" name="Freeform 45"/>
          <p:cNvSpPr>
            <a:spLocks/>
          </p:cNvSpPr>
          <p:nvPr/>
        </p:nvSpPr>
        <p:spPr bwMode="auto">
          <a:xfrm>
            <a:off x="8386763" y="4152900"/>
            <a:ext cx="1587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17" name="Text Box 46"/>
          <p:cNvSpPr txBox="1">
            <a:spLocks noChangeArrowheads="1"/>
          </p:cNvSpPr>
          <p:nvPr/>
        </p:nvSpPr>
        <p:spPr bwMode="auto">
          <a:xfrm>
            <a:off x="7997825" y="40259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818" name="Line 129"/>
          <p:cNvSpPr>
            <a:spLocks noChangeShapeType="1"/>
          </p:cNvSpPr>
          <p:nvPr/>
        </p:nvSpPr>
        <p:spPr bwMode="auto">
          <a:xfrm>
            <a:off x="5508625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19" name="Line 130"/>
          <p:cNvSpPr>
            <a:spLocks noChangeShapeType="1"/>
          </p:cNvSpPr>
          <p:nvPr/>
        </p:nvSpPr>
        <p:spPr bwMode="auto">
          <a:xfrm>
            <a:off x="6804025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0" name="Line 131"/>
          <p:cNvSpPr>
            <a:spLocks noChangeShapeType="1"/>
          </p:cNvSpPr>
          <p:nvPr/>
        </p:nvSpPr>
        <p:spPr bwMode="auto">
          <a:xfrm>
            <a:off x="8027988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1" name="Line 132"/>
          <p:cNvSpPr>
            <a:spLocks noChangeShapeType="1"/>
          </p:cNvSpPr>
          <p:nvPr/>
        </p:nvSpPr>
        <p:spPr bwMode="auto">
          <a:xfrm>
            <a:off x="7451725" y="1952625"/>
            <a:ext cx="0" cy="2663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2" name="Line 133"/>
          <p:cNvSpPr>
            <a:spLocks noChangeShapeType="1"/>
          </p:cNvSpPr>
          <p:nvPr/>
        </p:nvSpPr>
        <p:spPr bwMode="auto">
          <a:xfrm>
            <a:off x="8748713" y="1592263"/>
            <a:ext cx="0" cy="30241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3" name="Freeform 66"/>
          <p:cNvSpPr>
            <a:spLocks/>
          </p:cNvSpPr>
          <p:nvPr/>
        </p:nvSpPr>
        <p:spPr bwMode="auto">
          <a:xfrm>
            <a:off x="3492500" y="1589088"/>
            <a:ext cx="5256213" cy="147637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24" name="Text Box 67"/>
          <p:cNvSpPr txBox="1">
            <a:spLocks noChangeArrowheads="1"/>
          </p:cNvSpPr>
          <p:nvPr/>
        </p:nvSpPr>
        <p:spPr bwMode="auto">
          <a:xfrm>
            <a:off x="3419475" y="1231900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30825" name="Line 76"/>
          <p:cNvSpPr>
            <a:spLocks noChangeShapeType="1"/>
          </p:cNvSpPr>
          <p:nvPr/>
        </p:nvSpPr>
        <p:spPr bwMode="auto">
          <a:xfrm>
            <a:off x="3490913" y="1303338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26" name="Line 137"/>
          <p:cNvSpPr>
            <a:spLocks noChangeShapeType="1"/>
          </p:cNvSpPr>
          <p:nvPr/>
        </p:nvSpPr>
        <p:spPr bwMode="auto">
          <a:xfrm flipH="1">
            <a:off x="1763713" y="5734050"/>
            <a:ext cx="640873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7" name="Freeform 124"/>
          <p:cNvSpPr>
            <a:spLocks/>
          </p:cNvSpPr>
          <p:nvPr/>
        </p:nvSpPr>
        <p:spPr bwMode="auto">
          <a:xfrm>
            <a:off x="4284663" y="4941888"/>
            <a:ext cx="71437" cy="792162"/>
          </a:xfrm>
          <a:custGeom>
            <a:avLst/>
            <a:gdLst>
              <a:gd name="T0" fmla="*/ 0 w 1"/>
              <a:gd name="T1" fmla="*/ 0 h 366"/>
              <a:gd name="T2" fmla="*/ 0 w 1"/>
              <a:gd name="T3" fmla="*/ 2147483647 h 366"/>
              <a:gd name="T4" fmla="*/ 0 60000 65536"/>
              <a:gd name="T5" fmla="*/ 0 60000 65536"/>
              <a:gd name="T6" fmla="*/ 0 w 1"/>
              <a:gd name="T7" fmla="*/ 0 h 366"/>
              <a:gd name="T8" fmla="*/ 1 w 1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66">
                <a:moveTo>
                  <a:pt x="0" y="0"/>
                </a:moveTo>
                <a:lnTo>
                  <a:pt x="0" y="36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28" name="Freeform 120"/>
          <p:cNvSpPr>
            <a:spLocks/>
          </p:cNvSpPr>
          <p:nvPr/>
        </p:nvSpPr>
        <p:spPr bwMode="auto">
          <a:xfrm flipH="1">
            <a:off x="5219700" y="4975225"/>
            <a:ext cx="71438" cy="182563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29" name="Freeform 120"/>
          <p:cNvSpPr>
            <a:spLocks/>
          </p:cNvSpPr>
          <p:nvPr/>
        </p:nvSpPr>
        <p:spPr bwMode="auto">
          <a:xfrm>
            <a:off x="5507038" y="4975225"/>
            <a:ext cx="73025" cy="541338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0" name="Freeform 120"/>
          <p:cNvSpPr>
            <a:spLocks/>
          </p:cNvSpPr>
          <p:nvPr/>
        </p:nvSpPr>
        <p:spPr bwMode="auto">
          <a:xfrm>
            <a:off x="5580063" y="4941888"/>
            <a:ext cx="73025" cy="792162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1" name="Text Box 121"/>
          <p:cNvSpPr txBox="1">
            <a:spLocks noChangeArrowheads="1"/>
          </p:cNvSpPr>
          <p:nvPr/>
        </p:nvSpPr>
        <p:spPr bwMode="auto">
          <a:xfrm>
            <a:off x="5508625" y="4868863"/>
            <a:ext cx="38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 b="1">
                <a:latin typeface="Times New Roman" pitchFamily="18" charset="0"/>
              </a:rPr>
              <a:t>…</a:t>
            </a:r>
          </a:p>
        </p:txBody>
      </p:sp>
      <p:sp>
        <p:nvSpPr>
          <p:cNvPr id="30832" name="Freeform 120"/>
          <p:cNvSpPr>
            <a:spLocks/>
          </p:cNvSpPr>
          <p:nvPr/>
        </p:nvSpPr>
        <p:spPr bwMode="auto">
          <a:xfrm>
            <a:off x="7170738" y="4981575"/>
            <a:ext cx="69850" cy="1111250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3" name="Text Box 121"/>
          <p:cNvSpPr txBox="1">
            <a:spLocks noChangeArrowheads="1"/>
          </p:cNvSpPr>
          <p:nvPr/>
        </p:nvSpPr>
        <p:spPr bwMode="auto">
          <a:xfrm>
            <a:off x="6588125" y="48688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834" name="Freeform 120"/>
          <p:cNvSpPr>
            <a:spLocks/>
          </p:cNvSpPr>
          <p:nvPr/>
        </p:nvSpPr>
        <p:spPr bwMode="auto">
          <a:xfrm flipH="1">
            <a:off x="6588125" y="4981575"/>
            <a:ext cx="71438" cy="182563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5" name="Freeform 120"/>
          <p:cNvSpPr>
            <a:spLocks/>
          </p:cNvSpPr>
          <p:nvPr/>
        </p:nvSpPr>
        <p:spPr bwMode="auto">
          <a:xfrm>
            <a:off x="6875463" y="4981575"/>
            <a:ext cx="73025" cy="541338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6" name="Freeform 120"/>
          <p:cNvSpPr>
            <a:spLocks/>
          </p:cNvSpPr>
          <p:nvPr/>
        </p:nvSpPr>
        <p:spPr bwMode="auto">
          <a:xfrm>
            <a:off x="6948488" y="4948238"/>
            <a:ext cx="73025" cy="792162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7" name="Text Box 121"/>
          <p:cNvSpPr txBox="1">
            <a:spLocks noChangeArrowheads="1"/>
          </p:cNvSpPr>
          <p:nvPr/>
        </p:nvSpPr>
        <p:spPr bwMode="auto">
          <a:xfrm>
            <a:off x="6877050" y="4875213"/>
            <a:ext cx="38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 b="1">
                <a:latin typeface="Times New Roman" pitchFamily="18" charset="0"/>
              </a:rPr>
              <a:t>…</a:t>
            </a:r>
          </a:p>
        </p:txBody>
      </p:sp>
      <p:sp>
        <p:nvSpPr>
          <p:cNvPr id="30838" name="Freeform 120"/>
          <p:cNvSpPr>
            <a:spLocks/>
          </p:cNvSpPr>
          <p:nvPr/>
        </p:nvSpPr>
        <p:spPr bwMode="auto">
          <a:xfrm>
            <a:off x="8439150" y="4981575"/>
            <a:ext cx="93663" cy="1111250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39" name="Text Box 121"/>
          <p:cNvSpPr txBox="1">
            <a:spLocks noChangeArrowheads="1"/>
          </p:cNvSpPr>
          <p:nvPr/>
        </p:nvSpPr>
        <p:spPr bwMode="auto">
          <a:xfrm>
            <a:off x="7856538" y="48688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0840" name="Freeform 120"/>
          <p:cNvSpPr>
            <a:spLocks/>
          </p:cNvSpPr>
          <p:nvPr/>
        </p:nvSpPr>
        <p:spPr bwMode="auto">
          <a:xfrm flipH="1">
            <a:off x="7856538" y="4981575"/>
            <a:ext cx="71437" cy="182563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41" name="Freeform 120"/>
          <p:cNvSpPr>
            <a:spLocks/>
          </p:cNvSpPr>
          <p:nvPr/>
        </p:nvSpPr>
        <p:spPr bwMode="auto">
          <a:xfrm>
            <a:off x="8143875" y="4981575"/>
            <a:ext cx="73025" cy="541338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42" name="Freeform 120"/>
          <p:cNvSpPr>
            <a:spLocks/>
          </p:cNvSpPr>
          <p:nvPr/>
        </p:nvSpPr>
        <p:spPr bwMode="auto">
          <a:xfrm>
            <a:off x="8216900" y="4948238"/>
            <a:ext cx="73025" cy="792162"/>
          </a:xfrm>
          <a:custGeom>
            <a:avLst/>
            <a:gdLst>
              <a:gd name="T0" fmla="*/ 0 w 1"/>
              <a:gd name="T1" fmla="*/ 0 h 726"/>
              <a:gd name="T2" fmla="*/ 0 w 1"/>
              <a:gd name="T3" fmla="*/ 2147483647 h 726"/>
              <a:gd name="T4" fmla="*/ 0 60000 65536"/>
              <a:gd name="T5" fmla="*/ 0 60000 65536"/>
              <a:gd name="T6" fmla="*/ 0 w 1"/>
              <a:gd name="T7" fmla="*/ 0 h 726"/>
              <a:gd name="T8" fmla="*/ 1 w 1"/>
              <a:gd name="T9" fmla="*/ 726 h 7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26">
                <a:moveTo>
                  <a:pt x="0" y="0"/>
                </a:moveTo>
                <a:lnTo>
                  <a:pt x="0" y="72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oval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0843" name="Text Box 121"/>
          <p:cNvSpPr txBox="1">
            <a:spLocks noChangeArrowheads="1"/>
          </p:cNvSpPr>
          <p:nvPr/>
        </p:nvSpPr>
        <p:spPr bwMode="auto">
          <a:xfrm>
            <a:off x="8145463" y="4875213"/>
            <a:ext cx="38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 b="1">
                <a:latin typeface="Times New Roman" pitchFamily="18" charset="0"/>
              </a:rPr>
              <a:t>…</a:t>
            </a:r>
          </a:p>
        </p:txBody>
      </p:sp>
      <p:sp>
        <p:nvSpPr>
          <p:cNvPr id="156" name="Oval 69"/>
          <p:cNvSpPr>
            <a:spLocks noChangeArrowheads="1"/>
          </p:cNvSpPr>
          <p:nvPr/>
        </p:nvSpPr>
        <p:spPr bwMode="auto">
          <a:xfrm>
            <a:off x="3463918" y="1500174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EBDABC-5BD5-44FB-BEE3-46E18D0AAA9B}" type="slidenum">
              <a:rPr lang="zh-CN" altLang="en-US"/>
              <a:pPr>
                <a:defRPr/>
              </a:pPr>
              <a:t>37</a:t>
            </a:fld>
            <a:endParaRPr lang="zh-CN" altLang="en-US"/>
          </a:p>
        </p:txBody>
      </p:sp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5441950" y="2133600"/>
            <a:ext cx="121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ROM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4K×8</a:t>
            </a:r>
          </a:p>
        </p:txBody>
      </p:sp>
      <p:sp>
        <p:nvSpPr>
          <p:cNvPr id="259075" name="AutoShape 3"/>
          <p:cNvSpPr>
            <a:spLocks/>
          </p:cNvSpPr>
          <p:nvPr/>
        </p:nvSpPr>
        <p:spPr bwMode="auto">
          <a:xfrm>
            <a:off x="5078413" y="2092325"/>
            <a:ext cx="363537" cy="904875"/>
          </a:xfrm>
          <a:prstGeom prst="rightBrace">
            <a:avLst>
              <a:gd name="adj1" fmla="val 20742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9076" name="AutoShape 4"/>
          <p:cNvSpPr>
            <a:spLocks/>
          </p:cNvSpPr>
          <p:nvPr/>
        </p:nvSpPr>
        <p:spPr bwMode="auto">
          <a:xfrm>
            <a:off x="5153025" y="3068638"/>
            <a:ext cx="225425" cy="2808287"/>
          </a:xfrm>
          <a:prstGeom prst="rightBrace">
            <a:avLst>
              <a:gd name="adj1" fmla="val 103815"/>
              <a:gd name="adj2" fmla="val 50000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5441950" y="3933825"/>
            <a:ext cx="1506538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RAM</a:t>
            </a:r>
          </a:p>
          <a:p>
            <a:pPr algn="l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zh-CN" sz="2800" b="1">
                <a:ea typeface="黑体" pitchFamily="2" charset="-122"/>
              </a:rPr>
              <a:t>12K×8</a:t>
            </a:r>
          </a:p>
        </p:txBody>
      </p:sp>
      <p:graphicFrame>
        <p:nvGraphicFramePr>
          <p:cNvPr id="259078" name="Group 6"/>
          <p:cNvGraphicFramePr>
            <a:graphicFrameLocks noGrp="1"/>
          </p:cNvGraphicFramePr>
          <p:nvPr/>
        </p:nvGraphicFramePr>
        <p:xfrm>
          <a:off x="2921000" y="2060575"/>
          <a:ext cx="2089150" cy="3889376"/>
        </p:xfrm>
        <a:graphic>
          <a:graphicData uri="http://schemas.openxmlformats.org/drawingml/2006/table">
            <a:tbl>
              <a:tblPr/>
              <a:tblGrid>
                <a:gridCol w="2089150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2K×8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4K×8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9092" name="Text Box 20"/>
          <p:cNvSpPr txBox="1">
            <a:spLocks noChangeArrowheads="1"/>
          </p:cNvSpPr>
          <p:nvPr/>
        </p:nvSpPr>
        <p:spPr bwMode="auto">
          <a:xfrm>
            <a:off x="3568700" y="1412875"/>
            <a:ext cx="1219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5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259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259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9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259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8" dur="500"/>
                                        <p:tgtEl>
                                          <p:spTgt spid="259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 build="p" autoUpdateAnimBg="0" advAuto="0"/>
      <p:bldP spid="259075" grpId="0" animBg="1"/>
      <p:bldP spid="259076" grpId="0" animBg="1"/>
      <p:bldP spid="259077" grpId="0" build="p" autoUpdateAnimBg="0" advAuto="0"/>
      <p:bldP spid="259092" grpId="0" build="p" autoUpdateAnimBg="0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1E8A2F-C672-41CA-B3AF-59E331FCC481}" type="slidenum">
              <a:rPr lang="zh-CN" altLang="en-US"/>
              <a:pPr>
                <a:defRPr/>
              </a:pPr>
              <a:t>38</a:t>
            </a:fld>
            <a:endParaRPr lang="zh-CN" alt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547813" y="188913"/>
            <a:ext cx="5040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latin typeface="Times New Roman" pitchFamily="18" charset="0"/>
              </a:rPr>
              <a:t>(1) 写出对应的二进制地址码</a:t>
            </a:r>
          </a:p>
        </p:txBody>
      </p:sp>
      <p:sp>
        <p:nvSpPr>
          <p:cNvPr id="32772" name="Text Box 51"/>
          <p:cNvSpPr txBox="1">
            <a:spLocks noChangeArrowheads="1"/>
          </p:cNvSpPr>
          <p:nvPr/>
        </p:nvSpPr>
        <p:spPr bwMode="auto">
          <a:xfrm>
            <a:off x="179388" y="260350"/>
            <a:ext cx="1219200" cy="3905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7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b="1">
                <a:ea typeface="黑体" pitchFamily="2" charset="-122"/>
              </a:rPr>
              <a:t>方案</a:t>
            </a:r>
            <a:r>
              <a:rPr lang="en-US" altLang="zh-CN" sz="2800" b="1">
                <a:ea typeface="黑体" pitchFamily="2" charset="-122"/>
              </a:rPr>
              <a:t>2</a:t>
            </a:r>
          </a:p>
        </p:txBody>
      </p:sp>
      <p:graphicFrame>
        <p:nvGraphicFramePr>
          <p:cNvPr id="247339" name="Group 555"/>
          <p:cNvGraphicFramePr>
            <a:graphicFrameLocks noGrp="1"/>
          </p:cNvGraphicFramePr>
          <p:nvPr/>
        </p:nvGraphicFramePr>
        <p:xfrm>
          <a:off x="468313" y="1268413"/>
          <a:ext cx="8116887" cy="4800600"/>
        </p:xfrm>
        <a:graphic>
          <a:graphicData uri="http://schemas.openxmlformats.org/drawingml/2006/table">
            <a:tbl>
              <a:tblPr/>
              <a:tblGrid>
                <a:gridCol w="1439862"/>
                <a:gridCol w="360363"/>
                <a:gridCol w="360362"/>
                <a:gridCol w="431800"/>
                <a:gridCol w="357188"/>
                <a:gridCol w="436562"/>
                <a:gridCol w="434975"/>
                <a:gridCol w="436563"/>
                <a:gridCol w="438150"/>
                <a:gridCol w="436562"/>
                <a:gridCol w="438150"/>
                <a:gridCol w="434975"/>
                <a:gridCol w="361950"/>
                <a:gridCol w="441325"/>
                <a:gridCol w="434975"/>
                <a:gridCol w="388938"/>
                <a:gridCol w="484187"/>
              </a:tblGrid>
              <a:tr h="363538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芯片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1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地  址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143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8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Rom(2K*8)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Rom(2K*8)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Ram(4K*8)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结束地址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908175" y="227647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0  0   0   0   0</a:t>
            </a:r>
            <a:r>
              <a:rPr lang="en-US" altLang="zh-CN" sz="2600" b="1">
                <a:latin typeface="Times New Roman" pitchFamily="18" charset="0"/>
              </a:rPr>
              <a:t>   0   0   0    0   0   0   0   0   0    0   0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8175" y="270827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0  0   0   0   0</a:t>
            </a:r>
            <a:r>
              <a:rPr lang="en-US" altLang="zh-CN" sz="2600" b="1">
                <a:latin typeface="Times New Roman" pitchFamily="18" charset="0"/>
              </a:rPr>
              <a:t>   1   1   1    1   1   1   1   1   1    1   1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08175" y="308451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0  0   0   0   1</a:t>
            </a:r>
            <a:r>
              <a:rPr lang="en-US" altLang="zh-CN" sz="2600" b="1">
                <a:latin typeface="Times New Roman" pitchFamily="18" charset="0"/>
              </a:rPr>
              <a:t>   0   0   0    0   0   0   0   0   0    0   0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8175" y="3429000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0  0   0   0   1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8175" y="378936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0  0   0   1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08175" y="4164013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0  0   0   1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08175" y="4508500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0  0   1   0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8175" y="4883150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0  0   1   0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908175" y="522922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0  0   1   1   </a:t>
            </a:r>
            <a:r>
              <a:rPr lang="en-US" altLang="zh-CN" sz="2600" b="1">
                <a:latin typeface="Times New Roman" pitchFamily="18" charset="0"/>
              </a:rPr>
              <a:t>0   0   0   0    0   0   0   0   0   0    0   0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908175" y="5603875"/>
            <a:ext cx="67675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0  0   1   1   </a:t>
            </a:r>
            <a:r>
              <a:rPr lang="en-US" altLang="zh-CN" sz="2600" b="1">
                <a:latin typeface="Times New Roman" pitchFamily="18" charset="0"/>
              </a:rPr>
              <a:t>1</a:t>
            </a:r>
            <a:r>
              <a:rPr lang="en-US" altLang="zh-CN" sz="2600" b="1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altLang="zh-CN" sz="2600" b="1">
                <a:latin typeface="Times New Roman" pitchFamily="18" charset="0"/>
              </a:rPr>
              <a:t>  1   1   1    1   1   1   1   1   1    1   1</a:t>
            </a:r>
          </a:p>
        </p:txBody>
      </p:sp>
      <p:sp>
        <p:nvSpPr>
          <p:cNvPr id="247350" name="Rectangle 566"/>
          <p:cNvSpPr>
            <a:spLocks noChangeArrowheads="1"/>
          </p:cNvSpPr>
          <p:nvPr/>
        </p:nvSpPr>
        <p:spPr bwMode="auto">
          <a:xfrm>
            <a:off x="2268538" y="1630363"/>
            <a:ext cx="1150937" cy="4967287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7352" name="Rectangle 568"/>
          <p:cNvSpPr>
            <a:spLocks noChangeArrowheads="1"/>
          </p:cNvSpPr>
          <p:nvPr/>
        </p:nvSpPr>
        <p:spPr bwMode="auto">
          <a:xfrm>
            <a:off x="2124075" y="6108700"/>
            <a:ext cx="1406525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CN" sz="2600" b="1">
                <a:solidFill>
                  <a:schemeClr val="tx2"/>
                </a:solidFill>
                <a:latin typeface="Times New Roman" pitchFamily="18" charset="0"/>
              </a:rPr>
              <a:t>C  B  A </a:t>
            </a:r>
            <a:endParaRPr lang="zh-CN" altLang="en-US" sz="2600" b="1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8" grpId="0" autoUpdateAnimBg="0"/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247350" grpId="0" animBg="1"/>
      <p:bldP spid="24735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/>
          <p:cNvSpPr>
            <a:spLocks/>
          </p:cNvSpPr>
          <p:nvPr/>
        </p:nvSpPr>
        <p:spPr bwMode="auto">
          <a:xfrm flipV="1">
            <a:off x="1763713" y="1450975"/>
            <a:ext cx="576262" cy="69850"/>
          </a:xfrm>
          <a:custGeom>
            <a:avLst/>
            <a:gdLst>
              <a:gd name="T0" fmla="*/ 2147483647 w 669"/>
              <a:gd name="T1" fmla="*/ 0 h 1"/>
              <a:gd name="T2" fmla="*/ 0 w 669"/>
              <a:gd name="T3" fmla="*/ 0 h 1"/>
              <a:gd name="T4" fmla="*/ 0 60000 65536"/>
              <a:gd name="T5" fmla="*/ 0 60000 65536"/>
              <a:gd name="T6" fmla="*/ 0 w 669"/>
              <a:gd name="T7" fmla="*/ 0 h 1"/>
              <a:gd name="T8" fmla="*/ 669 w 669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9" h="1">
                <a:moveTo>
                  <a:pt x="669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endParaRPr lang="zh-CN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 flipH="1" flipV="1">
            <a:off x="2266950" y="1239838"/>
            <a:ext cx="2174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334963" y="860425"/>
            <a:ext cx="298450" cy="1247775"/>
            <a:chOff x="156" y="696"/>
            <a:chExt cx="188" cy="786"/>
          </a:xfrm>
        </p:grpSpPr>
        <p:sp>
          <p:nvSpPr>
            <p:cNvPr id="33956" name="Line 5"/>
            <p:cNvSpPr>
              <a:spLocks noChangeShapeType="1"/>
            </p:cNvSpPr>
            <p:nvPr/>
          </p:nvSpPr>
          <p:spPr bwMode="auto">
            <a:xfrm flipH="1">
              <a:off x="157" y="1467"/>
              <a:ext cx="18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57" name="Freeform 6"/>
            <p:cNvSpPr>
              <a:spLocks/>
            </p:cNvSpPr>
            <p:nvPr/>
          </p:nvSpPr>
          <p:spPr bwMode="auto">
            <a:xfrm>
              <a:off x="156" y="696"/>
              <a:ext cx="1" cy="786"/>
            </a:xfrm>
            <a:custGeom>
              <a:avLst/>
              <a:gdLst>
                <a:gd name="T0" fmla="*/ 0 w 1"/>
                <a:gd name="T1" fmla="*/ 786 h 786"/>
                <a:gd name="T2" fmla="*/ 0 w 1"/>
                <a:gd name="T3" fmla="*/ 0 h 786"/>
                <a:gd name="T4" fmla="*/ 0 60000 65536"/>
                <a:gd name="T5" fmla="*/ 0 60000 65536"/>
                <a:gd name="T6" fmla="*/ 0 w 1"/>
                <a:gd name="T7" fmla="*/ 0 h 786"/>
                <a:gd name="T8" fmla="*/ 1 w 1"/>
                <a:gd name="T9" fmla="*/ 786 h 7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86">
                  <a:moveTo>
                    <a:pt x="0" y="786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797" name="Freeform 8"/>
          <p:cNvSpPr>
            <a:spLocks/>
          </p:cNvSpPr>
          <p:nvPr/>
        </p:nvSpPr>
        <p:spPr bwMode="auto">
          <a:xfrm>
            <a:off x="2124075" y="1852613"/>
            <a:ext cx="231775" cy="69850"/>
          </a:xfrm>
          <a:custGeom>
            <a:avLst/>
            <a:gdLst>
              <a:gd name="T0" fmla="*/ 2147483647 w 336"/>
              <a:gd name="T1" fmla="*/ 0 h 1"/>
              <a:gd name="T2" fmla="*/ 0 w 336"/>
              <a:gd name="T3" fmla="*/ 0 h 1"/>
              <a:gd name="T4" fmla="*/ 0 60000 65536"/>
              <a:gd name="T5" fmla="*/ 0 60000 65536"/>
              <a:gd name="T6" fmla="*/ 0 w 336"/>
              <a:gd name="T7" fmla="*/ 0 h 1"/>
              <a:gd name="T8" fmla="*/ 336 w 33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6" h="1">
                <a:moveTo>
                  <a:pt x="336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8" name="Line 9"/>
          <p:cNvSpPr>
            <a:spLocks noChangeShapeType="1"/>
          </p:cNvSpPr>
          <p:nvPr/>
        </p:nvSpPr>
        <p:spPr bwMode="auto">
          <a:xfrm flipV="1">
            <a:off x="323850" y="836613"/>
            <a:ext cx="13684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9" name="Line 10"/>
          <p:cNvSpPr>
            <a:spLocks noChangeShapeType="1"/>
          </p:cNvSpPr>
          <p:nvPr/>
        </p:nvSpPr>
        <p:spPr bwMode="auto">
          <a:xfrm flipH="1">
            <a:off x="2120900" y="1528763"/>
            <a:ext cx="3175" cy="319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0" name="Line 11"/>
          <p:cNvSpPr>
            <a:spLocks noChangeShapeType="1"/>
          </p:cNvSpPr>
          <p:nvPr/>
        </p:nvSpPr>
        <p:spPr bwMode="auto">
          <a:xfrm flipH="1" flipV="1">
            <a:off x="1835150" y="2205038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1" name="Line 12"/>
          <p:cNvSpPr>
            <a:spLocks noChangeShapeType="1"/>
          </p:cNvSpPr>
          <p:nvPr/>
        </p:nvSpPr>
        <p:spPr bwMode="auto">
          <a:xfrm flipH="1" flipV="1">
            <a:off x="1835150" y="2420938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Line 13"/>
          <p:cNvSpPr>
            <a:spLocks noChangeShapeType="1"/>
          </p:cNvSpPr>
          <p:nvPr/>
        </p:nvSpPr>
        <p:spPr bwMode="auto">
          <a:xfrm flipH="1">
            <a:off x="1835150" y="2708275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3803" name="Group 17"/>
          <p:cNvGrpSpPr>
            <a:grpSpLocks/>
          </p:cNvGrpSpPr>
          <p:nvPr/>
        </p:nvGrpSpPr>
        <p:grpSpPr bwMode="auto">
          <a:xfrm>
            <a:off x="2627313" y="4738688"/>
            <a:ext cx="304800" cy="355600"/>
            <a:chOff x="1768" y="2852"/>
            <a:chExt cx="456" cy="224"/>
          </a:xfrm>
        </p:grpSpPr>
        <p:sp>
          <p:nvSpPr>
            <p:cNvPr id="33953" name="Line 18"/>
            <p:cNvSpPr>
              <a:spLocks noChangeShapeType="1"/>
            </p:cNvSpPr>
            <p:nvPr/>
          </p:nvSpPr>
          <p:spPr bwMode="auto">
            <a:xfrm flipH="1">
              <a:off x="1876" y="2852"/>
              <a:ext cx="34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54" name="Line 19"/>
            <p:cNvSpPr>
              <a:spLocks noChangeShapeType="1"/>
            </p:cNvSpPr>
            <p:nvPr/>
          </p:nvSpPr>
          <p:spPr bwMode="auto">
            <a:xfrm>
              <a:off x="1876" y="2852"/>
              <a:ext cx="1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55" name="Rectangle 20"/>
            <p:cNvSpPr>
              <a:spLocks noChangeArrowheads="1"/>
            </p:cNvSpPr>
            <p:nvPr/>
          </p:nvSpPr>
          <p:spPr bwMode="auto">
            <a:xfrm>
              <a:off x="1768" y="3057"/>
              <a:ext cx="187" cy="19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</p:grpSp>
      <p:grpSp>
        <p:nvGrpSpPr>
          <p:cNvPr id="33804" name="Group 25"/>
          <p:cNvGrpSpPr>
            <a:grpSpLocks/>
          </p:cNvGrpSpPr>
          <p:nvPr/>
        </p:nvGrpSpPr>
        <p:grpSpPr bwMode="auto">
          <a:xfrm>
            <a:off x="2936875" y="4381500"/>
            <a:ext cx="858838" cy="533400"/>
            <a:chOff x="2224" y="2640"/>
            <a:chExt cx="713" cy="336"/>
          </a:xfrm>
        </p:grpSpPr>
        <p:sp>
          <p:nvSpPr>
            <p:cNvPr id="33950" name="Rectangle 26"/>
            <p:cNvSpPr>
              <a:spLocks noChangeArrowheads="1"/>
            </p:cNvSpPr>
            <p:nvPr/>
          </p:nvSpPr>
          <p:spPr bwMode="auto">
            <a:xfrm>
              <a:off x="2224" y="2671"/>
              <a:ext cx="700" cy="30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600" b="1">
                <a:latin typeface="宋体" pitchFamily="2" charset="-122"/>
              </a:endParaRPr>
            </a:p>
          </p:txBody>
        </p:sp>
        <p:sp>
          <p:nvSpPr>
            <p:cNvPr id="33951" name="Text Box 27"/>
            <p:cNvSpPr txBox="1">
              <a:spLocks noChangeArrowheads="1"/>
            </p:cNvSpPr>
            <p:nvPr/>
          </p:nvSpPr>
          <p:spPr bwMode="auto">
            <a:xfrm>
              <a:off x="2232" y="2640"/>
              <a:ext cx="70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400" b="1">
                  <a:latin typeface="Times New Roman" pitchFamily="18" charset="0"/>
                </a:rPr>
                <a:t>2</a:t>
              </a:r>
              <a:r>
                <a:rPr lang="en-US" altLang="zh-CN" sz="1400" b="1">
                  <a:latin typeface="Times New Roman" pitchFamily="18" charset="0"/>
                </a:rPr>
                <a:t>K</a:t>
              </a:r>
              <a:r>
                <a:rPr lang="en-US" altLang="zh-CN" sz="600" b="1">
                  <a:latin typeface="Times New Roman" pitchFamily="18" charset="0"/>
                </a:rPr>
                <a:t> </a:t>
              </a:r>
              <a:r>
                <a:rPr lang="en-US" altLang="zh-CN" sz="1200" b="1">
                  <a:latin typeface="宋体" pitchFamily="2" charset="-122"/>
                </a:rPr>
                <a:t>×</a:t>
              </a:r>
              <a:r>
                <a:rPr lang="en-US" altLang="zh-CN" sz="1400" b="1">
                  <a:latin typeface="Times New Roman" pitchFamily="18" charset="0"/>
                </a:rPr>
                <a:t>8</a:t>
              </a:r>
              <a:r>
                <a:rPr lang="zh-CN" altLang="en-US" sz="1400" b="1">
                  <a:latin typeface="Times New Roman" pitchFamily="18" charset="0"/>
                </a:rPr>
                <a:t>位</a:t>
              </a:r>
            </a:p>
          </p:txBody>
        </p:sp>
        <p:sp>
          <p:nvSpPr>
            <p:cNvPr id="33952" name="Text Box 28"/>
            <p:cNvSpPr txBox="1">
              <a:spLocks noChangeArrowheads="1"/>
            </p:cNvSpPr>
            <p:nvPr/>
          </p:nvSpPr>
          <p:spPr bwMode="auto">
            <a:xfrm>
              <a:off x="2304" y="2784"/>
              <a:ext cx="5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b="1">
                  <a:latin typeface="Times New Roman" pitchFamily="18" charset="0"/>
                </a:rPr>
                <a:t> ROM</a:t>
              </a:r>
            </a:p>
          </p:txBody>
        </p:sp>
      </p:grpSp>
      <p:sp>
        <p:nvSpPr>
          <p:cNvPr id="33805" name="Line 33"/>
          <p:cNvSpPr>
            <a:spLocks noChangeShapeType="1"/>
          </p:cNvSpPr>
          <p:nvPr/>
        </p:nvSpPr>
        <p:spPr bwMode="auto">
          <a:xfrm>
            <a:off x="5075238" y="4760913"/>
            <a:ext cx="1587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6" name="Text Box 37"/>
          <p:cNvSpPr txBox="1">
            <a:spLocks noChangeArrowheads="1"/>
          </p:cNvSpPr>
          <p:nvPr/>
        </p:nvSpPr>
        <p:spPr bwMode="auto">
          <a:xfrm>
            <a:off x="4067175" y="4473575"/>
            <a:ext cx="8683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2K</a:t>
            </a: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ROM</a:t>
            </a:r>
          </a:p>
        </p:txBody>
      </p:sp>
      <p:sp>
        <p:nvSpPr>
          <p:cNvPr id="33807" name="Rectangle 38"/>
          <p:cNvSpPr>
            <a:spLocks noChangeArrowheads="1"/>
          </p:cNvSpPr>
          <p:nvPr/>
        </p:nvSpPr>
        <p:spPr bwMode="auto">
          <a:xfrm>
            <a:off x="4140200" y="4456113"/>
            <a:ext cx="719138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08" name="Freeform 44"/>
          <p:cNvSpPr>
            <a:spLocks/>
          </p:cNvSpPr>
          <p:nvPr/>
        </p:nvSpPr>
        <p:spPr bwMode="auto">
          <a:xfrm flipH="1">
            <a:off x="6640513" y="3032125"/>
            <a:ext cx="69850" cy="1460500"/>
          </a:xfrm>
          <a:custGeom>
            <a:avLst/>
            <a:gdLst>
              <a:gd name="T0" fmla="*/ 0 w 1"/>
              <a:gd name="T1" fmla="*/ 0 h 473"/>
              <a:gd name="T2" fmla="*/ 0 w 1"/>
              <a:gd name="T3" fmla="*/ 2147483647 h 473"/>
              <a:gd name="T4" fmla="*/ 0 60000 65536"/>
              <a:gd name="T5" fmla="*/ 0 60000 65536"/>
              <a:gd name="T6" fmla="*/ 0 w 1"/>
              <a:gd name="T7" fmla="*/ 0 h 473"/>
              <a:gd name="T8" fmla="*/ 1 w 1"/>
              <a:gd name="T9" fmla="*/ 473 h 4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73">
                <a:moveTo>
                  <a:pt x="0" y="0"/>
                </a:moveTo>
                <a:lnTo>
                  <a:pt x="0" y="473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09" name="Freeform 45"/>
          <p:cNvSpPr>
            <a:spLocks/>
          </p:cNvSpPr>
          <p:nvPr/>
        </p:nvSpPr>
        <p:spPr bwMode="auto">
          <a:xfrm>
            <a:off x="7140575" y="4173538"/>
            <a:ext cx="1588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10" name="Text Box 46"/>
          <p:cNvSpPr txBox="1">
            <a:spLocks noChangeArrowheads="1"/>
          </p:cNvSpPr>
          <p:nvPr/>
        </p:nvSpPr>
        <p:spPr bwMode="auto">
          <a:xfrm>
            <a:off x="6751638" y="404653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grpSp>
        <p:nvGrpSpPr>
          <p:cNvPr id="33811" name="Group 182"/>
          <p:cNvGrpSpPr>
            <a:grpSpLocks/>
          </p:cNvGrpSpPr>
          <p:nvPr/>
        </p:nvGrpSpPr>
        <p:grpSpPr bwMode="auto">
          <a:xfrm>
            <a:off x="3132138" y="3760788"/>
            <a:ext cx="503237" cy="711200"/>
            <a:chOff x="1837" y="2392"/>
            <a:chExt cx="408" cy="448"/>
          </a:xfrm>
        </p:grpSpPr>
        <p:sp>
          <p:nvSpPr>
            <p:cNvPr id="33947" name="Freeform 48"/>
            <p:cNvSpPr>
              <a:spLocks/>
            </p:cNvSpPr>
            <p:nvPr/>
          </p:nvSpPr>
          <p:spPr bwMode="auto">
            <a:xfrm>
              <a:off x="1837" y="2392"/>
              <a:ext cx="1" cy="448"/>
            </a:xfrm>
            <a:custGeom>
              <a:avLst/>
              <a:gdLst>
                <a:gd name="T0" fmla="*/ 1 w 2"/>
                <a:gd name="T1" fmla="*/ 0 h 584"/>
                <a:gd name="T2" fmla="*/ 0 w 2"/>
                <a:gd name="T3" fmla="*/ 203 h 584"/>
                <a:gd name="T4" fmla="*/ 0 60000 65536"/>
                <a:gd name="T5" fmla="*/ 0 60000 65536"/>
                <a:gd name="T6" fmla="*/ 0 w 2"/>
                <a:gd name="T7" fmla="*/ 0 h 584"/>
                <a:gd name="T8" fmla="*/ 2 w 2"/>
                <a:gd name="T9" fmla="*/ 584 h 58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584">
                  <a:moveTo>
                    <a:pt x="2" y="0"/>
                  </a:moveTo>
                  <a:lnTo>
                    <a:pt x="0" y="58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48" name="Freeform 49"/>
            <p:cNvSpPr>
              <a:spLocks/>
            </p:cNvSpPr>
            <p:nvPr/>
          </p:nvSpPr>
          <p:spPr bwMode="auto">
            <a:xfrm>
              <a:off x="2199" y="2659"/>
              <a:ext cx="46" cy="181"/>
            </a:xfrm>
            <a:custGeom>
              <a:avLst/>
              <a:gdLst>
                <a:gd name="T0" fmla="*/ 0 w 1"/>
                <a:gd name="T1" fmla="*/ 0 h 171"/>
                <a:gd name="T2" fmla="*/ 0 w 1"/>
                <a:gd name="T3" fmla="*/ 215 h 171"/>
                <a:gd name="T4" fmla="*/ 0 60000 65536"/>
                <a:gd name="T5" fmla="*/ 0 60000 65536"/>
                <a:gd name="T6" fmla="*/ 0 w 1"/>
                <a:gd name="T7" fmla="*/ 0 h 171"/>
                <a:gd name="T8" fmla="*/ 1 w 1"/>
                <a:gd name="T9" fmla="*/ 171 h 17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71">
                  <a:moveTo>
                    <a:pt x="0" y="0"/>
                  </a:moveTo>
                  <a:lnTo>
                    <a:pt x="0" y="171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49" name="Text Box 50"/>
            <p:cNvSpPr txBox="1">
              <a:spLocks noChangeArrowheads="1"/>
            </p:cNvSpPr>
            <p:nvPr/>
          </p:nvSpPr>
          <p:spPr bwMode="auto">
            <a:xfrm>
              <a:off x="1878" y="2568"/>
              <a:ext cx="3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33812" name="Group 51"/>
          <p:cNvGrpSpPr>
            <a:grpSpLocks/>
          </p:cNvGrpSpPr>
          <p:nvPr/>
        </p:nvGrpSpPr>
        <p:grpSpPr bwMode="auto">
          <a:xfrm>
            <a:off x="4294188" y="3740150"/>
            <a:ext cx="493712" cy="738188"/>
            <a:chOff x="3584" y="2223"/>
            <a:chExt cx="567" cy="465"/>
          </a:xfrm>
        </p:grpSpPr>
        <p:sp>
          <p:nvSpPr>
            <p:cNvPr id="33944" name="Freeform 52"/>
            <p:cNvSpPr>
              <a:spLocks/>
            </p:cNvSpPr>
            <p:nvPr/>
          </p:nvSpPr>
          <p:spPr bwMode="auto">
            <a:xfrm>
              <a:off x="3584" y="2223"/>
              <a:ext cx="1" cy="459"/>
            </a:xfrm>
            <a:custGeom>
              <a:avLst/>
              <a:gdLst>
                <a:gd name="T0" fmla="*/ 0 w 1"/>
                <a:gd name="T1" fmla="*/ 0 h 459"/>
                <a:gd name="T2" fmla="*/ 0 w 1"/>
                <a:gd name="T3" fmla="*/ 459 h 459"/>
                <a:gd name="T4" fmla="*/ 0 60000 65536"/>
                <a:gd name="T5" fmla="*/ 0 60000 65536"/>
                <a:gd name="T6" fmla="*/ 0 w 1"/>
                <a:gd name="T7" fmla="*/ 0 h 459"/>
                <a:gd name="T8" fmla="*/ 1 w 1"/>
                <a:gd name="T9" fmla="*/ 459 h 45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59">
                  <a:moveTo>
                    <a:pt x="0" y="0"/>
                  </a:moveTo>
                  <a:lnTo>
                    <a:pt x="0" y="45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45" name="Line 53"/>
            <p:cNvSpPr>
              <a:spLocks noChangeShapeType="1"/>
            </p:cNvSpPr>
            <p:nvPr/>
          </p:nvSpPr>
          <p:spPr bwMode="auto">
            <a:xfrm>
              <a:off x="4080" y="2496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46" name="Text Box 54"/>
            <p:cNvSpPr txBox="1">
              <a:spLocks noChangeArrowheads="1"/>
            </p:cNvSpPr>
            <p:nvPr/>
          </p:nvSpPr>
          <p:spPr bwMode="auto">
            <a:xfrm>
              <a:off x="3648" y="2416"/>
              <a:ext cx="5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33813" name="Group 61"/>
          <p:cNvGrpSpPr>
            <a:grpSpLocks/>
          </p:cNvGrpSpPr>
          <p:nvPr/>
        </p:nvGrpSpPr>
        <p:grpSpPr bwMode="auto">
          <a:xfrm>
            <a:off x="1912938" y="4416425"/>
            <a:ext cx="1219200" cy="366713"/>
            <a:chOff x="1488" y="2649"/>
            <a:chExt cx="768" cy="231"/>
          </a:xfrm>
        </p:grpSpPr>
        <p:sp>
          <p:nvSpPr>
            <p:cNvPr id="33942" name="Text Box 62"/>
            <p:cNvSpPr txBox="1">
              <a:spLocks noChangeArrowheads="1"/>
            </p:cNvSpPr>
            <p:nvPr/>
          </p:nvSpPr>
          <p:spPr bwMode="auto">
            <a:xfrm>
              <a:off x="1488" y="2649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PD/Prog</a:t>
              </a:r>
            </a:p>
          </p:txBody>
        </p:sp>
        <p:sp>
          <p:nvSpPr>
            <p:cNvPr id="33943" name="Line 63"/>
            <p:cNvSpPr>
              <a:spLocks noChangeShapeType="1"/>
            </p:cNvSpPr>
            <p:nvPr/>
          </p:nvSpPr>
          <p:spPr bwMode="auto">
            <a:xfrm>
              <a:off x="1539" y="2685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814" name="Freeform 66"/>
          <p:cNvSpPr>
            <a:spLocks/>
          </p:cNvSpPr>
          <p:nvPr/>
        </p:nvSpPr>
        <p:spPr bwMode="auto">
          <a:xfrm>
            <a:off x="3565525" y="2309813"/>
            <a:ext cx="2590800" cy="74612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15" name="Text Box 67"/>
          <p:cNvSpPr txBox="1">
            <a:spLocks noChangeArrowheads="1"/>
          </p:cNvSpPr>
          <p:nvPr/>
        </p:nvSpPr>
        <p:spPr bwMode="auto">
          <a:xfrm>
            <a:off x="3492500" y="1952625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33816" name="Oval 69"/>
          <p:cNvSpPr>
            <a:spLocks noChangeArrowheads="1"/>
          </p:cNvSpPr>
          <p:nvPr/>
        </p:nvSpPr>
        <p:spPr bwMode="auto">
          <a:xfrm>
            <a:off x="3467100" y="2225675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17" name="Text Box 75"/>
          <p:cNvSpPr txBox="1">
            <a:spLocks noChangeArrowheads="1"/>
          </p:cNvSpPr>
          <p:nvPr/>
        </p:nvSpPr>
        <p:spPr bwMode="auto">
          <a:xfrm>
            <a:off x="3498850" y="231298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3818" name="Line 76"/>
          <p:cNvSpPr>
            <a:spLocks noChangeShapeType="1"/>
          </p:cNvSpPr>
          <p:nvPr/>
        </p:nvSpPr>
        <p:spPr bwMode="auto">
          <a:xfrm>
            <a:off x="3563938" y="238442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19" name="Oval 77"/>
          <p:cNvSpPr>
            <a:spLocks noChangeArrowheads="1"/>
          </p:cNvSpPr>
          <p:nvPr/>
        </p:nvSpPr>
        <p:spPr bwMode="auto">
          <a:xfrm>
            <a:off x="3467100" y="2600325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grpSp>
        <p:nvGrpSpPr>
          <p:cNvPr id="33820" name="Group 157"/>
          <p:cNvGrpSpPr>
            <a:grpSpLocks/>
          </p:cNvGrpSpPr>
          <p:nvPr/>
        </p:nvGrpSpPr>
        <p:grpSpPr bwMode="auto">
          <a:xfrm>
            <a:off x="2355850" y="1050925"/>
            <a:ext cx="1109663" cy="1890713"/>
            <a:chOff x="2064" y="816"/>
            <a:chExt cx="699" cy="1191"/>
          </a:xfrm>
        </p:grpSpPr>
        <p:sp>
          <p:nvSpPr>
            <p:cNvPr id="33929" name="Rectangle 79"/>
            <p:cNvSpPr>
              <a:spLocks noChangeArrowheads="1"/>
            </p:cNvSpPr>
            <p:nvPr/>
          </p:nvSpPr>
          <p:spPr bwMode="auto">
            <a:xfrm>
              <a:off x="2144" y="816"/>
              <a:ext cx="619" cy="115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sp>
          <p:nvSpPr>
            <p:cNvPr id="33930" name="Text Box 80"/>
            <p:cNvSpPr txBox="1">
              <a:spLocks noChangeArrowheads="1"/>
            </p:cNvSpPr>
            <p:nvPr/>
          </p:nvSpPr>
          <p:spPr bwMode="auto">
            <a:xfrm>
              <a:off x="2120" y="816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G</a:t>
              </a:r>
              <a:r>
                <a:rPr lang="en-US" altLang="zh-CN" b="1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3931" name="Text Box 81"/>
            <p:cNvSpPr txBox="1">
              <a:spLocks noChangeArrowheads="1"/>
            </p:cNvSpPr>
            <p:nvPr/>
          </p:nvSpPr>
          <p:spPr bwMode="auto">
            <a:xfrm>
              <a:off x="2120" y="1409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33932" name="Text Box 82"/>
            <p:cNvSpPr txBox="1">
              <a:spLocks noChangeArrowheads="1"/>
            </p:cNvSpPr>
            <p:nvPr/>
          </p:nvSpPr>
          <p:spPr bwMode="auto">
            <a:xfrm>
              <a:off x="2120" y="1593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33933" name="Text Box 83"/>
            <p:cNvSpPr txBox="1">
              <a:spLocks noChangeArrowheads="1"/>
            </p:cNvSpPr>
            <p:nvPr/>
          </p:nvSpPr>
          <p:spPr bwMode="auto">
            <a:xfrm>
              <a:off x="2120" y="1776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b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3934" name="Oval 84"/>
            <p:cNvSpPr>
              <a:spLocks noChangeArrowheads="1"/>
            </p:cNvSpPr>
            <p:nvPr/>
          </p:nvSpPr>
          <p:spPr bwMode="auto">
            <a:xfrm>
              <a:off x="2064" y="1099"/>
              <a:ext cx="68" cy="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sp>
          <p:nvSpPr>
            <p:cNvPr id="33935" name="Oval 85"/>
            <p:cNvSpPr>
              <a:spLocks noChangeArrowheads="1"/>
            </p:cNvSpPr>
            <p:nvPr/>
          </p:nvSpPr>
          <p:spPr bwMode="auto">
            <a:xfrm>
              <a:off x="2064" y="1296"/>
              <a:ext cx="68" cy="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  <p:grpSp>
          <p:nvGrpSpPr>
            <p:cNvPr id="33936" name="Group 156"/>
            <p:cNvGrpSpPr>
              <a:grpSpLocks/>
            </p:cNvGrpSpPr>
            <p:nvPr/>
          </p:nvGrpSpPr>
          <p:grpSpPr bwMode="auto">
            <a:xfrm>
              <a:off x="2137" y="1205"/>
              <a:ext cx="340" cy="231"/>
              <a:chOff x="2137" y="1205"/>
              <a:chExt cx="340" cy="231"/>
            </a:xfrm>
          </p:grpSpPr>
          <p:sp>
            <p:nvSpPr>
              <p:cNvPr id="33940" name="Text Box 87"/>
              <p:cNvSpPr txBox="1">
                <a:spLocks noChangeArrowheads="1"/>
              </p:cNvSpPr>
              <p:nvPr/>
            </p:nvSpPr>
            <p:spPr bwMode="auto">
              <a:xfrm>
                <a:off x="2137" y="1205"/>
                <a:ext cx="3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b="1">
                    <a:latin typeface="Times New Roman" pitchFamily="18" charset="0"/>
                  </a:rPr>
                  <a:t>G</a:t>
                </a:r>
                <a:r>
                  <a:rPr lang="en-US" altLang="zh-CN" b="1" baseline="-25000">
                    <a:latin typeface="Times New Roman" pitchFamily="18" charset="0"/>
                  </a:rPr>
                  <a:t>2B</a:t>
                </a:r>
              </a:p>
            </p:txBody>
          </p:sp>
          <p:sp>
            <p:nvSpPr>
              <p:cNvPr id="33941" name="Freeform 88"/>
              <p:cNvSpPr>
                <a:spLocks/>
              </p:cNvSpPr>
              <p:nvPr/>
            </p:nvSpPr>
            <p:spPr bwMode="auto">
              <a:xfrm>
                <a:off x="2184" y="1255"/>
                <a:ext cx="120" cy="1"/>
              </a:xfrm>
              <a:custGeom>
                <a:avLst/>
                <a:gdLst>
                  <a:gd name="T0" fmla="*/ 0 w 207"/>
                  <a:gd name="T1" fmla="*/ 0 h 1"/>
                  <a:gd name="T2" fmla="*/ 24 w 207"/>
                  <a:gd name="T3" fmla="*/ 0 h 1"/>
                  <a:gd name="T4" fmla="*/ 0 60000 65536"/>
                  <a:gd name="T5" fmla="*/ 0 60000 65536"/>
                  <a:gd name="T6" fmla="*/ 0 w 207"/>
                  <a:gd name="T7" fmla="*/ 0 h 1"/>
                  <a:gd name="T8" fmla="*/ 207 w 20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7" h="1">
                    <a:moveTo>
                      <a:pt x="0" y="0"/>
                    </a:moveTo>
                    <a:lnTo>
                      <a:pt x="207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3937" name="Group 155"/>
            <p:cNvGrpSpPr>
              <a:grpSpLocks/>
            </p:cNvGrpSpPr>
            <p:nvPr/>
          </p:nvGrpSpPr>
          <p:grpSpPr bwMode="auto">
            <a:xfrm>
              <a:off x="2132" y="1004"/>
              <a:ext cx="345" cy="231"/>
              <a:chOff x="2132" y="1004"/>
              <a:chExt cx="345" cy="231"/>
            </a:xfrm>
          </p:grpSpPr>
          <p:sp>
            <p:nvSpPr>
              <p:cNvPr id="33938" name="Text Box 90"/>
              <p:cNvSpPr txBox="1">
                <a:spLocks noChangeArrowheads="1"/>
              </p:cNvSpPr>
              <p:nvPr/>
            </p:nvSpPr>
            <p:spPr bwMode="auto">
              <a:xfrm>
                <a:off x="2132" y="1004"/>
                <a:ext cx="34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b="1">
                    <a:latin typeface="Times New Roman" pitchFamily="18" charset="0"/>
                  </a:rPr>
                  <a:t>G</a:t>
                </a:r>
                <a:r>
                  <a:rPr lang="en-US" altLang="zh-CN" b="1" baseline="-25000">
                    <a:latin typeface="Times New Roman" pitchFamily="18" charset="0"/>
                  </a:rPr>
                  <a:t>2A</a:t>
                </a:r>
              </a:p>
            </p:txBody>
          </p:sp>
          <p:sp>
            <p:nvSpPr>
              <p:cNvPr id="33939" name="Freeform 91"/>
              <p:cNvSpPr>
                <a:spLocks/>
              </p:cNvSpPr>
              <p:nvPr/>
            </p:nvSpPr>
            <p:spPr bwMode="auto">
              <a:xfrm>
                <a:off x="2184" y="1051"/>
                <a:ext cx="120" cy="1"/>
              </a:xfrm>
              <a:custGeom>
                <a:avLst/>
                <a:gdLst>
                  <a:gd name="T0" fmla="*/ 0 w 204"/>
                  <a:gd name="T1" fmla="*/ 0 h 1"/>
                  <a:gd name="T2" fmla="*/ 25 w 204"/>
                  <a:gd name="T3" fmla="*/ 0 h 1"/>
                  <a:gd name="T4" fmla="*/ 0 60000 65536"/>
                  <a:gd name="T5" fmla="*/ 0 60000 65536"/>
                  <a:gd name="T6" fmla="*/ 0 w 204"/>
                  <a:gd name="T7" fmla="*/ 0 h 1"/>
                  <a:gd name="T8" fmla="*/ 204 w 20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4" h="1">
                    <a:moveTo>
                      <a:pt x="0" y="0"/>
                    </a:moveTo>
                    <a:lnTo>
                      <a:pt x="204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sp>
        <p:nvSpPr>
          <p:cNvPr id="33821" name="Line 93"/>
          <p:cNvSpPr>
            <a:spLocks noChangeShapeType="1"/>
          </p:cNvSpPr>
          <p:nvPr/>
        </p:nvSpPr>
        <p:spPr bwMode="auto">
          <a:xfrm>
            <a:off x="1835150" y="5210175"/>
            <a:ext cx="6121400" cy="19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22" name="Line 94"/>
          <p:cNvSpPr>
            <a:spLocks noChangeShapeType="1"/>
          </p:cNvSpPr>
          <p:nvPr/>
        </p:nvSpPr>
        <p:spPr bwMode="auto">
          <a:xfrm>
            <a:off x="1763713" y="6092825"/>
            <a:ext cx="676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23" name="Text Box 97"/>
          <p:cNvSpPr txBox="1">
            <a:spLocks noChangeArrowheads="1"/>
          </p:cNvSpPr>
          <p:nvPr/>
        </p:nvSpPr>
        <p:spPr bwMode="auto">
          <a:xfrm>
            <a:off x="2032000" y="5500688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3824" name="Rectangle 100"/>
          <p:cNvSpPr>
            <a:spLocks noChangeArrowheads="1"/>
          </p:cNvSpPr>
          <p:nvPr/>
        </p:nvSpPr>
        <p:spPr bwMode="auto">
          <a:xfrm>
            <a:off x="620713" y="1050925"/>
            <a:ext cx="1176337" cy="55102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25" name="Freeform 101"/>
          <p:cNvSpPr>
            <a:spLocks/>
          </p:cNvSpPr>
          <p:nvPr/>
        </p:nvSpPr>
        <p:spPr bwMode="auto">
          <a:xfrm>
            <a:off x="647700" y="2017713"/>
            <a:ext cx="530225" cy="1587"/>
          </a:xfrm>
          <a:custGeom>
            <a:avLst/>
            <a:gdLst>
              <a:gd name="T0" fmla="*/ 0 w 474"/>
              <a:gd name="T1" fmla="*/ 0 h 1"/>
              <a:gd name="T2" fmla="*/ 2147483647 w 474"/>
              <a:gd name="T3" fmla="*/ 0 h 1"/>
              <a:gd name="T4" fmla="*/ 0 60000 65536"/>
              <a:gd name="T5" fmla="*/ 0 60000 65536"/>
              <a:gd name="T6" fmla="*/ 0 w 474"/>
              <a:gd name="T7" fmla="*/ 0 h 1"/>
              <a:gd name="T8" fmla="*/ 474 w 47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74" h="1">
                <a:moveTo>
                  <a:pt x="0" y="0"/>
                </a:moveTo>
                <a:lnTo>
                  <a:pt x="474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26" name="Text Box 102"/>
          <p:cNvSpPr txBox="1">
            <a:spLocks noChangeArrowheads="1"/>
          </p:cNvSpPr>
          <p:nvPr/>
        </p:nvSpPr>
        <p:spPr bwMode="auto">
          <a:xfrm>
            <a:off x="539750" y="2008188"/>
            <a:ext cx="738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MREQ</a:t>
            </a:r>
          </a:p>
        </p:txBody>
      </p:sp>
      <p:sp>
        <p:nvSpPr>
          <p:cNvPr id="33827" name="Text Box 103"/>
          <p:cNvSpPr txBox="1">
            <a:spLocks noChangeArrowheads="1"/>
          </p:cNvSpPr>
          <p:nvPr/>
        </p:nvSpPr>
        <p:spPr bwMode="auto">
          <a:xfrm>
            <a:off x="1363663" y="1050925"/>
            <a:ext cx="1301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b="1" baseline="-25000">
              <a:latin typeface="Times New Roman" pitchFamily="18" charset="0"/>
            </a:endParaRPr>
          </a:p>
        </p:txBody>
      </p:sp>
      <p:sp>
        <p:nvSpPr>
          <p:cNvPr id="33828" name="Text Box 104"/>
          <p:cNvSpPr txBox="1">
            <a:spLocks noChangeArrowheads="1"/>
          </p:cNvSpPr>
          <p:nvPr/>
        </p:nvSpPr>
        <p:spPr bwMode="auto">
          <a:xfrm>
            <a:off x="1363663" y="135572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15</a:t>
            </a:r>
          </a:p>
        </p:txBody>
      </p:sp>
      <p:sp>
        <p:nvSpPr>
          <p:cNvPr id="33829" name="Text Box 105"/>
          <p:cNvSpPr txBox="1">
            <a:spLocks noChangeArrowheads="1"/>
          </p:cNvSpPr>
          <p:nvPr/>
        </p:nvSpPr>
        <p:spPr bwMode="auto">
          <a:xfrm>
            <a:off x="1363663" y="18859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14</a:t>
            </a:r>
          </a:p>
        </p:txBody>
      </p:sp>
      <p:sp>
        <p:nvSpPr>
          <p:cNvPr id="33830" name="Text Box 106"/>
          <p:cNvSpPr txBox="1">
            <a:spLocks noChangeArrowheads="1"/>
          </p:cNvSpPr>
          <p:nvPr/>
        </p:nvSpPr>
        <p:spPr bwMode="auto">
          <a:xfrm>
            <a:off x="1363663" y="21907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13</a:t>
            </a:r>
          </a:p>
        </p:txBody>
      </p:sp>
      <p:sp>
        <p:nvSpPr>
          <p:cNvPr id="33831" name="Text Box 107"/>
          <p:cNvSpPr txBox="1">
            <a:spLocks noChangeArrowheads="1"/>
          </p:cNvSpPr>
          <p:nvPr/>
        </p:nvSpPr>
        <p:spPr bwMode="auto">
          <a:xfrm>
            <a:off x="1363663" y="24955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12</a:t>
            </a:r>
          </a:p>
        </p:txBody>
      </p:sp>
      <p:sp>
        <p:nvSpPr>
          <p:cNvPr id="33832" name="Text Box 108"/>
          <p:cNvSpPr txBox="1">
            <a:spLocks noChangeArrowheads="1"/>
          </p:cNvSpPr>
          <p:nvPr/>
        </p:nvSpPr>
        <p:spPr bwMode="auto">
          <a:xfrm>
            <a:off x="1363663" y="28003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11</a:t>
            </a:r>
          </a:p>
        </p:txBody>
      </p:sp>
      <p:sp>
        <p:nvSpPr>
          <p:cNvPr id="33833" name="Text Box 109"/>
          <p:cNvSpPr txBox="1">
            <a:spLocks noChangeArrowheads="1"/>
          </p:cNvSpPr>
          <p:nvPr/>
        </p:nvSpPr>
        <p:spPr bwMode="auto">
          <a:xfrm>
            <a:off x="1363663" y="345757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10</a:t>
            </a:r>
          </a:p>
        </p:txBody>
      </p:sp>
      <p:sp>
        <p:nvSpPr>
          <p:cNvPr id="33834" name="Text Box 110"/>
          <p:cNvSpPr txBox="1">
            <a:spLocks noChangeArrowheads="1"/>
          </p:cNvSpPr>
          <p:nvPr/>
        </p:nvSpPr>
        <p:spPr bwMode="auto">
          <a:xfrm>
            <a:off x="1363663" y="3959225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A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3835" name="Text Box 111"/>
          <p:cNvSpPr txBox="1">
            <a:spLocks noChangeArrowheads="1"/>
          </p:cNvSpPr>
          <p:nvPr/>
        </p:nvSpPr>
        <p:spPr bwMode="auto">
          <a:xfrm>
            <a:off x="1419225" y="3752850"/>
            <a:ext cx="4889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3836" name="Text Box 112"/>
          <p:cNvSpPr txBox="1">
            <a:spLocks noChangeArrowheads="1"/>
          </p:cNvSpPr>
          <p:nvPr/>
        </p:nvSpPr>
        <p:spPr bwMode="auto">
          <a:xfrm>
            <a:off x="1417638" y="49736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7</a:t>
            </a:r>
          </a:p>
        </p:txBody>
      </p:sp>
      <p:sp>
        <p:nvSpPr>
          <p:cNvPr id="33837" name="Text Box 115"/>
          <p:cNvSpPr txBox="1">
            <a:spLocks noChangeArrowheads="1"/>
          </p:cNvSpPr>
          <p:nvPr/>
        </p:nvSpPr>
        <p:spPr bwMode="auto">
          <a:xfrm>
            <a:off x="1417638" y="58880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D</a:t>
            </a:r>
            <a:r>
              <a:rPr lang="en-US" altLang="zh-CN" b="1" baseline="-25000">
                <a:latin typeface="Times New Roman" pitchFamily="18" charset="0"/>
              </a:rPr>
              <a:t>0</a:t>
            </a:r>
          </a:p>
        </p:txBody>
      </p:sp>
      <p:sp>
        <p:nvSpPr>
          <p:cNvPr id="33838" name="Text Box 116"/>
          <p:cNvSpPr txBox="1">
            <a:spLocks noChangeArrowheads="1"/>
          </p:cNvSpPr>
          <p:nvPr/>
        </p:nvSpPr>
        <p:spPr bwMode="auto">
          <a:xfrm>
            <a:off x="1258888" y="6230938"/>
            <a:ext cx="57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WR</a:t>
            </a:r>
          </a:p>
        </p:txBody>
      </p:sp>
      <p:sp>
        <p:nvSpPr>
          <p:cNvPr id="33839" name="Freeform 117"/>
          <p:cNvSpPr>
            <a:spLocks/>
          </p:cNvSpPr>
          <p:nvPr/>
        </p:nvSpPr>
        <p:spPr bwMode="auto">
          <a:xfrm>
            <a:off x="1417638" y="6297613"/>
            <a:ext cx="271462" cy="1587"/>
          </a:xfrm>
          <a:custGeom>
            <a:avLst/>
            <a:gdLst>
              <a:gd name="T0" fmla="*/ 0 w 243"/>
              <a:gd name="T1" fmla="*/ 2147483647 h 1"/>
              <a:gd name="T2" fmla="*/ 2147483647 w 243"/>
              <a:gd name="T3" fmla="*/ 0 h 1"/>
              <a:gd name="T4" fmla="*/ 0 60000 65536"/>
              <a:gd name="T5" fmla="*/ 0 60000 65536"/>
              <a:gd name="T6" fmla="*/ 0 w 243"/>
              <a:gd name="T7" fmla="*/ 0 h 1"/>
              <a:gd name="T8" fmla="*/ 243 w 243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3" h="1">
                <a:moveTo>
                  <a:pt x="0" y="1"/>
                </a:moveTo>
                <a:lnTo>
                  <a:pt x="24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3840" name="Group 126"/>
          <p:cNvGrpSpPr>
            <a:grpSpLocks/>
          </p:cNvGrpSpPr>
          <p:nvPr/>
        </p:nvGrpSpPr>
        <p:grpSpPr bwMode="auto">
          <a:xfrm>
            <a:off x="3059113" y="4827588"/>
            <a:ext cx="576262" cy="1270000"/>
            <a:chOff x="2304" y="2908"/>
            <a:chExt cx="532" cy="800"/>
          </a:xfrm>
        </p:grpSpPr>
        <p:sp>
          <p:nvSpPr>
            <p:cNvPr id="33926" name="Line 127"/>
            <p:cNvSpPr>
              <a:spLocks noChangeShapeType="1"/>
            </p:cNvSpPr>
            <p:nvPr/>
          </p:nvSpPr>
          <p:spPr bwMode="auto">
            <a:xfrm>
              <a:off x="2304" y="2976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27" name="Text Box 128"/>
            <p:cNvSpPr txBox="1">
              <a:spLocks noChangeArrowheads="1"/>
            </p:cNvSpPr>
            <p:nvPr/>
          </p:nvSpPr>
          <p:spPr bwMode="auto">
            <a:xfrm>
              <a:off x="2401" y="2908"/>
              <a:ext cx="3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b="1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928" name="Freeform 129"/>
            <p:cNvSpPr>
              <a:spLocks/>
            </p:cNvSpPr>
            <p:nvPr/>
          </p:nvSpPr>
          <p:spPr bwMode="auto">
            <a:xfrm>
              <a:off x="2835" y="2976"/>
              <a:ext cx="1" cy="732"/>
            </a:xfrm>
            <a:custGeom>
              <a:avLst/>
              <a:gdLst>
                <a:gd name="T0" fmla="*/ 0 w 1"/>
                <a:gd name="T1" fmla="*/ 0 h 732"/>
                <a:gd name="T2" fmla="*/ 0 w 1"/>
                <a:gd name="T3" fmla="*/ 732 h 732"/>
                <a:gd name="T4" fmla="*/ 0 60000 65536"/>
                <a:gd name="T5" fmla="*/ 0 60000 65536"/>
                <a:gd name="T6" fmla="*/ 0 w 1"/>
                <a:gd name="T7" fmla="*/ 0 h 732"/>
                <a:gd name="T8" fmla="*/ 1 w 1"/>
                <a:gd name="T9" fmla="*/ 732 h 7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2">
                  <a:moveTo>
                    <a:pt x="0" y="0"/>
                  </a:moveTo>
                  <a:lnTo>
                    <a:pt x="0" y="73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841" name="Freeform 131"/>
          <p:cNvSpPr>
            <a:spLocks/>
          </p:cNvSpPr>
          <p:nvPr/>
        </p:nvSpPr>
        <p:spPr bwMode="auto">
          <a:xfrm>
            <a:off x="1835150" y="3033713"/>
            <a:ext cx="6121400" cy="71437"/>
          </a:xfrm>
          <a:custGeom>
            <a:avLst/>
            <a:gdLst>
              <a:gd name="T0" fmla="*/ 0 w 2265"/>
              <a:gd name="T1" fmla="*/ 0 h 1"/>
              <a:gd name="T2" fmla="*/ 2147483647 w 2265"/>
              <a:gd name="T3" fmla="*/ 0 h 1"/>
              <a:gd name="T4" fmla="*/ 0 60000 65536"/>
              <a:gd name="T5" fmla="*/ 0 60000 65536"/>
              <a:gd name="T6" fmla="*/ 0 w 2265"/>
              <a:gd name="T7" fmla="*/ 0 h 1"/>
              <a:gd name="T8" fmla="*/ 2265 w 2265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65" h="1">
                <a:moveTo>
                  <a:pt x="0" y="0"/>
                </a:moveTo>
                <a:lnTo>
                  <a:pt x="2265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42" name="Line 134"/>
          <p:cNvSpPr>
            <a:spLocks noChangeShapeType="1"/>
          </p:cNvSpPr>
          <p:nvPr/>
        </p:nvSpPr>
        <p:spPr bwMode="auto">
          <a:xfrm>
            <a:off x="1835150" y="4160838"/>
            <a:ext cx="655320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43" name="Text Box 135"/>
          <p:cNvSpPr txBox="1">
            <a:spLocks noChangeArrowheads="1"/>
          </p:cNvSpPr>
          <p:nvPr/>
        </p:nvSpPr>
        <p:spPr bwMode="auto">
          <a:xfrm>
            <a:off x="2049463" y="3824288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sp>
        <p:nvSpPr>
          <p:cNvPr id="33844" name="Text Box 136"/>
          <p:cNvSpPr txBox="1">
            <a:spLocks noChangeArrowheads="1"/>
          </p:cNvSpPr>
          <p:nvPr/>
        </p:nvSpPr>
        <p:spPr bwMode="auto">
          <a:xfrm>
            <a:off x="611188" y="9525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3200" b="1">
                <a:latin typeface="Times New Roman" pitchFamily="18" charset="0"/>
              </a:rPr>
              <a:t>CPU </a:t>
            </a:r>
            <a:r>
              <a:rPr lang="zh-CN" altLang="en-US" sz="3200" b="1">
                <a:latin typeface="Times New Roman" pitchFamily="18" charset="0"/>
              </a:rPr>
              <a:t>与存储器的连接图</a:t>
            </a:r>
          </a:p>
        </p:txBody>
      </p:sp>
      <p:sp>
        <p:nvSpPr>
          <p:cNvPr id="263305" name="Rectangle 137"/>
          <p:cNvSpPr>
            <a:spLocks noChangeArrowheads="1"/>
          </p:cNvSpPr>
          <p:nvPr/>
        </p:nvSpPr>
        <p:spPr bwMode="auto">
          <a:xfrm>
            <a:off x="7696200" y="-17145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4.2</a:t>
            </a:r>
          </a:p>
        </p:txBody>
      </p:sp>
      <p:grpSp>
        <p:nvGrpSpPr>
          <p:cNvPr id="33846" name="Group 17"/>
          <p:cNvGrpSpPr>
            <a:grpSpLocks/>
          </p:cNvGrpSpPr>
          <p:nvPr/>
        </p:nvGrpSpPr>
        <p:grpSpPr bwMode="auto">
          <a:xfrm>
            <a:off x="3924300" y="4719638"/>
            <a:ext cx="215900" cy="355600"/>
            <a:chOff x="1768" y="2852"/>
            <a:chExt cx="456" cy="224"/>
          </a:xfrm>
        </p:grpSpPr>
        <p:sp>
          <p:nvSpPr>
            <p:cNvPr id="33923" name="Line 18"/>
            <p:cNvSpPr>
              <a:spLocks noChangeShapeType="1"/>
            </p:cNvSpPr>
            <p:nvPr/>
          </p:nvSpPr>
          <p:spPr bwMode="auto">
            <a:xfrm flipH="1">
              <a:off x="1876" y="2852"/>
              <a:ext cx="34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24" name="Line 19"/>
            <p:cNvSpPr>
              <a:spLocks noChangeShapeType="1"/>
            </p:cNvSpPr>
            <p:nvPr/>
          </p:nvSpPr>
          <p:spPr bwMode="auto">
            <a:xfrm>
              <a:off x="1876" y="2852"/>
              <a:ext cx="1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25" name="Rectangle 20"/>
            <p:cNvSpPr>
              <a:spLocks noChangeArrowheads="1"/>
            </p:cNvSpPr>
            <p:nvPr/>
          </p:nvSpPr>
          <p:spPr bwMode="auto">
            <a:xfrm>
              <a:off x="1768" y="3057"/>
              <a:ext cx="187" cy="19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 b="1">
                <a:latin typeface="宋体" pitchFamily="2" charset="-122"/>
              </a:endParaRPr>
            </a:p>
          </p:txBody>
        </p:sp>
      </p:grpSp>
      <p:sp>
        <p:nvSpPr>
          <p:cNvPr id="33847" name="Rectangle 57"/>
          <p:cNvSpPr>
            <a:spLocks noChangeArrowheads="1"/>
          </p:cNvSpPr>
          <p:nvPr/>
        </p:nvSpPr>
        <p:spPr bwMode="auto">
          <a:xfrm>
            <a:off x="1692275" y="663575"/>
            <a:ext cx="188913" cy="3175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48" name="Oval 60"/>
          <p:cNvSpPr>
            <a:spLocks noChangeArrowheads="1"/>
          </p:cNvSpPr>
          <p:nvPr/>
        </p:nvSpPr>
        <p:spPr bwMode="auto">
          <a:xfrm>
            <a:off x="1908175" y="765175"/>
            <a:ext cx="69850" cy="100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49" name="Line 3"/>
          <p:cNvSpPr>
            <a:spLocks noChangeShapeType="1"/>
          </p:cNvSpPr>
          <p:nvPr/>
        </p:nvSpPr>
        <p:spPr bwMode="auto">
          <a:xfrm flipV="1">
            <a:off x="2266950" y="836613"/>
            <a:ext cx="0" cy="403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50" name="Line 3"/>
          <p:cNvSpPr>
            <a:spLocks noChangeShapeType="1"/>
          </p:cNvSpPr>
          <p:nvPr/>
        </p:nvSpPr>
        <p:spPr bwMode="auto">
          <a:xfrm flipH="1" flipV="1">
            <a:off x="1979613" y="836613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51" name="Text Box 56"/>
          <p:cNvSpPr txBox="1">
            <a:spLocks noChangeArrowheads="1"/>
          </p:cNvSpPr>
          <p:nvPr/>
        </p:nvSpPr>
        <p:spPr bwMode="auto">
          <a:xfrm rot="5400000">
            <a:off x="3375819" y="3364706"/>
            <a:ext cx="6111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 b="1">
              <a:latin typeface="Times New Roman" pitchFamily="18" charset="0"/>
            </a:endParaRPr>
          </a:p>
        </p:txBody>
      </p:sp>
      <p:sp>
        <p:nvSpPr>
          <p:cNvPr id="33852" name="Oval 58"/>
          <p:cNvSpPr>
            <a:spLocks noChangeArrowheads="1"/>
          </p:cNvSpPr>
          <p:nvPr/>
        </p:nvSpPr>
        <p:spPr bwMode="auto">
          <a:xfrm rot="5400000">
            <a:off x="3942557" y="3190081"/>
            <a:ext cx="57150" cy="619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53" name="Oval 59"/>
          <p:cNvSpPr>
            <a:spLocks noChangeArrowheads="1"/>
          </p:cNvSpPr>
          <p:nvPr/>
        </p:nvSpPr>
        <p:spPr bwMode="auto">
          <a:xfrm rot="5400000">
            <a:off x="3806032" y="3190081"/>
            <a:ext cx="57150" cy="619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54" name="Oval 60"/>
          <p:cNvSpPr>
            <a:spLocks noChangeArrowheads="1"/>
          </p:cNvSpPr>
          <p:nvPr/>
        </p:nvSpPr>
        <p:spPr bwMode="auto">
          <a:xfrm rot="5400000">
            <a:off x="3906838" y="3462337"/>
            <a:ext cx="57150" cy="603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55" name="Line 179"/>
          <p:cNvSpPr>
            <a:spLocks noChangeShapeType="1"/>
          </p:cNvSpPr>
          <p:nvPr/>
        </p:nvSpPr>
        <p:spPr bwMode="auto">
          <a:xfrm>
            <a:off x="3779838" y="45450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56" name="Line 180"/>
          <p:cNvSpPr>
            <a:spLocks noChangeShapeType="1"/>
          </p:cNvSpPr>
          <p:nvPr/>
        </p:nvSpPr>
        <p:spPr bwMode="auto">
          <a:xfrm flipH="1" flipV="1">
            <a:off x="3922713" y="3536950"/>
            <a:ext cx="1587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57" name="Freeform 49"/>
          <p:cNvSpPr>
            <a:spLocks/>
          </p:cNvSpPr>
          <p:nvPr/>
        </p:nvSpPr>
        <p:spPr bwMode="auto">
          <a:xfrm>
            <a:off x="3995738" y="3032125"/>
            <a:ext cx="142875" cy="215900"/>
          </a:xfrm>
          <a:custGeom>
            <a:avLst/>
            <a:gdLst>
              <a:gd name="T0" fmla="*/ 0 w 1"/>
              <a:gd name="T1" fmla="*/ 0 h 171"/>
              <a:gd name="T2" fmla="*/ 0 w 1"/>
              <a:gd name="T3" fmla="*/ 2147483647 h 171"/>
              <a:gd name="T4" fmla="*/ 0 60000 65536"/>
              <a:gd name="T5" fmla="*/ 0 60000 65536"/>
              <a:gd name="T6" fmla="*/ 0 w 1"/>
              <a:gd name="T7" fmla="*/ 0 h 171"/>
              <a:gd name="T8" fmla="*/ 1 w 1"/>
              <a:gd name="T9" fmla="*/ 171 h 1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71">
                <a:moveTo>
                  <a:pt x="0" y="0"/>
                </a:moveTo>
                <a:lnTo>
                  <a:pt x="0" y="171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58" name="Line 183"/>
          <p:cNvSpPr>
            <a:spLocks noChangeShapeType="1"/>
          </p:cNvSpPr>
          <p:nvPr/>
        </p:nvSpPr>
        <p:spPr bwMode="auto">
          <a:xfrm flipH="1">
            <a:off x="3563938" y="2671763"/>
            <a:ext cx="71913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59" name="Line 184"/>
          <p:cNvSpPr>
            <a:spLocks noChangeShapeType="1"/>
          </p:cNvSpPr>
          <p:nvPr/>
        </p:nvSpPr>
        <p:spPr bwMode="auto">
          <a:xfrm>
            <a:off x="3849688" y="2671763"/>
            <a:ext cx="1587" cy="504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0" name="Line 185"/>
          <p:cNvSpPr>
            <a:spLocks noChangeShapeType="1"/>
          </p:cNvSpPr>
          <p:nvPr/>
        </p:nvSpPr>
        <p:spPr bwMode="auto">
          <a:xfrm>
            <a:off x="5076825" y="2671763"/>
            <a:ext cx="0" cy="5762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1" name="Rectangle 186"/>
          <p:cNvSpPr>
            <a:spLocks noChangeArrowheads="1"/>
          </p:cNvSpPr>
          <p:nvPr/>
        </p:nvSpPr>
        <p:spPr bwMode="auto">
          <a:xfrm>
            <a:off x="4787900" y="3248025"/>
            <a:ext cx="431800" cy="2143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2" name="Line 187"/>
          <p:cNvSpPr>
            <a:spLocks noChangeShapeType="1"/>
          </p:cNvSpPr>
          <p:nvPr/>
        </p:nvSpPr>
        <p:spPr bwMode="auto">
          <a:xfrm>
            <a:off x="4859338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3" name="Line 188"/>
          <p:cNvSpPr>
            <a:spLocks noChangeShapeType="1"/>
          </p:cNvSpPr>
          <p:nvPr/>
        </p:nvSpPr>
        <p:spPr bwMode="auto">
          <a:xfrm flipV="1">
            <a:off x="5003800" y="3500438"/>
            <a:ext cx="0" cy="1116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4" name="Line 189"/>
          <p:cNvSpPr>
            <a:spLocks noChangeShapeType="1"/>
          </p:cNvSpPr>
          <p:nvPr/>
        </p:nvSpPr>
        <p:spPr bwMode="auto">
          <a:xfrm>
            <a:off x="4932363" y="3032125"/>
            <a:ext cx="0" cy="2159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5" name="Rectangle 190"/>
          <p:cNvSpPr>
            <a:spLocks noChangeArrowheads="1"/>
          </p:cNvSpPr>
          <p:nvPr/>
        </p:nvSpPr>
        <p:spPr bwMode="auto">
          <a:xfrm>
            <a:off x="4284663" y="2528888"/>
            <a:ext cx="215900" cy="287337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6" name="Oval 77"/>
          <p:cNvSpPr>
            <a:spLocks noChangeArrowheads="1"/>
          </p:cNvSpPr>
          <p:nvPr/>
        </p:nvSpPr>
        <p:spPr bwMode="auto">
          <a:xfrm>
            <a:off x="4500563" y="2600325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67" name="Line 192"/>
          <p:cNvSpPr>
            <a:spLocks noChangeShapeType="1"/>
          </p:cNvSpPr>
          <p:nvPr/>
        </p:nvSpPr>
        <p:spPr bwMode="auto">
          <a:xfrm flipH="1">
            <a:off x="4572000" y="2671763"/>
            <a:ext cx="5048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8" name="Rectangle 193"/>
          <p:cNvSpPr>
            <a:spLocks noChangeArrowheads="1"/>
          </p:cNvSpPr>
          <p:nvPr/>
        </p:nvSpPr>
        <p:spPr bwMode="auto">
          <a:xfrm>
            <a:off x="3706813" y="3248025"/>
            <a:ext cx="431800" cy="2143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69" name="Text Box 37"/>
          <p:cNvSpPr txBox="1">
            <a:spLocks noChangeArrowheads="1"/>
          </p:cNvSpPr>
          <p:nvPr/>
        </p:nvSpPr>
        <p:spPr bwMode="auto">
          <a:xfrm>
            <a:off x="5162550" y="4473575"/>
            <a:ext cx="84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3870" name="Rectangle 38"/>
          <p:cNvSpPr>
            <a:spLocks noChangeArrowheads="1"/>
          </p:cNvSpPr>
          <p:nvPr/>
        </p:nvSpPr>
        <p:spPr bwMode="auto">
          <a:xfrm>
            <a:off x="5219700" y="4471988"/>
            <a:ext cx="792163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71" name="Line 196"/>
          <p:cNvSpPr>
            <a:spLocks noChangeShapeType="1"/>
          </p:cNvSpPr>
          <p:nvPr/>
        </p:nvSpPr>
        <p:spPr bwMode="auto">
          <a:xfrm>
            <a:off x="6011863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72" name="Text Box 37"/>
          <p:cNvSpPr txBox="1">
            <a:spLocks noChangeArrowheads="1"/>
          </p:cNvSpPr>
          <p:nvPr/>
        </p:nvSpPr>
        <p:spPr bwMode="auto">
          <a:xfrm>
            <a:off x="6459538" y="4473575"/>
            <a:ext cx="8493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3873" name="Rectangle 38"/>
          <p:cNvSpPr>
            <a:spLocks noChangeArrowheads="1"/>
          </p:cNvSpPr>
          <p:nvPr/>
        </p:nvSpPr>
        <p:spPr bwMode="auto">
          <a:xfrm>
            <a:off x="6516688" y="4471988"/>
            <a:ext cx="792162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74" name="Line 199"/>
          <p:cNvSpPr>
            <a:spLocks noChangeShapeType="1"/>
          </p:cNvSpPr>
          <p:nvPr/>
        </p:nvSpPr>
        <p:spPr bwMode="auto">
          <a:xfrm>
            <a:off x="7308850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75" name="Text Box 37"/>
          <p:cNvSpPr txBox="1">
            <a:spLocks noChangeArrowheads="1"/>
          </p:cNvSpPr>
          <p:nvPr/>
        </p:nvSpPr>
        <p:spPr bwMode="auto">
          <a:xfrm>
            <a:off x="7756525" y="4473575"/>
            <a:ext cx="8493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600" b="1">
                <a:latin typeface="Times New Roman" pitchFamily="18" charset="0"/>
              </a:rPr>
              <a:t> </a:t>
            </a:r>
            <a:r>
              <a:rPr lang="en-US" altLang="zh-CN" sz="1400" b="1">
                <a:latin typeface="Times New Roman" pitchFamily="18" charset="0"/>
              </a:rPr>
              <a:t>4K</a:t>
            </a:r>
            <a:r>
              <a:rPr lang="en-US" altLang="zh-CN" sz="1200" b="1">
                <a:latin typeface="宋体" pitchFamily="2" charset="-122"/>
              </a:rPr>
              <a:t>×</a:t>
            </a:r>
            <a:r>
              <a:rPr lang="en-US" altLang="zh-CN" sz="1400" b="1">
                <a:latin typeface="Times New Roman" pitchFamily="18" charset="0"/>
              </a:rPr>
              <a:t>8</a:t>
            </a:r>
            <a:r>
              <a:rPr lang="zh-CN" altLang="en-US" sz="1400" b="1">
                <a:latin typeface="Times New Roman" pitchFamily="18" charset="0"/>
              </a:rPr>
              <a:t>位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latin typeface="Times New Roman" pitchFamily="18" charset="0"/>
              </a:rPr>
              <a:t>RAM</a:t>
            </a:r>
          </a:p>
        </p:txBody>
      </p:sp>
      <p:sp>
        <p:nvSpPr>
          <p:cNvPr id="33876" name="Rectangle 38"/>
          <p:cNvSpPr>
            <a:spLocks noChangeArrowheads="1"/>
          </p:cNvSpPr>
          <p:nvPr/>
        </p:nvSpPr>
        <p:spPr bwMode="auto">
          <a:xfrm>
            <a:off x="7813675" y="4471988"/>
            <a:ext cx="792163" cy="484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77" name="Line 202"/>
          <p:cNvSpPr>
            <a:spLocks noChangeShapeType="1"/>
          </p:cNvSpPr>
          <p:nvPr/>
        </p:nvSpPr>
        <p:spPr bwMode="auto">
          <a:xfrm>
            <a:off x="8605838" y="4616450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78" name="Line 203"/>
          <p:cNvSpPr>
            <a:spLocks noChangeShapeType="1"/>
          </p:cNvSpPr>
          <p:nvPr/>
        </p:nvSpPr>
        <p:spPr bwMode="auto">
          <a:xfrm>
            <a:off x="5075238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79" name="Line 33"/>
          <p:cNvSpPr>
            <a:spLocks noChangeShapeType="1"/>
          </p:cNvSpPr>
          <p:nvPr/>
        </p:nvSpPr>
        <p:spPr bwMode="auto">
          <a:xfrm>
            <a:off x="6372225" y="4760913"/>
            <a:ext cx="1588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0" name="Line 205"/>
          <p:cNvSpPr>
            <a:spLocks noChangeShapeType="1"/>
          </p:cNvSpPr>
          <p:nvPr/>
        </p:nvSpPr>
        <p:spPr bwMode="auto">
          <a:xfrm>
            <a:off x="6372225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81" name="Line 33"/>
          <p:cNvSpPr>
            <a:spLocks noChangeShapeType="1"/>
          </p:cNvSpPr>
          <p:nvPr/>
        </p:nvSpPr>
        <p:spPr bwMode="auto">
          <a:xfrm>
            <a:off x="7667625" y="4760913"/>
            <a:ext cx="1588" cy="1649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2" name="Line 207"/>
          <p:cNvSpPr>
            <a:spLocks noChangeShapeType="1"/>
          </p:cNvSpPr>
          <p:nvPr/>
        </p:nvSpPr>
        <p:spPr bwMode="auto">
          <a:xfrm>
            <a:off x="7667625" y="476091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83" name="Line 208"/>
          <p:cNvSpPr>
            <a:spLocks noChangeShapeType="1"/>
          </p:cNvSpPr>
          <p:nvPr/>
        </p:nvSpPr>
        <p:spPr bwMode="auto">
          <a:xfrm flipH="1">
            <a:off x="1763713" y="6416675"/>
            <a:ext cx="5903912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84" name="Line 215"/>
          <p:cNvSpPr>
            <a:spLocks noChangeShapeType="1"/>
          </p:cNvSpPr>
          <p:nvPr/>
        </p:nvSpPr>
        <p:spPr bwMode="auto">
          <a:xfrm>
            <a:off x="6156325" y="2312988"/>
            <a:ext cx="0" cy="23034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85" name="Freeform 66"/>
          <p:cNvSpPr>
            <a:spLocks/>
          </p:cNvSpPr>
          <p:nvPr/>
        </p:nvSpPr>
        <p:spPr bwMode="auto">
          <a:xfrm>
            <a:off x="3565525" y="1949450"/>
            <a:ext cx="3886200" cy="74613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6" name="Text Box 67"/>
          <p:cNvSpPr txBox="1">
            <a:spLocks noChangeArrowheads="1"/>
          </p:cNvSpPr>
          <p:nvPr/>
        </p:nvSpPr>
        <p:spPr bwMode="auto">
          <a:xfrm>
            <a:off x="3492500" y="1592263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33887" name="Oval 69"/>
          <p:cNvSpPr>
            <a:spLocks noChangeArrowheads="1"/>
          </p:cNvSpPr>
          <p:nvPr/>
        </p:nvSpPr>
        <p:spPr bwMode="auto">
          <a:xfrm>
            <a:off x="3467100" y="1865313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3888" name="Line 76"/>
          <p:cNvSpPr>
            <a:spLocks noChangeShapeType="1"/>
          </p:cNvSpPr>
          <p:nvPr/>
        </p:nvSpPr>
        <p:spPr bwMode="auto">
          <a:xfrm>
            <a:off x="3563938" y="2024063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89" name="Line 76"/>
          <p:cNvSpPr>
            <a:spLocks noChangeShapeType="1"/>
          </p:cNvSpPr>
          <p:nvPr/>
        </p:nvSpPr>
        <p:spPr bwMode="auto">
          <a:xfrm>
            <a:off x="3563938" y="16637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90" name="Freeform 44"/>
          <p:cNvSpPr>
            <a:spLocks/>
          </p:cNvSpPr>
          <p:nvPr/>
        </p:nvSpPr>
        <p:spPr bwMode="auto">
          <a:xfrm flipH="1">
            <a:off x="5364163" y="3032125"/>
            <a:ext cx="71437" cy="1471613"/>
          </a:xfrm>
          <a:custGeom>
            <a:avLst/>
            <a:gdLst>
              <a:gd name="T0" fmla="*/ 0 w 1"/>
              <a:gd name="T1" fmla="*/ 0 h 473"/>
              <a:gd name="T2" fmla="*/ 0 w 1"/>
              <a:gd name="T3" fmla="*/ 2147483647 h 473"/>
              <a:gd name="T4" fmla="*/ 0 60000 65536"/>
              <a:gd name="T5" fmla="*/ 0 60000 65536"/>
              <a:gd name="T6" fmla="*/ 0 w 1"/>
              <a:gd name="T7" fmla="*/ 0 h 473"/>
              <a:gd name="T8" fmla="*/ 1 w 1"/>
              <a:gd name="T9" fmla="*/ 473 h 4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73">
                <a:moveTo>
                  <a:pt x="0" y="0"/>
                </a:moveTo>
                <a:lnTo>
                  <a:pt x="0" y="473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91" name="Freeform 45"/>
          <p:cNvSpPr>
            <a:spLocks/>
          </p:cNvSpPr>
          <p:nvPr/>
        </p:nvSpPr>
        <p:spPr bwMode="auto">
          <a:xfrm>
            <a:off x="5865813" y="4184650"/>
            <a:ext cx="1587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92" name="Text Box 46"/>
          <p:cNvSpPr txBox="1">
            <a:spLocks noChangeArrowheads="1"/>
          </p:cNvSpPr>
          <p:nvPr/>
        </p:nvSpPr>
        <p:spPr bwMode="auto">
          <a:xfrm>
            <a:off x="5476875" y="405765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3893" name="Freeform 44"/>
          <p:cNvSpPr>
            <a:spLocks/>
          </p:cNvSpPr>
          <p:nvPr/>
        </p:nvSpPr>
        <p:spPr bwMode="auto">
          <a:xfrm>
            <a:off x="7956550" y="3032125"/>
            <a:ext cx="71438" cy="1439863"/>
          </a:xfrm>
          <a:custGeom>
            <a:avLst/>
            <a:gdLst>
              <a:gd name="T0" fmla="*/ 0 w 1"/>
              <a:gd name="T1" fmla="*/ 0 h 473"/>
              <a:gd name="T2" fmla="*/ 0 w 1"/>
              <a:gd name="T3" fmla="*/ 2147483647 h 473"/>
              <a:gd name="T4" fmla="*/ 0 60000 65536"/>
              <a:gd name="T5" fmla="*/ 0 60000 65536"/>
              <a:gd name="T6" fmla="*/ 0 w 1"/>
              <a:gd name="T7" fmla="*/ 0 h 473"/>
              <a:gd name="T8" fmla="*/ 1 w 1"/>
              <a:gd name="T9" fmla="*/ 473 h 4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73">
                <a:moveTo>
                  <a:pt x="0" y="0"/>
                </a:moveTo>
                <a:lnTo>
                  <a:pt x="0" y="473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94" name="Freeform 45"/>
          <p:cNvSpPr>
            <a:spLocks/>
          </p:cNvSpPr>
          <p:nvPr/>
        </p:nvSpPr>
        <p:spPr bwMode="auto">
          <a:xfrm>
            <a:off x="8386763" y="4152900"/>
            <a:ext cx="1587" cy="314325"/>
          </a:xfrm>
          <a:custGeom>
            <a:avLst/>
            <a:gdLst>
              <a:gd name="T0" fmla="*/ 0 w 1"/>
              <a:gd name="T1" fmla="*/ 0 h 198"/>
              <a:gd name="T2" fmla="*/ 0 w 1"/>
              <a:gd name="T3" fmla="*/ 2147483647 h 198"/>
              <a:gd name="T4" fmla="*/ 0 60000 65536"/>
              <a:gd name="T5" fmla="*/ 0 60000 65536"/>
              <a:gd name="T6" fmla="*/ 0 w 1"/>
              <a:gd name="T7" fmla="*/ 0 h 198"/>
              <a:gd name="T8" fmla="*/ 1 w 1"/>
              <a:gd name="T9" fmla="*/ 198 h 1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8">
                <a:moveTo>
                  <a:pt x="0" y="0"/>
                </a:moveTo>
                <a:lnTo>
                  <a:pt x="0" y="19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895" name="Text Box 46"/>
          <p:cNvSpPr txBox="1">
            <a:spLocks noChangeArrowheads="1"/>
          </p:cNvSpPr>
          <p:nvPr/>
        </p:nvSpPr>
        <p:spPr bwMode="auto">
          <a:xfrm>
            <a:off x="7997825" y="40259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latin typeface="Times New Roman" pitchFamily="18" charset="0"/>
              </a:rPr>
              <a:t>…</a:t>
            </a:r>
          </a:p>
        </p:txBody>
      </p:sp>
      <p:sp>
        <p:nvSpPr>
          <p:cNvPr id="33896" name="Line 229"/>
          <p:cNvSpPr>
            <a:spLocks noChangeShapeType="1"/>
          </p:cNvSpPr>
          <p:nvPr/>
        </p:nvSpPr>
        <p:spPr bwMode="auto">
          <a:xfrm flipH="1">
            <a:off x="1763713" y="3752850"/>
            <a:ext cx="62642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97" name="Line 230"/>
          <p:cNvSpPr>
            <a:spLocks noChangeShapeType="1"/>
          </p:cNvSpPr>
          <p:nvPr/>
        </p:nvSpPr>
        <p:spPr bwMode="auto">
          <a:xfrm>
            <a:off x="5508625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98" name="Line 231"/>
          <p:cNvSpPr>
            <a:spLocks noChangeShapeType="1"/>
          </p:cNvSpPr>
          <p:nvPr/>
        </p:nvSpPr>
        <p:spPr bwMode="auto">
          <a:xfrm>
            <a:off x="6804025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99" name="Line 232"/>
          <p:cNvSpPr>
            <a:spLocks noChangeShapeType="1"/>
          </p:cNvSpPr>
          <p:nvPr/>
        </p:nvSpPr>
        <p:spPr bwMode="auto">
          <a:xfrm>
            <a:off x="8027988" y="3752850"/>
            <a:ext cx="0" cy="7191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oval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900" name="Line 233"/>
          <p:cNvSpPr>
            <a:spLocks noChangeShapeType="1"/>
          </p:cNvSpPr>
          <p:nvPr/>
        </p:nvSpPr>
        <p:spPr bwMode="auto">
          <a:xfrm>
            <a:off x="7451725" y="1952625"/>
            <a:ext cx="0" cy="2663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901" name="Line 234"/>
          <p:cNvSpPr>
            <a:spLocks noChangeShapeType="1"/>
          </p:cNvSpPr>
          <p:nvPr/>
        </p:nvSpPr>
        <p:spPr bwMode="auto">
          <a:xfrm>
            <a:off x="8748713" y="1592263"/>
            <a:ext cx="0" cy="30241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902" name="Freeform 66"/>
          <p:cNvSpPr>
            <a:spLocks/>
          </p:cNvSpPr>
          <p:nvPr/>
        </p:nvSpPr>
        <p:spPr bwMode="auto">
          <a:xfrm>
            <a:off x="3492500" y="1589088"/>
            <a:ext cx="5256213" cy="147637"/>
          </a:xfrm>
          <a:custGeom>
            <a:avLst/>
            <a:gdLst>
              <a:gd name="T0" fmla="*/ 2147483647 w 1038"/>
              <a:gd name="T1" fmla="*/ 0 h 1"/>
              <a:gd name="T2" fmla="*/ 0 w 1038"/>
              <a:gd name="T3" fmla="*/ 0 h 1"/>
              <a:gd name="T4" fmla="*/ 0 60000 65536"/>
              <a:gd name="T5" fmla="*/ 0 60000 65536"/>
              <a:gd name="T6" fmla="*/ 0 w 1038"/>
              <a:gd name="T7" fmla="*/ 0 h 1"/>
              <a:gd name="T8" fmla="*/ 1038 w 10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">
                <a:moveTo>
                  <a:pt x="1038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903" name="Text Box 67"/>
          <p:cNvSpPr txBox="1">
            <a:spLocks noChangeArrowheads="1"/>
          </p:cNvSpPr>
          <p:nvPr/>
        </p:nvSpPr>
        <p:spPr bwMode="auto">
          <a:xfrm>
            <a:off x="3419475" y="1231900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latin typeface="Times New Roman" pitchFamily="18" charset="0"/>
              </a:rPr>
              <a:t>Y</a:t>
            </a:r>
            <a:r>
              <a:rPr lang="en-US" altLang="zh-CN" b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33904" name="Line 76"/>
          <p:cNvSpPr>
            <a:spLocks noChangeShapeType="1"/>
          </p:cNvSpPr>
          <p:nvPr/>
        </p:nvSpPr>
        <p:spPr bwMode="auto">
          <a:xfrm>
            <a:off x="3490913" y="1303338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905" name="Text Box 97"/>
          <p:cNvSpPr txBox="1">
            <a:spLocks noChangeArrowheads="1"/>
          </p:cNvSpPr>
          <p:nvPr/>
        </p:nvSpPr>
        <p:spPr bwMode="auto">
          <a:xfrm>
            <a:off x="1403350" y="5500688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…</a:t>
            </a:r>
          </a:p>
        </p:txBody>
      </p:sp>
      <p:grpSp>
        <p:nvGrpSpPr>
          <p:cNvPr id="33906" name="Group 126"/>
          <p:cNvGrpSpPr>
            <a:grpSpLocks/>
          </p:cNvGrpSpPr>
          <p:nvPr/>
        </p:nvGrpSpPr>
        <p:grpSpPr bwMode="auto">
          <a:xfrm>
            <a:off x="4211638" y="4822825"/>
            <a:ext cx="576262" cy="1270000"/>
            <a:chOff x="2304" y="2908"/>
            <a:chExt cx="532" cy="800"/>
          </a:xfrm>
        </p:grpSpPr>
        <p:sp>
          <p:nvSpPr>
            <p:cNvPr id="33920" name="Line 127"/>
            <p:cNvSpPr>
              <a:spLocks noChangeShapeType="1"/>
            </p:cNvSpPr>
            <p:nvPr/>
          </p:nvSpPr>
          <p:spPr bwMode="auto">
            <a:xfrm>
              <a:off x="2304" y="2976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21" name="Text Box 128"/>
            <p:cNvSpPr txBox="1">
              <a:spLocks noChangeArrowheads="1"/>
            </p:cNvSpPr>
            <p:nvPr/>
          </p:nvSpPr>
          <p:spPr bwMode="auto">
            <a:xfrm>
              <a:off x="2401" y="2908"/>
              <a:ext cx="3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b="1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922" name="Freeform 129"/>
            <p:cNvSpPr>
              <a:spLocks/>
            </p:cNvSpPr>
            <p:nvPr/>
          </p:nvSpPr>
          <p:spPr bwMode="auto">
            <a:xfrm>
              <a:off x="2835" y="2976"/>
              <a:ext cx="1" cy="732"/>
            </a:xfrm>
            <a:custGeom>
              <a:avLst/>
              <a:gdLst>
                <a:gd name="T0" fmla="*/ 0 w 1"/>
                <a:gd name="T1" fmla="*/ 0 h 732"/>
                <a:gd name="T2" fmla="*/ 0 w 1"/>
                <a:gd name="T3" fmla="*/ 732 h 732"/>
                <a:gd name="T4" fmla="*/ 0 60000 65536"/>
                <a:gd name="T5" fmla="*/ 0 60000 65536"/>
                <a:gd name="T6" fmla="*/ 0 w 1"/>
                <a:gd name="T7" fmla="*/ 0 h 732"/>
                <a:gd name="T8" fmla="*/ 1 w 1"/>
                <a:gd name="T9" fmla="*/ 732 h 7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2">
                  <a:moveTo>
                    <a:pt x="0" y="0"/>
                  </a:moveTo>
                  <a:lnTo>
                    <a:pt x="0" y="73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3907" name="Group 126"/>
          <p:cNvGrpSpPr>
            <a:grpSpLocks/>
          </p:cNvGrpSpPr>
          <p:nvPr/>
        </p:nvGrpSpPr>
        <p:grpSpPr bwMode="auto">
          <a:xfrm>
            <a:off x="5292725" y="4822825"/>
            <a:ext cx="576263" cy="1270000"/>
            <a:chOff x="2304" y="2908"/>
            <a:chExt cx="532" cy="800"/>
          </a:xfrm>
        </p:grpSpPr>
        <p:sp>
          <p:nvSpPr>
            <p:cNvPr id="33917" name="Line 127"/>
            <p:cNvSpPr>
              <a:spLocks noChangeShapeType="1"/>
            </p:cNvSpPr>
            <p:nvPr/>
          </p:nvSpPr>
          <p:spPr bwMode="auto">
            <a:xfrm>
              <a:off x="2304" y="2976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18" name="Text Box 128"/>
            <p:cNvSpPr txBox="1">
              <a:spLocks noChangeArrowheads="1"/>
            </p:cNvSpPr>
            <p:nvPr/>
          </p:nvSpPr>
          <p:spPr bwMode="auto">
            <a:xfrm>
              <a:off x="2401" y="2908"/>
              <a:ext cx="3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b="1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919" name="Freeform 129"/>
            <p:cNvSpPr>
              <a:spLocks/>
            </p:cNvSpPr>
            <p:nvPr/>
          </p:nvSpPr>
          <p:spPr bwMode="auto">
            <a:xfrm>
              <a:off x="2835" y="2976"/>
              <a:ext cx="1" cy="732"/>
            </a:xfrm>
            <a:custGeom>
              <a:avLst/>
              <a:gdLst>
                <a:gd name="T0" fmla="*/ 0 w 1"/>
                <a:gd name="T1" fmla="*/ 0 h 732"/>
                <a:gd name="T2" fmla="*/ 0 w 1"/>
                <a:gd name="T3" fmla="*/ 732 h 732"/>
                <a:gd name="T4" fmla="*/ 0 60000 65536"/>
                <a:gd name="T5" fmla="*/ 0 60000 65536"/>
                <a:gd name="T6" fmla="*/ 0 w 1"/>
                <a:gd name="T7" fmla="*/ 0 h 732"/>
                <a:gd name="T8" fmla="*/ 1 w 1"/>
                <a:gd name="T9" fmla="*/ 732 h 7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2">
                  <a:moveTo>
                    <a:pt x="0" y="0"/>
                  </a:moveTo>
                  <a:lnTo>
                    <a:pt x="0" y="73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3908" name="Group 126"/>
          <p:cNvGrpSpPr>
            <a:grpSpLocks/>
          </p:cNvGrpSpPr>
          <p:nvPr/>
        </p:nvGrpSpPr>
        <p:grpSpPr bwMode="auto">
          <a:xfrm>
            <a:off x="6659563" y="4822825"/>
            <a:ext cx="576262" cy="1270000"/>
            <a:chOff x="2304" y="2908"/>
            <a:chExt cx="532" cy="800"/>
          </a:xfrm>
        </p:grpSpPr>
        <p:sp>
          <p:nvSpPr>
            <p:cNvPr id="33914" name="Line 127"/>
            <p:cNvSpPr>
              <a:spLocks noChangeShapeType="1"/>
            </p:cNvSpPr>
            <p:nvPr/>
          </p:nvSpPr>
          <p:spPr bwMode="auto">
            <a:xfrm>
              <a:off x="2304" y="2976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15" name="Text Box 128"/>
            <p:cNvSpPr txBox="1">
              <a:spLocks noChangeArrowheads="1"/>
            </p:cNvSpPr>
            <p:nvPr/>
          </p:nvSpPr>
          <p:spPr bwMode="auto">
            <a:xfrm>
              <a:off x="2401" y="2908"/>
              <a:ext cx="3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b="1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916" name="Freeform 129"/>
            <p:cNvSpPr>
              <a:spLocks/>
            </p:cNvSpPr>
            <p:nvPr/>
          </p:nvSpPr>
          <p:spPr bwMode="auto">
            <a:xfrm>
              <a:off x="2835" y="2976"/>
              <a:ext cx="1" cy="732"/>
            </a:xfrm>
            <a:custGeom>
              <a:avLst/>
              <a:gdLst>
                <a:gd name="T0" fmla="*/ 0 w 1"/>
                <a:gd name="T1" fmla="*/ 0 h 732"/>
                <a:gd name="T2" fmla="*/ 0 w 1"/>
                <a:gd name="T3" fmla="*/ 732 h 732"/>
                <a:gd name="T4" fmla="*/ 0 60000 65536"/>
                <a:gd name="T5" fmla="*/ 0 60000 65536"/>
                <a:gd name="T6" fmla="*/ 0 w 1"/>
                <a:gd name="T7" fmla="*/ 0 h 732"/>
                <a:gd name="T8" fmla="*/ 1 w 1"/>
                <a:gd name="T9" fmla="*/ 732 h 7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2">
                  <a:moveTo>
                    <a:pt x="0" y="0"/>
                  </a:moveTo>
                  <a:lnTo>
                    <a:pt x="0" y="73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3909" name="Group 126"/>
          <p:cNvGrpSpPr>
            <a:grpSpLocks/>
          </p:cNvGrpSpPr>
          <p:nvPr/>
        </p:nvGrpSpPr>
        <p:grpSpPr bwMode="auto">
          <a:xfrm>
            <a:off x="7956550" y="4868863"/>
            <a:ext cx="576263" cy="1270000"/>
            <a:chOff x="2304" y="2908"/>
            <a:chExt cx="532" cy="800"/>
          </a:xfrm>
        </p:grpSpPr>
        <p:sp>
          <p:nvSpPr>
            <p:cNvPr id="33911" name="Line 127"/>
            <p:cNvSpPr>
              <a:spLocks noChangeShapeType="1"/>
            </p:cNvSpPr>
            <p:nvPr/>
          </p:nvSpPr>
          <p:spPr bwMode="auto">
            <a:xfrm>
              <a:off x="2304" y="2976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912" name="Text Box 128"/>
            <p:cNvSpPr txBox="1">
              <a:spLocks noChangeArrowheads="1"/>
            </p:cNvSpPr>
            <p:nvPr/>
          </p:nvSpPr>
          <p:spPr bwMode="auto">
            <a:xfrm>
              <a:off x="2401" y="2908"/>
              <a:ext cx="3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b="1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3913" name="Freeform 129"/>
            <p:cNvSpPr>
              <a:spLocks/>
            </p:cNvSpPr>
            <p:nvPr/>
          </p:nvSpPr>
          <p:spPr bwMode="auto">
            <a:xfrm>
              <a:off x="2835" y="2976"/>
              <a:ext cx="1" cy="732"/>
            </a:xfrm>
            <a:custGeom>
              <a:avLst/>
              <a:gdLst>
                <a:gd name="T0" fmla="*/ 0 w 1"/>
                <a:gd name="T1" fmla="*/ 0 h 732"/>
                <a:gd name="T2" fmla="*/ 0 w 1"/>
                <a:gd name="T3" fmla="*/ 732 h 732"/>
                <a:gd name="T4" fmla="*/ 0 60000 65536"/>
                <a:gd name="T5" fmla="*/ 0 60000 65536"/>
                <a:gd name="T6" fmla="*/ 0 w 1"/>
                <a:gd name="T7" fmla="*/ 0 h 732"/>
                <a:gd name="T8" fmla="*/ 1 w 1"/>
                <a:gd name="T9" fmla="*/ 732 h 73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2">
                  <a:moveTo>
                    <a:pt x="0" y="0"/>
                  </a:moveTo>
                  <a:lnTo>
                    <a:pt x="0" y="73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910" name="Oval 60"/>
          <p:cNvSpPr>
            <a:spLocks noChangeArrowheads="1"/>
          </p:cNvSpPr>
          <p:nvPr/>
        </p:nvSpPr>
        <p:spPr bwMode="auto">
          <a:xfrm rot="5400000">
            <a:off x="4939507" y="3456781"/>
            <a:ext cx="109538" cy="539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166" name="Oval 69"/>
          <p:cNvSpPr>
            <a:spLocks noChangeArrowheads="1"/>
          </p:cNvSpPr>
          <p:nvPr/>
        </p:nvSpPr>
        <p:spPr bwMode="auto">
          <a:xfrm>
            <a:off x="3463918" y="1500174"/>
            <a:ext cx="107950" cy="1079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47F4E-5859-406B-8746-B124D05E72B5}" type="slidenum">
              <a:rPr lang="zh-CN" altLang="en-US"/>
              <a:pPr>
                <a:defRPr/>
              </a:pPr>
              <a:t>40</a:t>
            </a:fld>
            <a:endParaRPr lang="zh-CN" altLang="en-US"/>
          </a:p>
        </p:txBody>
      </p:sp>
      <p:sp>
        <p:nvSpPr>
          <p:cNvPr id="3481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2010</a:t>
            </a:r>
            <a:r>
              <a:rPr lang="zh-CN" altLang="en-US" sz="3600" smtClean="0"/>
              <a:t>年考研真题（</a:t>
            </a:r>
            <a:r>
              <a:rPr lang="en-US" altLang="zh-CN" sz="3600" smtClean="0"/>
              <a:t>12 </a:t>
            </a:r>
            <a:r>
              <a:rPr lang="zh-CN" altLang="en-US" sz="3600" smtClean="0"/>
              <a:t>分）</a:t>
            </a:r>
          </a:p>
        </p:txBody>
      </p:sp>
      <p:sp>
        <p:nvSpPr>
          <p:cNvPr id="34820" name="Rectangle 3"/>
          <p:cNvSpPr>
            <a:spLocks noGrp="1"/>
          </p:cNvSpPr>
          <p:nvPr>
            <p:ph type="body" idx="1"/>
          </p:nvPr>
        </p:nvSpPr>
        <p:spPr>
          <a:xfrm>
            <a:off x="179388" y="1052513"/>
            <a:ext cx="8640762" cy="17287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    某计算机的主存地址空间大小为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256 MB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，按字节编址。指令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Cache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和数据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Cache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分离，均有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8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个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Cache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行，每个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Cache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行大小为 </a:t>
            </a:r>
            <a:r>
              <a:rPr lang="en-US" altLang="zh-CN" sz="2000" dirty="0" err="1" smtClean="0">
                <a:latin typeface="宋体" pitchFamily="2" charset="-122"/>
                <a:ea typeface="宋体" pitchFamily="2" charset="-122"/>
              </a:rPr>
              <a:t>64B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，数据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Cache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采用直接映射方式。现有两个功能相同的程序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A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和 </a:t>
            </a:r>
            <a:r>
              <a:rPr lang="en-US" altLang="zh-CN" sz="2000" dirty="0" smtClean="0">
                <a:latin typeface="宋体" pitchFamily="2" charset="-122"/>
                <a:ea typeface="宋体" pitchFamily="2" charset="-122"/>
              </a:rPr>
              <a:t>B </a:t>
            </a:r>
            <a:r>
              <a:rPr lang="zh-CN" altLang="en-US" sz="2000" dirty="0" smtClean="0">
                <a:latin typeface="宋体" pitchFamily="2" charset="-122"/>
                <a:ea typeface="宋体" pitchFamily="2" charset="-122"/>
              </a:rPr>
              <a:t>，其伪代码如下所示：</a:t>
            </a:r>
          </a:p>
        </p:txBody>
      </p:sp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2" cstate="print"/>
          <a:srcRect l="14301" t="18742" r="13293" b="60774"/>
          <a:stretch>
            <a:fillRect/>
          </a:stretch>
        </p:blipFill>
        <p:spPr bwMode="auto">
          <a:xfrm>
            <a:off x="1979613" y="2420938"/>
            <a:ext cx="5946775" cy="2376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4822" name="Rectangle 5"/>
          <p:cNvSpPr>
            <a:spLocks/>
          </p:cNvSpPr>
          <p:nvPr/>
        </p:nvSpPr>
        <p:spPr bwMode="auto">
          <a:xfrm>
            <a:off x="323850" y="5157788"/>
            <a:ext cx="84963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    假定 </a:t>
            </a:r>
            <a:r>
              <a:rPr kumimoji="0" lang="en-US" altLang="zh-CN" sz="2000" b="1" dirty="0" err="1">
                <a:solidFill>
                  <a:srgbClr val="00264C"/>
                </a:solidFill>
                <a:latin typeface="宋体" pitchFamily="2" charset="-122"/>
              </a:rPr>
              <a:t>int</a:t>
            </a:r>
            <a:r>
              <a:rPr kumimoji="0" lang="en-US" altLang="zh-CN" sz="2000" b="1" dirty="0">
                <a:solidFill>
                  <a:srgbClr val="00264C"/>
                </a:solidFill>
                <a:latin typeface="宋体" pitchFamily="2" charset="-122"/>
              </a:rPr>
              <a:t> </a:t>
            </a:r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类型数据用 </a:t>
            </a:r>
            <a:r>
              <a:rPr kumimoji="0" lang="en-US" altLang="zh-CN" sz="2000" b="1" dirty="0">
                <a:solidFill>
                  <a:srgbClr val="00264C"/>
                </a:solidFill>
                <a:latin typeface="宋体" pitchFamily="2" charset="-122"/>
              </a:rPr>
              <a:t>32 </a:t>
            </a:r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位补码表示，程序编译时 </a:t>
            </a:r>
            <a:r>
              <a:rPr kumimoji="0" lang="en-US" altLang="zh-CN" sz="2000" b="1" dirty="0" err="1">
                <a:solidFill>
                  <a:srgbClr val="00264C"/>
                </a:solidFill>
                <a:latin typeface="宋体" pitchFamily="2" charset="-122"/>
              </a:rPr>
              <a:t>i</a:t>
            </a:r>
            <a:r>
              <a:rPr kumimoji="0" lang="en-US" altLang="zh-CN" sz="2000" b="1" dirty="0">
                <a:solidFill>
                  <a:srgbClr val="00264C"/>
                </a:solidFill>
                <a:latin typeface="宋体" pitchFamily="2" charset="-122"/>
              </a:rPr>
              <a:t> , j , sum </a:t>
            </a:r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均分配在寄存器中，数组 </a:t>
            </a:r>
            <a:r>
              <a:rPr kumimoji="0" lang="en-US" altLang="zh-CN" sz="2000" b="1" dirty="0">
                <a:solidFill>
                  <a:srgbClr val="00264C"/>
                </a:solidFill>
                <a:latin typeface="宋体" pitchFamily="2" charset="-122"/>
              </a:rPr>
              <a:t>a </a:t>
            </a:r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按行优先方式存放，其首地址为 </a:t>
            </a:r>
            <a:r>
              <a:rPr kumimoji="0" lang="en-US" altLang="zh-CN" sz="2000" b="1" dirty="0">
                <a:solidFill>
                  <a:srgbClr val="00264C"/>
                </a:solidFill>
                <a:latin typeface="宋体" pitchFamily="2" charset="-122"/>
              </a:rPr>
              <a:t>320 </a:t>
            </a:r>
            <a:r>
              <a:rPr kumimoji="0" lang="zh-CN" altLang="en-US" sz="2000" b="1" dirty="0">
                <a:solidFill>
                  <a:srgbClr val="00264C"/>
                </a:solidFill>
                <a:latin typeface="宋体" pitchFamily="2" charset="-122"/>
              </a:rPr>
              <a:t>（十进制数）。请回答下列问题，要求说明理由或给出计算过程。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2929D4-CEC0-4D51-828F-73C7AF012555}" type="slidenum">
              <a:rPr lang="zh-CN" altLang="en-US"/>
              <a:pPr>
                <a:defRPr/>
              </a:pPr>
              <a:t>41</a:t>
            </a:fld>
            <a:endParaRPr lang="zh-CN" altLang="en-US"/>
          </a:p>
        </p:txBody>
      </p:sp>
      <p:sp>
        <p:nvSpPr>
          <p:cNvPr id="3584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2010</a:t>
            </a:r>
            <a:r>
              <a:rPr lang="zh-CN" altLang="en-US" sz="3600" smtClean="0"/>
              <a:t>年考研真题（</a:t>
            </a:r>
            <a:r>
              <a:rPr lang="en-US" altLang="zh-CN" sz="3600" smtClean="0"/>
              <a:t>12 </a:t>
            </a:r>
            <a:r>
              <a:rPr lang="zh-CN" altLang="en-US" sz="3600" smtClean="0"/>
              <a:t>分）</a:t>
            </a:r>
          </a:p>
        </p:txBody>
      </p:sp>
      <p:sp>
        <p:nvSpPr>
          <p:cNvPr id="35844" name="Rectangle 3"/>
          <p:cNvSpPr>
            <a:spLocks/>
          </p:cNvSpPr>
          <p:nvPr/>
        </p:nvSpPr>
        <p:spPr bwMode="auto">
          <a:xfrm>
            <a:off x="250825" y="1125538"/>
            <a:ext cx="86423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( 1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）若不考虑用于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一致性维护和替换算法的控制位，则数据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的总容量为多少？ </a:t>
            </a:r>
          </a:p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( 2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）数组元素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a [0][31]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和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a[l][l]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各自所在的主存块对应的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行号分别是多少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行号从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0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开始）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? </a:t>
            </a:r>
          </a:p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( 3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）程序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A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和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B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的数据访问命中率各是多少？哪个程序的执行时间更短？</a:t>
            </a:r>
          </a:p>
        </p:txBody>
      </p:sp>
      <p:sp>
        <p:nvSpPr>
          <p:cNvPr id="261124" name="Rectangle 4"/>
          <p:cNvSpPr>
            <a:spLocks/>
          </p:cNvSpPr>
          <p:nvPr/>
        </p:nvSpPr>
        <p:spPr bwMode="auto">
          <a:xfrm>
            <a:off x="430213" y="3284538"/>
            <a:ext cx="83899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 ( 1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） </a:t>
            </a:r>
          </a:p>
          <a:p>
            <a:pPr marL="342900" indent="-342900" algn="l"/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   内存容量为</a:t>
            </a:r>
            <a:r>
              <a:rPr kumimoji="0" lang="en-US" altLang="zh-CN" b="1" dirty="0" err="1">
                <a:solidFill>
                  <a:srgbClr val="00264C"/>
                </a:solidFill>
                <a:latin typeface="宋体" pitchFamily="2" charset="-122"/>
              </a:rPr>
              <a:t>256MB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，主存地址位数：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28</a:t>
            </a:r>
            <a:endParaRPr kumimoji="0" lang="en-US" altLang="zh-CN" b="1" baseline="30000" dirty="0">
              <a:solidFill>
                <a:srgbClr val="00264C"/>
              </a:solidFill>
              <a:latin typeface="宋体" pitchFamily="2" charset="-122"/>
            </a:endParaRPr>
          </a:p>
          <a:p>
            <a:pPr marL="342900" indent="-342900" algn="l"/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  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行大小为 </a:t>
            </a:r>
            <a:r>
              <a:rPr kumimoji="0" lang="en-US" altLang="zh-CN" b="1" dirty="0" err="1">
                <a:solidFill>
                  <a:srgbClr val="00264C"/>
                </a:solidFill>
                <a:latin typeface="宋体" pitchFamily="2" charset="-122"/>
              </a:rPr>
              <a:t>64B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，块内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行内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)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地址位数：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6</a:t>
            </a:r>
          </a:p>
          <a:p>
            <a:pPr marL="342900" indent="-342900" algn="l"/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  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块数为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8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，字块地址：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3</a:t>
            </a:r>
          </a:p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   Cache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标记长度：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28-6-3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＝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19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位</a:t>
            </a:r>
          </a:p>
          <a:p>
            <a:pPr marL="342900" indent="-342900" algn="l"/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   所以，每行有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1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位有效位、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19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位标记位、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64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字节（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512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位）数据</a:t>
            </a:r>
            <a:endParaRPr kumimoji="0" lang="en-US" altLang="zh-CN" b="1" dirty="0">
              <a:solidFill>
                <a:srgbClr val="00264C"/>
              </a:solidFill>
              <a:latin typeface="宋体" pitchFamily="2" charset="-122"/>
            </a:endParaRPr>
          </a:p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   </a:t>
            </a:r>
            <a:r>
              <a:rPr kumimoji="0" lang="en-US" altLang="zh-CN" b="1" dirty="0" err="1">
                <a:solidFill>
                  <a:srgbClr val="00264C"/>
                </a:solidFill>
                <a:latin typeface="宋体" pitchFamily="2" charset="-122"/>
              </a:rPr>
              <a:t>在不考虑用于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 Cache </a:t>
            </a:r>
            <a:r>
              <a:rPr kumimoji="0" lang="en-US" altLang="zh-CN" b="1" dirty="0" err="1">
                <a:solidFill>
                  <a:srgbClr val="00264C"/>
                </a:solidFill>
                <a:latin typeface="宋体" pitchFamily="2" charset="-122"/>
              </a:rPr>
              <a:t>一致性维护和替换算法控制位的情况下，数据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 Cache </a:t>
            </a:r>
            <a:r>
              <a:rPr kumimoji="0" lang="en-US" altLang="zh-CN" b="1" dirty="0" err="1">
                <a:solidFill>
                  <a:srgbClr val="00264C"/>
                </a:solidFill>
                <a:latin typeface="宋体" pitchFamily="2" charset="-122"/>
              </a:rPr>
              <a:t>的总容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为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8×(</a:t>
            </a:r>
            <a:r>
              <a:rPr kumimoji="0" lang="en-US" altLang="zh-CN" b="1" dirty="0" smtClean="0">
                <a:solidFill>
                  <a:srgbClr val="00264C"/>
                </a:solidFill>
                <a:latin typeface="宋体" pitchFamily="2" charset="-122"/>
              </a:rPr>
              <a:t>1+19+512b)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＝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4256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位＝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532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字节</a:t>
            </a:r>
          </a:p>
        </p:txBody>
      </p:sp>
      <p:sp>
        <p:nvSpPr>
          <p:cNvPr id="35846" name="Rectangle 5"/>
          <p:cNvSpPr>
            <a:spLocks/>
          </p:cNvSpPr>
          <p:nvPr/>
        </p:nvSpPr>
        <p:spPr bwMode="auto">
          <a:xfrm>
            <a:off x="179388" y="2924175"/>
            <a:ext cx="12969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zh-CN" altLang="en-US" b="1">
                <a:solidFill>
                  <a:srgbClr val="00264C"/>
                </a:solidFill>
                <a:latin typeface="宋体" pitchFamily="2" charset="-122"/>
              </a:rPr>
              <a:t>解：</a:t>
            </a:r>
          </a:p>
        </p:txBody>
      </p:sp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5581650" y="3141663"/>
            <a:ext cx="142875" cy="360362"/>
          </a:xfrm>
          <a:prstGeom prst="rect">
            <a:avLst/>
          </a:prstGeom>
          <a:solidFill>
            <a:srgbClr val="3399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8" name="Rectangle 7"/>
          <p:cNvSpPr>
            <a:spLocks noChangeArrowheads="1"/>
          </p:cNvSpPr>
          <p:nvPr/>
        </p:nvSpPr>
        <p:spPr bwMode="auto">
          <a:xfrm>
            <a:off x="5724525" y="3141663"/>
            <a:ext cx="574675" cy="3603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6300788" y="3141663"/>
            <a:ext cx="1584325" cy="360362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1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1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1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1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4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9615C2-DF07-4974-BF5E-357792F6669F}" type="slidenum">
              <a:rPr lang="zh-CN" altLang="en-US"/>
              <a:pPr>
                <a:defRPr/>
              </a:pPr>
              <a:t>42</a:t>
            </a:fld>
            <a:endParaRPr lang="zh-CN" altLang="en-US"/>
          </a:p>
        </p:txBody>
      </p:sp>
      <p:sp>
        <p:nvSpPr>
          <p:cNvPr id="3686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2010</a:t>
            </a:r>
            <a:r>
              <a:rPr lang="zh-CN" altLang="en-US" sz="3600" smtClean="0"/>
              <a:t>年考研真题（</a:t>
            </a:r>
            <a:r>
              <a:rPr lang="en-US" altLang="zh-CN" sz="3600" smtClean="0"/>
              <a:t>12 </a:t>
            </a:r>
            <a:r>
              <a:rPr lang="zh-CN" altLang="en-US" sz="3600" smtClean="0"/>
              <a:t>分）</a:t>
            </a:r>
          </a:p>
        </p:txBody>
      </p:sp>
      <p:sp>
        <p:nvSpPr>
          <p:cNvPr id="36868" name="Rectangle 3"/>
          <p:cNvSpPr>
            <a:spLocks/>
          </p:cNvSpPr>
          <p:nvPr/>
        </p:nvSpPr>
        <p:spPr bwMode="auto">
          <a:xfrm>
            <a:off x="250825" y="1052513"/>
            <a:ext cx="8642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( 2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）数组元素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a [0][31]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和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a[l</a:t>
            </a:r>
            <a:r>
              <a:rPr kumimoji="0" lang="en-US" altLang="zh-CN" b="1" dirty="0" smtClean="0">
                <a:solidFill>
                  <a:srgbClr val="00264C"/>
                </a:solidFill>
                <a:latin typeface="宋体" pitchFamily="2" charset="-122"/>
              </a:rPr>
              <a:t>][0]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各自所在的主存块对应的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行号分别是多少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( Cache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行号从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0 </a:t>
            </a:r>
            <a:r>
              <a:rPr kumimoji="0" lang="zh-CN" altLang="en-US" b="1" dirty="0">
                <a:solidFill>
                  <a:srgbClr val="00264C"/>
                </a:solidFill>
                <a:latin typeface="宋体" pitchFamily="2" charset="-122"/>
              </a:rPr>
              <a:t>开始） </a:t>
            </a:r>
            <a:r>
              <a:rPr kumimoji="0" lang="en-US" altLang="zh-CN" b="1" dirty="0">
                <a:solidFill>
                  <a:srgbClr val="00264C"/>
                </a:solidFill>
                <a:latin typeface="宋体" pitchFamily="2" charset="-122"/>
              </a:rPr>
              <a:t>? </a:t>
            </a:r>
          </a:p>
        </p:txBody>
      </p:sp>
      <p:sp>
        <p:nvSpPr>
          <p:cNvPr id="36869" name="Rectangle 3"/>
          <p:cNvSpPr>
            <a:spLocks noChangeArrowheads="1"/>
          </p:cNvSpPr>
          <p:nvPr/>
        </p:nvSpPr>
        <p:spPr bwMode="auto">
          <a:xfrm>
            <a:off x="1897063" y="5656263"/>
            <a:ext cx="1411287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>
                <a:latin typeface="Times New Roman" pitchFamily="18" charset="0"/>
              </a:rPr>
              <a:t> </a:t>
            </a:r>
            <a:r>
              <a:rPr lang="zh-CN" altLang="en-US" sz="2000" b="1">
                <a:latin typeface="Times New Roman" pitchFamily="18" charset="0"/>
              </a:rPr>
              <a:t>字块2</a:t>
            </a:r>
            <a:r>
              <a:rPr lang="en-US" altLang="zh-CN" sz="2000" b="1" i="1" baseline="30000">
                <a:latin typeface="Times New Roman" pitchFamily="18" charset="0"/>
              </a:rPr>
              <a:t>m</a:t>
            </a:r>
            <a:r>
              <a:rPr lang="en-US" altLang="zh-CN" sz="2000" b="1">
                <a:latin typeface="Times New Roman" pitchFamily="18" charset="0"/>
              </a:rPr>
              <a:t>－1</a:t>
            </a:r>
            <a:endParaRPr lang="zh-CN" altLang="en-US" sz="2000" b="1">
              <a:latin typeface="Times New Roman" pitchFamily="18" charset="0"/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1897063" y="5357813"/>
            <a:ext cx="1411287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endParaRPr lang="zh-CN" altLang="en-US">
              <a:latin typeface="Times New Roman" pitchFamily="18" charset="0"/>
            </a:endParaRPr>
          </a:p>
        </p:txBody>
      </p:sp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1897063" y="4991100"/>
            <a:ext cx="141128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zh-CN" altLang="en-US" sz="2000">
                <a:latin typeface="Times New Roman" pitchFamily="18" charset="0"/>
              </a:rPr>
              <a:t>  </a:t>
            </a: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20</a:t>
            </a:r>
            <a:endParaRPr lang="en-US" altLang="zh-CN" sz="2000" b="1" baseline="30000">
              <a:latin typeface="Times New Roman" pitchFamily="18" charset="0"/>
            </a:endParaRPr>
          </a:p>
        </p:txBody>
      </p:sp>
      <p:sp>
        <p:nvSpPr>
          <p:cNvPr id="36872" name="Rectangle 6"/>
          <p:cNvSpPr>
            <a:spLocks noChangeArrowheads="1"/>
          </p:cNvSpPr>
          <p:nvPr/>
        </p:nvSpPr>
        <p:spPr bwMode="auto">
          <a:xfrm>
            <a:off x="1820863" y="4645025"/>
            <a:ext cx="16398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19</a:t>
            </a:r>
          </a:p>
        </p:txBody>
      </p:sp>
      <p:sp>
        <p:nvSpPr>
          <p:cNvPr id="36873" name="Rectangle 7"/>
          <p:cNvSpPr>
            <a:spLocks noChangeArrowheads="1"/>
          </p:cNvSpPr>
          <p:nvPr/>
        </p:nvSpPr>
        <p:spPr bwMode="auto">
          <a:xfrm>
            <a:off x="1897063" y="4321175"/>
            <a:ext cx="14112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endParaRPr lang="zh-CN" altLang="en-US" sz="2000">
              <a:latin typeface="Times New Roman" pitchFamily="18" charset="0"/>
            </a:endParaRPr>
          </a:p>
        </p:txBody>
      </p:sp>
      <p:sp>
        <p:nvSpPr>
          <p:cNvPr id="36874" name="Rectangle 8"/>
          <p:cNvSpPr>
            <a:spLocks noChangeArrowheads="1"/>
          </p:cNvSpPr>
          <p:nvPr/>
        </p:nvSpPr>
        <p:spPr bwMode="auto">
          <a:xfrm>
            <a:off x="1897063" y="3957638"/>
            <a:ext cx="141128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6</a:t>
            </a:r>
            <a:endParaRPr lang="en-US" altLang="zh-CN" sz="2000" b="1" baseline="30000">
              <a:latin typeface="Times New Roman" pitchFamily="18" charset="0"/>
            </a:endParaRPr>
          </a:p>
        </p:txBody>
      </p:sp>
      <p:sp>
        <p:nvSpPr>
          <p:cNvPr id="36875" name="Rectangle 9"/>
          <p:cNvSpPr>
            <a:spLocks noChangeArrowheads="1"/>
          </p:cNvSpPr>
          <p:nvPr/>
        </p:nvSpPr>
        <p:spPr bwMode="auto">
          <a:xfrm>
            <a:off x="1897063" y="3608388"/>
            <a:ext cx="141128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>
                <a:latin typeface="Times New Roman" pitchFamily="18" charset="0"/>
              </a:rPr>
              <a:t>     </a:t>
            </a: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5</a:t>
            </a:r>
            <a:endParaRPr lang="en-US" altLang="zh-CN" sz="2000" b="1" i="1" baseline="30000">
              <a:latin typeface="Times New Roman" pitchFamily="18" charset="0"/>
            </a:endParaRPr>
          </a:p>
        </p:txBody>
      </p:sp>
      <p:sp>
        <p:nvSpPr>
          <p:cNvPr id="36876" name="Rectangle 10"/>
          <p:cNvSpPr>
            <a:spLocks noChangeArrowheads="1"/>
          </p:cNvSpPr>
          <p:nvPr/>
        </p:nvSpPr>
        <p:spPr bwMode="auto">
          <a:xfrm>
            <a:off x="1897063" y="3267075"/>
            <a:ext cx="1411287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4</a:t>
            </a:r>
          </a:p>
        </p:txBody>
      </p:sp>
      <p:sp>
        <p:nvSpPr>
          <p:cNvPr id="36877" name="Rectangle 11"/>
          <p:cNvSpPr>
            <a:spLocks noChangeArrowheads="1"/>
          </p:cNvSpPr>
          <p:nvPr/>
        </p:nvSpPr>
        <p:spPr bwMode="auto">
          <a:xfrm>
            <a:off x="1897063" y="2965450"/>
            <a:ext cx="1411287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endParaRPr lang="zh-CN" altLang="en-US">
              <a:latin typeface="Times New Roman" pitchFamily="18" charset="0"/>
            </a:endParaRPr>
          </a:p>
        </p:txBody>
      </p:sp>
      <p:sp>
        <p:nvSpPr>
          <p:cNvPr id="36878" name="Rectangle 12"/>
          <p:cNvSpPr>
            <a:spLocks noChangeArrowheads="1"/>
          </p:cNvSpPr>
          <p:nvPr/>
        </p:nvSpPr>
        <p:spPr bwMode="auto">
          <a:xfrm>
            <a:off x="1897063" y="2601913"/>
            <a:ext cx="141128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>
                <a:latin typeface="Times New Roman" pitchFamily="18" charset="0"/>
              </a:rPr>
              <a:t>    </a:t>
            </a: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zh-CN" altLang="en-US" sz="2000">
                <a:latin typeface="Times New Roman" pitchFamily="18" charset="0"/>
              </a:rPr>
              <a:t>1</a:t>
            </a:r>
          </a:p>
        </p:txBody>
      </p:sp>
      <p:sp>
        <p:nvSpPr>
          <p:cNvPr id="36879" name="Rectangle 13"/>
          <p:cNvSpPr>
            <a:spLocks noChangeArrowheads="1"/>
          </p:cNvSpPr>
          <p:nvPr/>
        </p:nvSpPr>
        <p:spPr bwMode="auto">
          <a:xfrm>
            <a:off x="1897063" y="2255838"/>
            <a:ext cx="1411287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    字块0</a:t>
            </a:r>
          </a:p>
        </p:txBody>
      </p:sp>
      <p:sp>
        <p:nvSpPr>
          <p:cNvPr id="36880" name="Line 14"/>
          <p:cNvSpPr>
            <a:spLocks noChangeShapeType="1"/>
          </p:cNvSpPr>
          <p:nvPr/>
        </p:nvSpPr>
        <p:spPr bwMode="auto">
          <a:xfrm>
            <a:off x="1897063" y="2274888"/>
            <a:ext cx="1411287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1" name="Line 15"/>
          <p:cNvSpPr>
            <a:spLocks noChangeShapeType="1"/>
          </p:cNvSpPr>
          <p:nvPr/>
        </p:nvSpPr>
        <p:spPr bwMode="auto">
          <a:xfrm>
            <a:off x="1897063" y="2619375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2" name="Line 16"/>
          <p:cNvSpPr>
            <a:spLocks noChangeShapeType="1"/>
          </p:cNvSpPr>
          <p:nvPr/>
        </p:nvSpPr>
        <p:spPr bwMode="auto">
          <a:xfrm>
            <a:off x="1897063" y="2965450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3" name="Line 17"/>
          <p:cNvSpPr>
            <a:spLocks noChangeShapeType="1"/>
          </p:cNvSpPr>
          <p:nvPr/>
        </p:nvSpPr>
        <p:spPr bwMode="auto">
          <a:xfrm>
            <a:off x="1897063" y="3284538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4" name="Line 18"/>
          <p:cNvSpPr>
            <a:spLocks noChangeShapeType="1"/>
          </p:cNvSpPr>
          <p:nvPr/>
        </p:nvSpPr>
        <p:spPr bwMode="auto">
          <a:xfrm>
            <a:off x="1897063" y="3629025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5" name="Line 19"/>
          <p:cNvSpPr>
            <a:spLocks noChangeShapeType="1"/>
          </p:cNvSpPr>
          <p:nvPr/>
        </p:nvSpPr>
        <p:spPr bwMode="auto">
          <a:xfrm>
            <a:off x="1897063" y="3975100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6" name="Line 20"/>
          <p:cNvSpPr>
            <a:spLocks noChangeShapeType="1"/>
          </p:cNvSpPr>
          <p:nvPr/>
        </p:nvSpPr>
        <p:spPr bwMode="auto">
          <a:xfrm>
            <a:off x="1897063" y="4321175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7" name="Line 21"/>
          <p:cNvSpPr>
            <a:spLocks noChangeShapeType="1"/>
          </p:cNvSpPr>
          <p:nvPr/>
        </p:nvSpPr>
        <p:spPr bwMode="auto">
          <a:xfrm>
            <a:off x="1897063" y="4665663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8" name="Line 22"/>
          <p:cNvSpPr>
            <a:spLocks noChangeShapeType="1"/>
          </p:cNvSpPr>
          <p:nvPr/>
        </p:nvSpPr>
        <p:spPr bwMode="auto">
          <a:xfrm>
            <a:off x="1897063" y="5011738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89" name="Line 23"/>
          <p:cNvSpPr>
            <a:spLocks noChangeShapeType="1"/>
          </p:cNvSpPr>
          <p:nvPr/>
        </p:nvSpPr>
        <p:spPr bwMode="auto">
          <a:xfrm>
            <a:off x="1897063" y="5357813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90" name="Line 24"/>
          <p:cNvSpPr>
            <a:spLocks noChangeShapeType="1"/>
          </p:cNvSpPr>
          <p:nvPr/>
        </p:nvSpPr>
        <p:spPr bwMode="auto">
          <a:xfrm>
            <a:off x="1897063" y="5676900"/>
            <a:ext cx="1411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91" name="Line 25"/>
          <p:cNvSpPr>
            <a:spLocks noChangeShapeType="1"/>
          </p:cNvSpPr>
          <p:nvPr/>
        </p:nvSpPr>
        <p:spPr bwMode="auto">
          <a:xfrm>
            <a:off x="1897063" y="6021388"/>
            <a:ext cx="1411287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92" name="Line 26"/>
          <p:cNvSpPr>
            <a:spLocks noChangeShapeType="1"/>
          </p:cNvSpPr>
          <p:nvPr/>
        </p:nvSpPr>
        <p:spPr bwMode="auto">
          <a:xfrm>
            <a:off x="1897063" y="2274888"/>
            <a:ext cx="0" cy="374650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93" name="Line 27"/>
          <p:cNvSpPr>
            <a:spLocks noChangeShapeType="1"/>
          </p:cNvSpPr>
          <p:nvPr/>
        </p:nvSpPr>
        <p:spPr bwMode="auto">
          <a:xfrm>
            <a:off x="3308350" y="2274888"/>
            <a:ext cx="0" cy="374650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894" name="Text Box 28"/>
          <p:cNvSpPr txBox="1">
            <a:spLocks noChangeArrowheads="1"/>
          </p:cNvSpPr>
          <p:nvPr/>
        </p:nvSpPr>
        <p:spPr bwMode="auto">
          <a:xfrm>
            <a:off x="2371725" y="2932113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</a:rPr>
              <a:t>…</a:t>
            </a:r>
          </a:p>
        </p:txBody>
      </p:sp>
      <p:sp>
        <p:nvSpPr>
          <p:cNvPr id="36895" name="Text Box 29"/>
          <p:cNvSpPr txBox="1">
            <a:spLocks noChangeArrowheads="1"/>
          </p:cNvSpPr>
          <p:nvPr/>
        </p:nvSpPr>
        <p:spPr bwMode="auto">
          <a:xfrm>
            <a:off x="2371725" y="4306888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</a:rPr>
              <a:t>…</a:t>
            </a:r>
          </a:p>
        </p:txBody>
      </p:sp>
      <p:sp>
        <p:nvSpPr>
          <p:cNvPr id="36896" name="Text Box 30"/>
          <p:cNvSpPr txBox="1">
            <a:spLocks noChangeArrowheads="1"/>
          </p:cNvSpPr>
          <p:nvPr/>
        </p:nvSpPr>
        <p:spPr bwMode="auto">
          <a:xfrm>
            <a:off x="2387600" y="5329238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Times New Roman" pitchFamily="18" charset="0"/>
              </a:rPr>
              <a:t>…</a:t>
            </a:r>
          </a:p>
        </p:txBody>
      </p:sp>
      <p:sp>
        <p:nvSpPr>
          <p:cNvPr id="36897" name="Text Box 31"/>
          <p:cNvSpPr txBox="1">
            <a:spLocks noChangeArrowheads="1"/>
          </p:cNvSpPr>
          <p:nvPr/>
        </p:nvSpPr>
        <p:spPr bwMode="auto">
          <a:xfrm>
            <a:off x="2058988" y="1843088"/>
            <a:ext cx="120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latin typeface="Times New Roman" pitchFamily="18" charset="0"/>
              </a:rPr>
              <a:t>主存储体</a:t>
            </a:r>
          </a:p>
        </p:txBody>
      </p:sp>
      <p:sp>
        <p:nvSpPr>
          <p:cNvPr id="36898" name="Rectangle 32"/>
          <p:cNvSpPr>
            <a:spLocks noChangeArrowheads="1"/>
          </p:cNvSpPr>
          <p:nvPr/>
        </p:nvSpPr>
        <p:spPr bwMode="auto">
          <a:xfrm>
            <a:off x="180975" y="2798763"/>
            <a:ext cx="13366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    字块 1</a:t>
            </a:r>
            <a:endParaRPr lang="zh-CN" altLang="en-US" sz="2000">
              <a:latin typeface="Times New Roman" pitchFamily="18" charset="0"/>
            </a:endParaRPr>
          </a:p>
        </p:txBody>
      </p:sp>
      <p:sp>
        <p:nvSpPr>
          <p:cNvPr id="36899" name="Rectangle 34"/>
          <p:cNvSpPr>
            <a:spLocks noChangeArrowheads="1"/>
          </p:cNvSpPr>
          <p:nvPr/>
        </p:nvSpPr>
        <p:spPr bwMode="auto">
          <a:xfrm>
            <a:off x="180975" y="2452688"/>
            <a:ext cx="13366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    字块 0</a:t>
            </a:r>
          </a:p>
        </p:txBody>
      </p:sp>
      <p:sp>
        <p:nvSpPr>
          <p:cNvPr id="36900" name="Line 36"/>
          <p:cNvSpPr>
            <a:spLocks noChangeShapeType="1"/>
          </p:cNvSpPr>
          <p:nvPr/>
        </p:nvSpPr>
        <p:spPr bwMode="auto">
          <a:xfrm>
            <a:off x="436563" y="2455863"/>
            <a:ext cx="10080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>
            <a:off x="436563" y="2816225"/>
            <a:ext cx="10080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2" name="Line 38"/>
          <p:cNvSpPr>
            <a:spLocks noChangeShapeType="1"/>
          </p:cNvSpPr>
          <p:nvPr/>
        </p:nvSpPr>
        <p:spPr bwMode="auto">
          <a:xfrm>
            <a:off x="436563" y="3176588"/>
            <a:ext cx="10080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3" name="Line 41"/>
          <p:cNvSpPr>
            <a:spLocks noChangeShapeType="1"/>
          </p:cNvSpPr>
          <p:nvPr/>
        </p:nvSpPr>
        <p:spPr bwMode="auto">
          <a:xfrm>
            <a:off x="1476375" y="2420938"/>
            <a:ext cx="0" cy="26638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4" name="Rectangle 42"/>
          <p:cNvSpPr>
            <a:spLocks noChangeArrowheads="1"/>
          </p:cNvSpPr>
          <p:nvPr/>
        </p:nvSpPr>
        <p:spPr bwMode="auto">
          <a:xfrm>
            <a:off x="220663" y="4687888"/>
            <a:ext cx="13414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字块</a:t>
            </a:r>
            <a:r>
              <a:rPr lang="en-US" altLang="zh-CN" sz="2000" b="1">
                <a:latin typeface="Times New Roman" pitchFamily="18" charset="0"/>
              </a:rPr>
              <a:t>7</a:t>
            </a:r>
            <a:r>
              <a:rPr lang="zh-CN" altLang="en-US" sz="2000" b="1">
                <a:latin typeface="Times New Roman" pitchFamily="18" charset="0"/>
              </a:rPr>
              <a:t> </a:t>
            </a:r>
          </a:p>
        </p:txBody>
      </p:sp>
      <p:sp>
        <p:nvSpPr>
          <p:cNvPr id="36905" name="Line 44"/>
          <p:cNvSpPr>
            <a:spLocks noChangeShapeType="1"/>
          </p:cNvSpPr>
          <p:nvPr/>
        </p:nvSpPr>
        <p:spPr bwMode="auto">
          <a:xfrm flipV="1">
            <a:off x="436563" y="4687888"/>
            <a:ext cx="10080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6" name="Line 45"/>
          <p:cNvSpPr>
            <a:spLocks noChangeShapeType="1"/>
          </p:cNvSpPr>
          <p:nvPr/>
        </p:nvSpPr>
        <p:spPr bwMode="auto">
          <a:xfrm>
            <a:off x="395288" y="5084763"/>
            <a:ext cx="1081087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07" name="Text Box 49"/>
          <p:cNvSpPr txBox="1">
            <a:spLocks noChangeArrowheads="1"/>
          </p:cNvSpPr>
          <p:nvPr/>
        </p:nvSpPr>
        <p:spPr bwMode="auto">
          <a:xfrm>
            <a:off x="107950" y="2017713"/>
            <a:ext cx="155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>
                <a:latin typeface="Times New Roman" pitchFamily="18" charset="0"/>
              </a:rPr>
              <a:t>Cache</a:t>
            </a:r>
            <a:r>
              <a:rPr lang="zh-CN" altLang="en-US" b="1">
                <a:latin typeface="Times New Roman" pitchFamily="18" charset="0"/>
              </a:rPr>
              <a:t>存储体</a:t>
            </a:r>
          </a:p>
        </p:txBody>
      </p:sp>
      <p:sp>
        <p:nvSpPr>
          <p:cNvPr id="36908" name="Text Box 57"/>
          <p:cNvSpPr txBox="1">
            <a:spLocks noChangeArrowheads="1"/>
          </p:cNvSpPr>
          <p:nvPr/>
        </p:nvSpPr>
        <p:spPr bwMode="auto">
          <a:xfrm>
            <a:off x="660400" y="4083050"/>
            <a:ext cx="6715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 b="1">
                <a:latin typeface="Times New Roman" pitchFamily="18" charset="0"/>
              </a:rPr>
              <a:t>…</a:t>
            </a:r>
          </a:p>
        </p:txBody>
      </p:sp>
      <p:sp>
        <p:nvSpPr>
          <p:cNvPr id="36909" name="Line 90"/>
          <p:cNvSpPr>
            <a:spLocks noChangeShapeType="1"/>
          </p:cNvSpPr>
          <p:nvPr/>
        </p:nvSpPr>
        <p:spPr bwMode="auto">
          <a:xfrm>
            <a:off x="1476375" y="4868863"/>
            <a:ext cx="43180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10" name="Line 91"/>
          <p:cNvSpPr>
            <a:spLocks noChangeShapeType="1"/>
          </p:cNvSpPr>
          <p:nvPr/>
        </p:nvSpPr>
        <p:spPr bwMode="auto">
          <a:xfrm flipV="1">
            <a:off x="1476375" y="2420938"/>
            <a:ext cx="43180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11" name="Line 92"/>
          <p:cNvSpPr>
            <a:spLocks noChangeShapeType="1"/>
          </p:cNvSpPr>
          <p:nvPr/>
        </p:nvSpPr>
        <p:spPr bwMode="auto">
          <a:xfrm flipV="1">
            <a:off x="1476375" y="2852738"/>
            <a:ext cx="43180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12" name="Line 93"/>
          <p:cNvSpPr>
            <a:spLocks noChangeShapeType="1"/>
          </p:cNvSpPr>
          <p:nvPr/>
        </p:nvSpPr>
        <p:spPr bwMode="auto">
          <a:xfrm flipV="1">
            <a:off x="1476375" y="3789363"/>
            <a:ext cx="431800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13" name="Line 96"/>
          <p:cNvSpPr>
            <a:spLocks noChangeShapeType="1"/>
          </p:cNvSpPr>
          <p:nvPr/>
        </p:nvSpPr>
        <p:spPr bwMode="auto">
          <a:xfrm flipV="1">
            <a:off x="1476375" y="3429000"/>
            <a:ext cx="4318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14" name="AutoShape 83"/>
          <p:cNvSpPr>
            <a:spLocks/>
          </p:cNvSpPr>
          <p:nvPr/>
        </p:nvSpPr>
        <p:spPr bwMode="auto">
          <a:xfrm rot="5400000">
            <a:off x="2564606" y="5444332"/>
            <a:ext cx="144463" cy="1441450"/>
          </a:xfrm>
          <a:prstGeom prst="rightBrace">
            <a:avLst>
              <a:gd name="adj1" fmla="val 8315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 b="1">
              <a:latin typeface="宋体" pitchFamily="2" charset="-122"/>
            </a:endParaRPr>
          </a:p>
        </p:txBody>
      </p:sp>
      <p:sp>
        <p:nvSpPr>
          <p:cNvPr id="36915" name="Rectangle 43"/>
          <p:cNvSpPr>
            <a:spLocks noChangeArrowheads="1"/>
          </p:cNvSpPr>
          <p:nvPr/>
        </p:nvSpPr>
        <p:spPr bwMode="auto">
          <a:xfrm>
            <a:off x="2124075" y="6251575"/>
            <a:ext cx="11874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en-US" altLang="zh-CN" b="1">
                <a:latin typeface="Times New Roman" pitchFamily="18" charset="0"/>
              </a:rPr>
              <a:t>64</a:t>
            </a:r>
            <a:r>
              <a:rPr lang="zh-CN" altLang="en-US" b="1">
                <a:latin typeface="Times New Roman" pitchFamily="18" charset="0"/>
              </a:rPr>
              <a:t>字节 </a:t>
            </a:r>
          </a:p>
        </p:txBody>
      </p:sp>
      <p:graphicFrame>
        <p:nvGraphicFramePr>
          <p:cNvPr id="262195" name="Group 51"/>
          <p:cNvGraphicFramePr>
            <a:graphicFrameLocks noGrp="1"/>
          </p:cNvGraphicFramePr>
          <p:nvPr/>
        </p:nvGraphicFramePr>
        <p:xfrm>
          <a:off x="3635375" y="2852738"/>
          <a:ext cx="3073400" cy="1579563"/>
        </p:xfrm>
        <a:graphic>
          <a:graphicData uri="http://schemas.openxmlformats.org/drawingml/2006/table">
            <a:tbl>
              <a:tblPr/>
              <a:tblGrid>
                <a:gridCol w="863600"/>
                <a:gridCol w="865188"/>
                <a:gridCol w="503237"/>
                <a:gridCol w="84137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a[0][0]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a[0][15]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a[0][]16]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a[0][]17]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a[0][31]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48" name="Rectangle 32"/>
          <p:cNvSpPr>
            <a:spLocks noChangeArrowheads="1"/>
          </p:cNvSpPr>
          <p:nvPr/>
        </p:nvSpPr>
        <p:spPr bwMode="auto">
          <a:xfrm>
            <a:off x="180975" y="3192463"/>
            <a:ext cx="13366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altLang="zh-CN" sz="2000" b="1">
                <a:latin typeface="Times New Roman" pitchFamily="18" charset="0"/>
              </a:rPr>
              <a:t>…</a:t>
            </a:r>
            <a:endParaRPr lang="en-US" altLang="zh-CN" sz="2000">
              <a:latin typeface="Times New Roman" pitchFamily="18" charset="0"/>
            </a:endParaRPr>
          </a:p>
        </p:txBody>
      </p:sp>
      <p:sp>
        <p:nvSpPr>
          <p:cNvPr id="36949" name="Line 38"/>
          <p:cNvSpPr>
            <a:spLocks noChangeShapeType="1"/>
          </p:cNvSpPr>
          <p:nvPr/>
        </p:nvSpPr>
        <p:spPr bwMode="auto">
          <a:xfrm flipV="1">
            <a:off x="436563" y="3608388"/>
            <a:ext cx="10080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50" name="Rectangle 32"/>
          <p:cNvSpPr>
            <a:spLocks noChangeArrowheads="1"/>
          </p:cNvSpPr>
          <p:nvPr/>
        </p:nvSpPr>
        <p:spPr bwMode="auto">
          <a:xfrm>
            <a:off x="149225" y="3622675"/>
            <a:ext cx="115252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Clr>
                <a:schemeClr val="accent2"/>
              </a:buClr>
            </a:pPr>
            <a:r>
              <a:rPr lang="zh-CN" altLang="en-US" sz="2000" b="1">
                <a:latin typeface="Times New Roman" pitchFamily="18" charset="0"/>
              </a:rPr>
              <a:t>    字块 </a:t>
            </a:r>
            <a:r>
              <a:rPr lang="en-US" altLang="zh-CN" sz="2000" b="1">
                <a:latin typeface="Times New Roman" pitchFamily="18" charset="0"/>
              </a:rPr>
              <a:t>4</a:t>
            </a:r>
            <a:endParaRPr lang="en-US" altLang="zh-CN" sz="2000">
              <a:latin typeface="Times New Roman" pitchFamily="18" charset="0"/>
            </a:endParaRPr>
          </a:p>
        </p:txBody>
      </p:sp>
      <p:sp>
        <p:nvSpPr>
          <p:cNvPr id="36951" name="Line 38"/>
          <p:cNvSpPr>
            <a:spLocks noChangeShapeType="1"/>
          </p:cNvSpPr>
          <p:nvPr/>
        </p:nvSpPr>
        <p:spPr bwMode="auto">
          <a:xfrm>
            <a:off x="436563" y="3968750"/>
            <a:ext cx="10080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aphicFrame>
        <p:nvGraphicFramePr>
          <p:cNvPr id="262231" name="Group 87"/>
          <p:cNvGraphicFramePr>
            <a:graphicFrameLocks noGrp="1"/>
          </p:cNvGraphicFramePr>
          <p:nvPr/>
        </p:nvGraphicFramePr>
        <p:xfrm>
          <a:off x="7596188" y="2420938"/>
          <a:ext cx="863600" cy="3322320"/>
        </p:xfrm>
        <a:graphic>
          <a:graphicData uri="http://schemas.openxmlformats.org/drawingml/2006/table">
            <a:tbl>
              <a:tblPr/>
              <a:tblGrid>
                <a:gridCol w="863600"/>
              </a:tblGrid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/>
                          <a:ea typeface="黑体" pitchFamily="2" charset="-122"/>
                        </a:rPr>
                        <a:t>…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a[0][0]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a[0][15]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a[0][255]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a[1][0]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宋体"/>
                          <a:ea typeface="黑体" pitchFamily="2" charset="-122"/>
                        </a:rPr>
                        <a:t>…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76" name="Rectangle 111"/>
          <p:cNvSpPr>
            <a:spLocks noChangeArrowheads="1"/>
          </p:cNvSpPr>
          <p:nvPr/>
        </p:nvSpPr>
        <p:spPr bwMode="auto">
          <a:xfrm>
            <a:off x="7092950" y="2349500"/>
            <a:ext cx="2984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en-US" altLang="zh-CN">
                <a:latin typeface="Times New Roman" pitchFamily="18" charset="0"/>
              </a:rPr>
              <a:t>0</a:t>
            </a:r>
            <a:endParaRPr kumimoji="0" lang="en-US" altLang="zh-CN" b="1">
              <a:solidFill>
                <a:srgbClr val="00264C"/>
              </a:solidFill>
              <a:latin typeface="Times New Roman" pitchFamily="18" charset="0"/>
            </a:endParaRPr>
          </a:p>
        </p:txBody>
      </p:sp>
      <p:sp>
        <p:nvSpPr>
          <p:cNvPr id="36977" name="Line 92"/>
          <p:cNvSpPr>
            <a:spLocks noChangeShapeType="1"/>
          </p:cNvSpPr>
          <p:nvPr/>
        </p:nvSpPr>
        <p:spPr bwMode="auto">
          <a:xfrm flipV="1">
            <a:off x="395536" y="2463092"/>
            <a:ext cx="0" cy="2592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78" name="Rectangle 113"/>
          <p:cNvSpPr>
            <a:spLocks noChangeArrowheads="1"/>
          </p:cNvSpPr>
          <p:nvPr/>
        </p:nvSpPr>
        <p:spPr bwMode="auto">
          <a:xfrm>
            <a:off x="7092950" y="3141663"/>
            <a:ext cx="527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en-US" altLang="zh-CN">
                <a:latin typeface="Times New Roman" pitchFamily="18" charset="0"/>
              </a:rPr>
              <a:t>320</a:t>
            </a:r>
            <a:endParaRPr kumimoji="0" lang="en-US" altLang="zh-CN" b="1">
              <a:solidFill>
                <a:srgbClr val="00264C"/>
              </a:solidFill>
              <a:latin typeface="Times New Roman" pitchFamily="18" charset="0"/>
            </a:endParaRPr>
          </a:p>
        </p:txBody>
      </p:sp>
      <p:sp>
        <p:nvSpPr>
          <p:cNvPr id="36979" name="Rectangle 114"/>
          <p:cNvSpPr>
            <a:spLocks noChangeArrowheads="1"/>
          </p:cNvSpPr>
          <p:nvPr/>
        </p:nvSpPr>
        <p:spPr bwMode="auto">
          <a:xfrm>
            <a:off x="6588125" y="1989138"/>
            <a:ext cx="133508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/>
              <a:t> </a:t>
            </a:r>
            <a:r>
              <a:rPr kumimoji="0" lang="zh-CN" altLang="en-US" b="1">
                <a:solidFill>
                  <a:srgbClr val="00264C"/>
                </a:solidFill>
              </a:rPr>
              <a:t>字节地址 </a:t>
            </a:r>
            <a:endParaRPr kumimoji="0" lang="en-US" altLang="zh-CN" b="1">
              <a:solidFill>
                <a:srgbClr val="00264C"/>
              </a:solidFill>
            </a:endParaRPr>
          </a:p>
        </p:txBody>
      </p:sp>
      <p:sp>
        <p:nvSpPr>
          <p:cNvPr id="36980" name="AutoShape 115"/>
          <p:cNvSpPr>
            <a:spLocks/>
          </p:cNvSpPr>
          <p:nvPr/>
        </p:nvSpPr>
        <p:spPr bwMode="auto">
          <a:xfrm>
            <a:off x="8459788" y="3213100"/>
            <a:ext cx="215900" cy="1152525"/>
          </a:xfrm>
          <a:prstGeom prst="rightBrace">
            <a:avLst>
              <a:gd name="adj1" fmla="val 4448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981" name="Rectangle 116"/>
          <p:cNvSpPr>
            <a:spLocks noChangeArrowheads="1"/>
          </p:cNvSpPr>
          <p:nvPr/>
        </p:nvSpPr>
        <p:spPr bwMode="auto">
          <a:xfrm>
            <a:off x="8401050" y="2060575"/>
            <a:ext cx="8747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zh-CN" altLang="en-US"/>
              <a:t> </a:t>
            </a:r>
            <a:r>
              <a:rPr kumimoji="0" lang="zh-CN" altLang="en-US" b="1">
                <a:solidFill>
                  <a:srgbClr val="00264C"/>
                </a:solidFill>
              </a:rPr>
              <a:t>块号</a:t>
            </a:r>
            <a:r>
              <a:rPr kumimoji="0" lang="en-US" altLang="zh-CN" b="1">
                <a:solidFill>
                  <a:srgbClr val="00264C"/>
                </a:solidFill>
              </a:rPr>
              <a:t> </a:t>
            </a:r>
          </a:p>
        </p:txBody>
      </p:sp>
      <p:sp>
        <p:nvSpPr>
          <p:cNvPr id="36982" name="Rectangle 117"/>
          <p:cNvSpPr>
            <a:spLocks noChangeArrowheads="1"/>
          </p:cNvSpPr>
          <p:nvPr/>
        </p:nvSpPr>
        <p:spPr bwMode="auto">
          <a:xfrm>
            <a:off x="8675688" y="3573463"/>
            <a:ext cx="2984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kumimoji="0" lang="en-US" altLang="zh-CN">
                <a:latin typeface="Times New Roman" pitchFamily="18" charset="0"/>
              </a:rPr>
              <a:t>5</a:t>
            </a:r>
            <a:endParaRPr kumimoji="0" lang="en-US" altLang="zh-CN" b="1">
              <a:solidFill>
                <a:srgbClr val="00264C"/>
              </a:solidFill>
              <a:latin typeface="Times New Roman" pitchFamily="18" charset="0"/>
            </a:endParaRPr>
          </a:p>
        </p:txBody>
      </p:sp>
      <p:sp>
        <p:nvSpPr>
          <p:cNvPr id="262262" name="Rectangle 118"/>
          <p:cNvSpPr>
            <a:spLocks noChangeArrowheads="1"/>
          </p:cNvSpPr>
          <p:nvPr/>
        </p:nvSpPr>
        <p:spPr bwMode="auto">
          <a:xfrm>
            <a:off x="3348038" y="4941888"/>
            <a:ext cx="4233862" cy="1357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kumimoji="0" lang="en-US" altLang="zh-CN" b="1" dirty="0">
                <a:solidFill>
                  <a:srgbClr val="00264C"/>
                </a:solidFill>
              </a:rPr>
              <a:t>a[0][31]</a:t>
            </a:r>
            <a:r>
              <a:rPr kumimoji="0" lang="zh-CN" altLang="en-US" b="1" dirty="0">
                <a:solidFill>
                  <a:srgbClr val="00264C"/>
                </a:solidFill>
              </a:rPr>
              <a:t>内存地址</a:t>
            </a:r>
            <a:r>
              <a:rPr kumimoji="0" lang="en-US" altLang="zh-CN" b="1" dirty="0">
                <a:solidFill>
                  <a:srgbClr val="00264C"/>
                </a:solidFill>
              </a:rPr>
              <a:t>=320+31×4=444</a:t>
            </a:r>
          </a:p>
          <a:p>
            <a:pPr marL="342900" indent="-342900"/>
            <a:r>
              <a:rPr kumimoji="0" lang="zh-CN" altLang="en-US" b="1" dirty="0">
                <a:solidFill>
                  <a:srgbClr val="00264C"/>
                </a:solidFill>
              </a:rPr>
              <a:t>块号</a:t>
            </a:r>
            <a:r>
              <a:rPr kumimoji="0" lang="en-US" altLang="zh-CN" b="1" dirty="0">
                <a:solidFill>
                  <a:srgbClr val="00264C"/>
                </a:solidFill>
              </a:rPr>
              <a:t>/</a:t>
            </a:r>
            <a:r>
              <a:rPr kumimoji="0" lang="zh-CN" altLang="en-US" b="1" dirty="0">
                <a:solidFill>
                  <a:srgbClr val="00264C"/>
                </a:solidFill>
              </a:rPr>
              <a:t>行号</a:t>
            </a:r>
            <a:r>
              <a:rPr kumimoji="0" lang="en-US" altLang="zh-CN" b="1" dirty="0">
                <a:solidFill>
                  <a:srgbClr val="00264C"/>
                </a:solidFill>
              </a:rPr>
              <a:t>=(444/64) mod 8=6</a:t>
            </a:r>
          </a:p>
          <a:p>
            <a:pPr marL="342900" indent="-342900"/>
            <a:r>
              <a:rPr kumimoji="0" lang="en-US" altLang="zh-CN" b="1" dirty="0">
                <a:solidFill>
                  <a:srgbClr val="00264C"/>
                </a:solidFill>
              </a:rPr>
              <a:t>a[1</a:t>
            </a:r>
            <a:r>
              <a:rPr kumimoji="0" lang="en-US" altLang="zh-CN" b="1" dirty="0" smtClean="0">
                <a:solidFill>
                  <a:srgbClr val="00264C"/>
                </a:solidFill>
              </a:rPr>
              <a:t>][0]</a:t>
            </a:r>
            <a:r>
              <a:rPr kumimoji="0" lang="zh-CN" altLang="en-US" b="1" dirty="0">
                <a:solidFill>
                  <a:srgbClr val="00264C"/>
                </a:solidFill>
              </a:rPr>
              <a:t>内存地址</a:t>
            </a:r>
            <a:r>
              <a:rPr kumimoji="0" lang="en-US" altLang="zh-CN" b="1" dirty="0">
                <a:solidFill>
                  <a:srgbClr val="00264C"/>
                </a:solidFill>
              </a:rPr>
              <a:t>=320+256×4=1344</a:t>
            </a:r>
          </a:p>
          <a:p>
            <a:pPr marL="342900" indent="-342900"/>
            <a:r>
              <a:rPr kumimoji="0" lang="zh-CN" altLang="en-US" b="1" dirty="0">
                <a:solidFill>
                  <a:srgbClr val="00264C"/>
                </a:solidFill>
              </a:rPr>
              <a:t>块号</a:t>
            </a:r>
            <a:r>
              <a:rPr kumimoji="0" lang="en-US" altLang="zh-CN" b="1" dirty="0">
                <a:solidFill>
                  <a:srgbClr val="00264C"/>
                </a:solidFill>
              </a:rPr>
              <a:t>/</a:t>
            </a:r>
            <a:r>
              <a:rPr kumimoji="0" lang="zh-CN" altLang="en-US" b="1" dirty="0">
                <a:solidFill>
                  <a:srgbClr val="00264C"/>
                </a:solidFill>
              </a:rPr>
              <a:t>行号</a:t>
            </a:r>
            <a:r>
              <a:rPr kumimoji="0" lang="en-US" altLang="zh-CN" b="1" dirty="0">
                <a:solidFill>
                  <a:srgbClr val="00264C"/>
                </a:solidFill>
              </a:rPr>
              <a:t>=(1344/64) mod 8=5</a:t>
            </a:r>
          </a:p>
        </p:txBody>
      </p:sp>
      <p:sp>
        <p:nvSpPr>
          <p:cNvPr id="36984" name="Line 96"/>
          <p:cNvSpPr>
            <a:spLocks noChangeShapeType="1"/>
          </p:cNvSpPr>
          <p:nvPr/>
        </p:nvSpPr>
        <p:spPr bwMode="auto">
          <a:xfrm flipV="1">
            <a:off x="3276600" y="2997200"/>
            <a:ext cx="358775" cy="792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985" name="Line 96"/>
          <p:cNvSpPr>
            <a:spLocks noChangeShapeType="1"/>
          </p:cNvSpPr>
          <p:nvPr/>
        </p:nvSpPr>
        <p:spPr bwMode="auto">
          <a:xfrm flipV="1">
            <a:off x="3276600" y="3357563"/>
            <a:ext cx="358775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2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2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262" grpId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6FB37D-99F3-48CE-B4B5-FB7B0DF5A447}" type="slidenum">
              <a:rPr lang="zh-CN" altLang="en-US"/>
              <a:pPr>
                <a:defRPr/>
              </a:pPr>
              <a:t>43</a:t>
            </a:fld>
            <a:endParaRPr lang="zh-CN" altLang="en-US"/>
          </a:p>
        </p:txBody>
      </p:sp>
      <p:sp>
        <p:nvSpPr>
          <p:cNvPr id="3789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789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908050"/>
            <a:ext cx="4522788" cy="554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2DD2D1-3596-49A6-AC29-720235B67870}" type="slidenum">
              <a:rPr lang="zh-CN" altLang="en-US"/>
              <a:pPr>
                <a:defRPr/>
              </a:pPr>
              <a:t>44</a:t>
            </a:fld>
            <a:endParaRPr lang="zh-CN" altLang="en-US"/>
          </a:p>
        </p:txBody>
      </p:sp>
      <p:sp>
        <p:nvSpPr>
          <p:cNvPr id="3891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mtClean="0"/>
              <a:t>2010</a:t>
            </a:r>
            <a:r>
              <a:rPr lang="zh-CN" altLang="en-US" sz="3600" smtClean="0"/>
              <a:t>年考研真题（</a:t>
            </a:r>
            <a:r>
              <a:rPr lang="en-US" altLang="zh-CN" sz="3600" smtClean="0"/>
              <a:t>12 </a:t>
            </a:r>
            <a:r>
              <a:rPr lang="zh-CN" altLang="en-US" sz="3600" smtClean="0"/>
              <a:t>分）</a:t>
            </a:r>
          </a:p>
        </p:txBody>
      </p:sp>
      <p:sp>
        <p:nvSpPr>
          <p:cNvPr id="38916" name="Rectangle 3"/>
          <p:cNvSpPr>
            <a:spLocks/>
          </p:cNvSpPr>
          <p:nvPr/>
        </p:nvSpPr>
        <p:spPr bwMode="auto">
          <a:xfrm>
            <a:off x="250825" y="981075"/>
            <a:ext cx="86423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b="1">
                <a:solidFill>
                  <a:srgbClr val="00264C"/>
                </a:solidFill>
                <a:latin typeface="宋体" pitchFamily="2" charset="-122"/>
              </a:rPr>
              <a:t>( 3 </a:t>
            </a:r>
            <a:r>
              <a:rPr kumimoji="0" lang="zh-CN" altLang="en-US" b="1">
                <a:solidFill>
                  <a:srgbClr val="00264C"/>
                </a:solidFill>
                <a:latin typeface="宋体" pitchFamily="2" charset="-122"/>
              </a:rPr>
              <a:t>）程序 </a:t>
            </a:r>
            <a:r>
              <a:rPr kumimoji="0" lang="en-US" altLang="zh-CN" b="1">
                <a:solidFill>
                  <a:srgbClr val="00264C"/>
                </a:solidFill>
                <a:latin typeface="宋体" pitchFamily="2" charset="-122"/>
              </a:rPr>
              <a:t>A </a:t>
            </a:r>
            <a:r>
              <a:rPr kumimoji="0" lang="zh-CN" altLang="en-US" b="1">
                <a:solidFill>
                  <a:srgbClr val="00264C"/>
                </a:solidFill>
                <a:latin typeface="宋体" pitchFamily="2" charset="-122"/>
              </a:rPr>
              <a:t>和 </a:t>
            </a:r>
            <a:r>
              <a:rPr kumimoji="0" lang="en-US" altLang="zh-CN" b="1">
                <a:solidFill>
                  <a:srgbClr val="00264C"/>
                </a:solidFill>
                <a:latin typeface="宋体" pitchFamily="2" charset="-122"/>
              </a:rPr>
              <a:t>B </a:t>
            </a:r>
            <a:r>
              <a:rPr kumimoji="0" lang="zh-CN" altLang="en-US" b="1">
                <a:solidFill>
                  <a:srgbClr val="00264C"/>
                </a:solidFill>
                <a:latin typeface="宋体" pitchFamily="2" charset="-122"/>
              </a:rPr>
              <a:t>的数据访问命中率各是多少？哪个程序的执行时间更短？</a:t>
            </a:r>
          </a:p>
        </p:txBody>
      </p:sp>
      <p:sp>
        <p:nvSpPr>
          <p:cNvPr id="38917" name="Rectangle 4"/>
          <p:cNvSpPr>
            <a:spLocks/>
          </p:cNvSpPr>
          <p:nvPr/>
        </p:nvSpPr>
        <p:spPr bwMode="auto">
          <a:xfrm>
            <a:off x="71438" y="3933825"/>
            <a:ext cx="88931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/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①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A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的数据访问命中率：由于程序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A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中数组访问顺序与存放顺序相同，故依次访问的数组元素位于相邻单元：程序共访问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256x256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=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64K次，占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64K×4B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/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64B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=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4K个主存块；首地址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320正好位于一个主存块的边界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。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所以，每块第一个数组元素缺失，其他都命中，共缺失4K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次，故数据访问的命中率为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：</a:t>
            </a:r>
            <a:r>
              <a:rPr kumimoji="0" lang="zh-CN" altLang="en-US" sz="1600" b="1" dirty="0">
                <a:solidFill>
                  <a:srgbClr val="00264C"/>
                </a:solidFill>
                <a:latin typeface="宋体" pitchFamily="2" charset="-122"/>
              </a:rPr>
              <a:t>（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64K-4K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)／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= 93.75 ％。（ 3 分）</a:t>
            </a:r>
          </a:p>
          <a:p>
            <a:pPr marL="342900" indent="-342900" algn="l"/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②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B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的数据访问命中率：由于程序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B 中数组访问顺序与存放顺序不同，依次访问的数组元素分布在相隔1024（即：256×4）的单元处，因此依次访问的前后数组元素都不在同一个主存块中；故每个数组元素的访问都不命中，均需将所在的主存块调入Cache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中（调入的块中只有当前数组元素被使用，其他均不被使用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）。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所以，数据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Cache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的缺失次数为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： 256 ×256 =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，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故数据访问的命中率为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：(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64K-64K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)/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64K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=0 。（ 2 分）</a:t>
            </a:r>
          </a:p>
          <a:p>
            <a:pPr marL="342900" indent="-342900" algn="l"/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  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根据上述计算出的命中率，得知程序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B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每次取数都要访问主存，所以程序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A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的执行比程序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 B </a:t>
            </a:r>
            <a:r>
              <a:rPr kumimoji="0" lang="en-US" altLang="zh-CN" sz="1600" b="1" dirty="0" err="1">
                <a:solidFill>
                  <a:srgbClr val="00264C"/>
                </a:solidFill>
                <a:latin typeface="宋体" pitchFamily="2" charset="-122"/>
              </a:rPr>
              <a:t>快得多</a:t>
            </a:r>
            <a:r>
              <a:rPr kumimoji="0" lang="en-US" altLang="zh-CN" sz="1600" b="1" dirty="0">
                <a:solidFill>
                  <a:srgbClr val="00264C"/>
                </a:solidFill>
                <a:latin typeface="宋体" pitchFamily="2" charset="-122"/>
              </a:rPr>
              <a:t>。（ l 分）</a:t>
            </a:r>
            <a:endParaRPr kumimoji="0" lang="zh-CN" altLang="en-US" sz="1600" b="1" dirty="0">
              <a:solidFill>
                <a:srgbClr val="00264C"/>
              </a:solidFill>
              <a:latin typeface="宋体" pitchFamily="2" charset="-122"/>
            </a:endParaRPr>
          </a:p>
        </p:txBody>
      </p:sp>
      <p:graphicFrame>
        <p:nvGraphicFramePr>
          <p:cNvPr id="264197" name="Group 5"/>
          <p:cNvGraphicFramePr>
            <a:graphicFrameLocks noGrp="1"/>
          </p:cNvGraphicFramePr>
          <p:nvPr/>
        </p:nvGraphicFramePr>
        <p:xfrm>
          <a:off x="5724525" y="1557338"/>
          <a:ext cx="3073400" cy="1579563"/>
        </p:xfrm>
        <a:graphic>
          <a:graphicData uri="http://schemas.openxmlformats.org/drawingml/2006/table">
            <a:tbl>
              <a:tblPr/>
              <a:tblGrid>
                <a:gridCol w="863600"/>
                <a:gridCol w="865188"/>
                <a:gridCol w="503237"/>
                <a:gridCol w="84137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a[0][0]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a[0][15]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a[0][]16]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a[0][]17]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altLang="zh-CN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4C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a[0][]31]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64C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8950" name="Picture 37"/>
          <p:cNvPicPr>
            <a:picLocks noChangeAspect="1" noChangeArrowheads="1"/>
          </p:cNvPicPr>
          <p:nvPr/>
        </p:nvPicPr>
        <p:blipFill>
          <a:blip r:embed="rId2" cstate="print"/>
          <a:srcRect l="18243" t="18742" r="18628" b="60774"/>
          <a:stretch>
            <a:fillRect/>
          </a:stretch>
        </p:blipFill>
        <p:spPr bwMode="auto">
          <a:xfrm>
            <a:off x="395288" y="1484313"/>
            <a:ext cx="5184775" cy="2376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山东大学 李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启信PPT模板2</Template>
  <TotalTime>5920</TotalTime>
  <Words>2761</Words>
  <Application>Microsoft Office PowerPoint</Application>
  <PresentationFormat>全屏显示(4:3)</PresentationFormat>
  <Paragraphs>747</Paragraphs>
  <Slides>44</Slides>
  <Notes>5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44</vt:i4>
      </vt:variant>
    </vt:vector>
  </HeadingPairs>
  <TitlesOfParts>
    <vt:vector size="48" baseType="lpstr">
      <vt:lpstr>山东大学 李新</vt:lpstr>
      <vt:lpstr>Equation</vt:lpstr>
      <vt:lpstr>公式</vt:lpstr>
      <vt:lpstr>文档</vt:lpstr>
      <vt:lpstr>习   题　</vt:lpstr>
      <vt:lpstr>6.1</vt:lpstr>
      <vt:lpstr>6.4</vt:lpstr>
      <vt:lpstr>6.5</vt:lpstr>
      <vt:lpstr>6.9</vt:lpstr>
      <vt:lpstr>6.9</vt:lpstr>
      <vt:lpstr>6.14</vt:lpstr>
      <vt:lpstr>PowerPoint 演示文稿</vt:lpstr>
      <vt:lpstr>PowerPoint 演示文稿</vt:lpstr>
      <vt:lpstr>PowerPoint 演示文稿</vt:lpstr>
      <vt:lpstr>1.写出下列函数的反函数:</vt:lpstr>
      <vt:lpstr>2.写出下列函数的对偶函数:</vt:lpstr>
      <vt:lpstr>3.利用公式法证明下列各式:</vt:lpstr>
      <vt:lpstr>4.利用公式法化简下列函数为最简与或式</vt:lpstr>
      <vt:lpstr>5.将下列函数展开为最大、小项标准式</vt:lpstr>
      <vt:lpstr>5.将下列函数展开为最大、小项标准式</vt:lpstr>
      <vt:lpstr>5.将下列函数展开为最大、小项标准式</vt:lpstr>
      <vt:lpstr>5.将下列函数展开为最大、小项标准式</vt:lpstr>
      <vt:lpstr>6.利用卡诺图法化简下列函数</vt:lpstr>
      <vt:lpstr>6.利用卡诺图法化简下列函数</vt:lpstr>
      <vt:lpstr> 组合电路作业</vt:lpstr>
      <vt:lpstr>PowerPoint 演示文稿</vt:lpstr>
      <vt:lpstr>PowerPoint 演示文稿</vt:lpstr>
      <vt:lpstr>PowerPoint 演示文稿</vt:lpstr>
      <vt:lpstr>PowerPoint 演示文稿</vt:lpstr>
      <vt:lpstr>6.19</vt:lpstr>
      <vt:lpstr>6.20</vt:lpstr>
      <vt:lpstr>6.21-29</vt:lpstr>
      <vt:lpstr>PowerPoint 演示文稿</vt:lpstr>
      <vt:lpstr>6.27</vt:lpstr>
      <vt:lpstr>6.29</vt:lpstr>
      <vt:lpstr>（P151 15题）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2010年考研真题（12 分）</vt:lpstr>
      <vt:lpstr>2010年考研真题（12 分）</vt:lpstr>
      <vt:lpstr>2010年考研真题（12 分）</vt:lpstr>
      <vt:lpstr>PowerPoint 演示文稿</vt:lpstr>
      <vt:lpstr>2010年考研真题（12 分）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嵌入式系统原理与接口技术</dc:title>
  <dc:creator>山东大学　李新</dc:creator>
  <cp:lastModifiedBy>admin</cp:lastModifiedBy>
  <cp:revision>764</cp:revision>
  <dcterms:created xsi:type="dcterms:W3CDTF">2007-12-24T02:11:07Z</dcterms:created>
  <dcterms:modified xsi:type="dcterms:W3CDTF">2016-10-19T06:29:40Z</dcterms:modified>
</cp:coreProperties>
</file>