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58" r:id="rId11"/>
    <p:sldId id="270" r:id="rId12"/>
    <p:sldId id="271" r:id="rId13"/>
    <p:sldId id="272" r:id="rId14"/>
    <p:sldId id="305" r:id="rId15"/>
    <p:sldId id="300" r:id="rId16"/>
    <p:sldId id="277" r:id="rId17"/>
    <p:sldId id="278" r:id="rId18"/>
    <p:sldId id="281" r:id="rId19"/>
    <p:sldId id="283" r:id="rId20"/>
    <p:sldId id="287" r:id="rId21"/>
    <p:sldId id="288" r:id="rId22"/>
    <p:sldId id="289" r:id="rId23"/>
    <p:sldId id="301" r:id="rId24"/>
    <p:sldId id="302" r:id="rId25"/>
    <p:sldId id="303" r:id="rId26"/>
    <p:sldId id="306" r:id="rId27"/>
    <p:sldId id="273" r:id="rId28"/>
    <p:sldId id="274" r:id="rId29"/>
    <p:sldId id="275" r:id="rId30"/>
    <p:sldId id="276" r:id="rId31"/>
    <p:sldId id="307" r:id="rId32"/>
    <p:sldId id="259" r:id="rId33"/>
    <p:sldId id="260" r:id="rId34"/>
    <p:sldId id="261" r:id="rId35"/>
    <p:sldId id="262" r:id="rId36"/>
    <p:sldId id="304" r:id="rId3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2017/8/2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8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1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4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5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组合数学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２０１７．０８．０３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148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排列与组合的生成</a:t>
            </a:r>
            <a:endParaRPr lang="en-US" altLang="zh-CN" dirty="0"/>
          </a:p>
          <a:p>
            <a:r>
              <a:rPr lang="zh-CN" altLang="en-US" dirty="0" smtClean="0"/>
              <a:t>Ｃａｔａｌａｎ数</a:t>
            </a:r>
            <a:endParaRPr lang="en-US" altLang="zh-CN" dirty="0" smtClean="0"/>
          </a:p>
          <a:p>
            <a:r>
              <a:rPr lang="zh-CN" altLang="en-US" dirty="0" smtClean="0"/>
              <a:t>错排问题</a:t>
            </a:r>
            <a:endParaRPr lang="en-US" altLang="zh-CN" dirty="0" smtClean="0"/>
          </a:p>
          <a:p>
            <a:r>
              <a:rPr lang="zh-CN" altLang="en-US" dirty="0"/>
              <a:t>整数</a:t>
            </a:r>
            <a:r>
              <a:rPr lang="zh-CN" altLang="en-US" dirty="0" smtClean="0"/>
              <a:t>拆分问题</a:t>
            </a:r>
            <a:endParaRPr lang="en-US" altLang="zh-CN" dirty="0"/>
          </a:p>
          <a:p>
            <a:r>
              <a:rPr lang="en-US" altLang="zh-CN" dirty="0" smtClean="0"/>
              <a:t>R</a:t>
            </a:r>
            <a:r>
              <a:rPr lang="zh-CN" altLang="en-US" dirty="0" smtClean="0"/>
              <a:t>ａｍｓｅｙ问题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277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51B42DAA-C581-4842-90BC-77BA01738C13}" type="datetime1">
              <a:rPr lang="zh-CN" altLang="en-US" sz="1200"/>
              <a:pPr eaLnBrk="1" hangingPunct="1"/>
              <a:t>2017/8/2</a:t>
            </a:fld>
            <a:endParaRPr lang="en-US" altLang="zh-CN" sz="1200"/>
          </a:p>
        </p:txBody>
      </p:sp>
      <p:sp>
        <p:nvSpPr>
          <p:cNvPr id="63491" name="Rectangle 8"/>
          <p:cNvSpPr>
            <a:spLocks noChangeArrowheads="1"/>
          </p:cNvSpPr>
          <p:nvPr/>
        </p:nvSpPr>
        <p:spPr bwMode="auto">
          <a:xfrm>
            <a:off x="431800" y="476250"/>
            <a:ext cx="83169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/>
              <a:t>§3.6 </a:t>
            </a:r>
            <a:r>
              <a:rPr lang="en-US" altLang="zh-CN" sz="3000"/>
              <a:t>Generating permutations        </a:t>
            </a:r>
            <a:r>
              <a:rPr lang="en-US" altLang="zh-CN" sz="2000"/>
              <a:t>(1)</a:t>
            </a:r>
          </a:p>
          <a:p>
            <a:r>
              <a:rPr lang="en-US" altLang="zh-CN" sz="3200"/>
              <a:t>         and combinations</a:t>
            </a:r>
          </a:p>
        </p:txBody>
      </p:sp>
      <p:sp>
        <p:nvSpPr>
          <p:cNvPr id="63492" name="Rectangle 9"/>
          <p:cNvSpPr>
            <a:spLocks noChangeArrowheads="1"/>
          </p:cNvSpPr>
          <p:nvPr/>
        </p:nvSpPr>
        <p:spPr bwMode="auto">
          <a:xfrm>
            <a:off x="539750" y="1773238"/>
            <a:ext cx="73453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000"/>
              <a:t>3.6.1 Generating permutations </a:t>
            </a:r>
          </a:p>
        </p:txBody>
      </p:sp>
      <p:sp>
        <p:nvSpPr>
          <p:cNvPr id="55301" name="Rectangle 10"/>
          <p:cNvSpPr>
            <a:spLocks noChangeArrowheads="1"/>
          </p:cNvSpPr>
          <p:nvPr/>
        </p:nvSpPr>
        <p:spPr bwMode="auto">
          <a:xfrm>
            <a:off x="1219200" y="2333625"/>
            <a:ext cx="2182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chemeClr val="accent2"/>
                </a:solidFill>
              </a:rPr>
              <a:t>Arithmetic:</a:t>
            </a:r>
          </a:p>
        </p:txBody>
      </p:sp>
      <p:sp>
        <p:nvSpPr>
          <p:cNvPr id="55302" name="Rectangle 11"/>
          <p:cNvSpPr>
            <a:spLocks noChangeArrowheads="1"/>
          </p:cNvSpPr>
          <p:nvPr/>
        </p:nvSpPr>
        <p:spPr bwMode="auto">
          <a:xfrm>
            <a:off x="1295400" y="2897188"/>
            <a:ext cx="6019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folHlink"/>
                </a:solidFill>
              </a:rPr>
              <a:t>(1)   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i = max{k | a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</a:rPr>
              <a:t>k-1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&lt; a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</a:rPr>
              <a:t>k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}</a:t>
            </a:r>
            <a:r>
              <a:rPr lang="en-US" altLang="zh-CN" sz="2800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55303" name="Rectangle 12"/>
          <p:cNvSpPr>
            <a:spLocks noChangeArrowheads="1"/>
          </p:cNvSpPr>
          <p:nvPr/>
        </p:nvSpPr>
        <p:spPr bwMode="auto">
          <a:xfrm>
            <a:off x="1295400" y="3403600"/>
            <a:ext cx="6019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folHlink"/>
                </a:solidFill>
              </a:rPr>
              <a:t>(2)   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j = max{k | a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</a:rPr>
              <a:t>i-1 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&lt; a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</a:rPr>
              <a:t>k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}</a:t>
            </a:r>
            <a:r>
              <a:rPr lang="en-US" altLang="zh-CN" sz="2800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55304" name="Rectangle 13"/>
          <p:cNvSpPr>
            <a:spLocks noChangeArrowheads="1"/>
          </p:cNvSpPr>
          <p:nvPr/>
        </p:nvSpPr>
        <p:spPr bwMode="auto">
          <a:xfrm>
            <a:off x="1295400" y="3992563"/>
            <a:ext cx="6019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folHlink"/>
                </a:solidFill>
              </a:rPr>
              <a:t>(3)   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a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</a:rPr>
              <a:t>i-1 </a:t>
            </a:r>
            <a:r>
              <a:rPr lang="en-US" altLang="zh-CN" sz="2800">
                <a:solidFill>
                  <a:schemeClr val="folHlink"/>
                </a:solidFill>
                <a:sym typeface="Symbol" pitchFamily="18" charset="2"/>
              </a:rPr>
              <a:t> 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a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</a:rPr>
              <a:t>j</a:t>
            </a:r>
            <a:endParaRPr lang="en-US" altLang="zh-CN" sz="2800" baseline="-14000">
              <a:solidFill>
                <a:schemeClr val="folHlink"/>
              </a:solidFill>
              <a:sym typeface="Symbol" pitchFamily="18" charset="2"/>
            </a:endParaRPr>
          </a:p>
        </p:txBody>
      </p:sp>
      <p:sp>
        <p:nvSpPr>
          <p:cNvPr id="55305" name="Rectangle 14"/>
          <p:cNvSpPr>
            <a:spLocks noChangeArrowheads="1"/>
          </p:cNvSpPr>
          <p:nvPr/>
        </p:nvSpPr>
        <p:spPr bwMode="auto">
          <a:xfrm>
            <a:off x="1295400" y="4568825"/>
            <a:ext cx="6019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folHlink"/>
                </a:solidFill>
              </a:rPr>
              <a:t>(4)   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b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1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,b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,…,b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i-1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,b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i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,b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i+1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,..,b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n</a:t>
            </a:r>
            <a:r>
              <a:rPr lang="en-US" altLang="zh-CN" sz="3600" baseline="-140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 </a:t>
            </a:r>
          </a:p>
        </p:txBody>
      </p:sp>
      <p:sp>
        <p:nvSpPr>
          <p:cNvPr id="55306" name="AutoShape 15"/>
          <p:cNvSpPr>
            <a:spLocks noChangeArrowheads="1"/>
          </p:cNvSpPr>
          <p:nvPr/>
        </p:nvSpPr>
        <p:spPr bwMode="auto">
          <a:xfrm>
            <a:off x="4495800" y="5102225"/>
            <a:ext cx="1905000" cy="228600"/>
          </a:xfrm>
          <a:prstGeom prst="curvedUpArrow">
            <a:avLst>
              <a:gd name="adj1" fmla="val 166667"/>
              <a:gd name="adj2" fmla="val 333333"/>
              <a:gd name="adj3" fmla="val 33333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sz="3000"/>
          </a:p>
        </p:txBody>
      </p:sp>
      <p:sp>
        <p:nvSpPr>
          <p:cNvPr id="55307" name="Rectangle 16"/>
          <p:cNvSpPr>
            <a:spLocks noChangeArrowheads="1"/>
          </p:cNvSpPr>
          <p:nvPr/>
        </p:nvSpPr>
        <p:spPr bwMode="auto">
          <a:xfrm>
            <a:off x="2916238" y="5502275"/>
            <a:ext cx="4800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b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1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,b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2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,…,b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i-1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,b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n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,b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n-1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,..,b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i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 </a:t>
            </a:r>
          </a:p>
        </p:txBody>
      </p:sp>
      <p:sp>
        <p:nvSpPr>
          <p:cNvPr id="55308" name="AutoShape 17"/>
          <p:cNvSpPr>
            <a:spLocks noChangeArrowheads="1"/>
          </p:cNvSpPr>
          <p:nvPr/>
        </p:nvSpPr>
        <p:spPr bwMode="auto">
          <a:xfrm>
            <a:off x="1905000" y="5559425"/>
            <a:ext cx="685800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60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 autoUpdateAnimBg="0"/>
      <p:bldP spid="55302" grpId="0" autoUpdateAnimBg="0"/>
      <p:bldP spid="55303" grpId="0" autoUpdateAnimBg="0"/>
      <p:bldP spid="55304" grpId="0" autoUpdateAnimBg="0"/>
      <p:bldP spid="55305" grpId="0" autoUpdateAnimBg="0"/>
      <p:bldP spid="55306" grpId="0" animBg="1" autoUpdateAnimBg="0"/>
      <p:bldP spid="55307" grpId="0" autoUpdateAnimBg="0"/>
      <p:bldP spid="55308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"/>
          <p:cNvSpPr>
            <a:spLocks noChangeArrowheads="1"/>
          </p:cNvSpPr>
          <p:nvPr/>
        </p:nvSpPr>
        <p:spPr bwMode="auto">
          <a:xfrm>
            <a:off x="539750" y="758825"/>
            <a:ext cx="7734300" cy="526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228600" eaLnBrk="0" hangingPunct="0"/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800">
                <a:latin typeface="Times New Roman" pitchFamily="18" charset="0"/>
                <a:cs typeface="Times New Roman" pitchFamily="18" charset="0"/>
              </a:rPr>
              <a:t>．</a:t>
            </a:r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排列的生成</a:t>
            </a:r>
            <a:endParaRPr lang="zh-CN" altLang="en-US" sz="1400"/>
          </a:p>
          <a:p>
            <a:pPr indent="228600" eaLnBrk="0" hangingPunct="0"/>
            <a:r>
              <a:rPr lang="zh-CN" altLang="en-US" sz="2800" b="1">
                <a:latin typeface="Times New Roman" pitchFamily="18" charset="0"/>
                <a:cs typeface="Times New Roman" pitchFamily="18" charset="0"/>
              </a:rPr>
              <a:t>字典序法</a:t>
            </a:r>
            <a:endParaRPr lang="zh-CN" altLang="en-US" sz="1400"/>
          </a:p>
          <a:p>
            <a:pPr indent="228600" eaLnBrk="0" hangingPunct="0"/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123456789,</a:t>
            </a:r>
            <a:endParaRPr lang="en-US" altLang="zh-CN" sz="1400"/>
          </a:p>
          <a:p>
            <a:pPr indent="228600" eaLnBrk="0" hangingPunct="0"/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123456798</a:t>
            </a:r>
            <a:endParaRPr lang="en-US" altLang="zh-CN" sz="1400"/>
          </a:p>
          <a:p>
            <a:pPr indent="228600" eaLnBrk="0" hangingPunct="0"/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123456879</a:t>
            </a:r>
            <a:endParaRPr lang="en-US" altLang="zh-CN" sz="1400"/>
          </a:p>
          <a:p>
            <a:pPr indent="228600" eaLnBrk="0" hangingPunct="0"/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123456897</a:t>
            </a:r>
            <a:endParaRPr lang="en-US" altLang="zh-CN" sz="1400"/>
          </a:p>
          <a:p>
            <a:pPr indent="228600" eaLnBrk="0" hangingPunct="0"/>
            <a:r>
              <a:rPr lang="en-US" altLang="zh-CN" sz="2800">
                <a:cs typeface="Times New Roman" pitchFamily="18" charset="0"/>
              </a:rPr>
              <a:t>…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,</a:t>
            </a:r>
            <a:endParaRPr lang="en-US" altLang="zh-CN" sz="1400"/>
          </a:p>
          <a:p>
            <a:pPr indent="228600" eaLnBrk="0" hangingPunct="0"/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987654321</a:t>
            </a:r>
            <a:endParaRPr lang="en-US" altLang="zh-CN" sz="1400"/>
          </a:p>
          <a:p>
            <a:pPr indent="228600" eaLnBrk="0" hangingPunct="0"/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349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87521   22634321   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zh-CN" altLang="en-US" sz="2800">
                <a:latin typeface="Times New Roman" pitchFamily="18" charset="0"/>
                <a:cs typeface="Times New Roman" pitchFamily="18" charset="0"/>
              </a:rPr>
              <a:t>右面比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800">
                <a:latin typeface="Times New Roman" pitchFamily="18" charset="0"/>
                <a:cs typeface="Times New Roman" pitchFamily="18" charset="0"/>
              </a:rPr>
              <a:t>小的多少个</a:t>
            </a:r>
            <a:endParaRPr lang="zh-CN" altLang="en-US" sz="1400"/>
          </a:p>
          <a:p>
            <a:pPr indent="228600" eaLnBrk="0" hangingPunct="0"/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349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521</a:t>
            </a:r>
            <a:endParaRPr lang="en-US" altLang="zh-CN" sz="1400"/>
          </a:p>
          <a:p>
            <a:pPr indent="228600" eaLnBrk="0" hangingPunct="0"/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349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521</a:t>
            </a:r>
            <a:endParaRPr lang="en-US" altLang="zh-CN" sz="1400"/>
          </a:p>
          <a:p>
            <a:pPr indent="228600" eaLnBrk="0" hangingPunct="0"/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349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712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8</a:t>
            </a:r>
            <a:endParaRPr lang="en-US" altLang="zh-CN" sz="1400"/>
          </a:p>
        </p:txBody>
      </p:sp>
    </p:spTree>
    <p:extLst>
      <p:ext uri="{BB962C8B-B14F-4D97-AF65-F5344CB8AC3E}">
        <p14:creationId xmlns:p14="http://schemas.microsoft.com/office/powerpoint/2010/main" val="20017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矩形 1"/>
          <p:cNvSpPr>
            <a:spLocks noChangeArrowheads="1"/>
          </p:cNvSpPr>
          <p:nvPr/>
        </p:nvSpPr>
        <p:spPr bwMode="auto">
          <a:xfrm>
            <a:off x="468313" y="1125538"/>
            <a:ext cx="8351837" cy="433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28600" eaLnBrk="0" hangingPunct="0"/>
            <a:r>
              <a:rPr lang="zh-CN" altLang="en-US" sz="2400" b="1">
                <a:latin typeface="Times New Roman" pitchFamily="18" charset="0"/>
                <a:cs typeface="Times New Roman" pitchFamily="18" charset="0"/>
              </a:rPr>
              <a:t>算法</a:t>
            </a:r>
            <a:r>
              <a:rPr lang="zh-CN" altLang="en-US" sz="2000">
                <a:latin typeface="Times New Roman" pitchFamily="18" charset="0"/>
                <a:cs typeface="Times New Roman" pitchFamily="18" charset="0"/>
              </a:rPr>
              <a:t>：对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sz="2000">
                <a:latin typeface="Times New Roman" pitchFamily="18" charset="0"/>
                <a:cs typeface="Times New Roman" pitchFamily="18" charset="0"/>
              </a:rPr>
              <a:t>，从右向左找最长降序子列</a:t>
            </a:r>
            <a:r>
              <a:rPr lang="en-US" altLang="zh-CN" sz="3200" i="1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3200" baseline="-30000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zh-CN" sz="3200" i="1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sz="2000">
                <a:latin typeface="Times New Roman" pitchFamily="18" charset="0"/>
                <a:cs typeface="Times New Roman" pitchFamily="18" charset="0"/>
              </a:rPr>
              <a:t>，记下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zh-CN" altLang="en-US" sz="2000">
                <a:latin typeface="Times New Roman" pitchFamily="18" charset="0"/>
                <a:cs typeface="Times New Roman" pitchFamily="18" charset="0"/>
              </a:rPr>
              <a:t>，找比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zh-CN" altLang="en-US" sz="2000">
                <a:latin typeface="Times New Roman" pitchFamily="18" charset="0"/>
                <a:cs typeface="Times New Roman" pitchFamily="18" charset="0"/>
              </a:rPr>
              <a:t>大的最右边一位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zh-CN" altLang="en-US" sz="2000">
                <a:latin typeface="Times New Roman" pitchFamily="18" charset="0"/>
                <a:cs typeface="Times New Roman" pitchFamily="18" charset="0"/>
              </a:rPr>
              <a:t>，交换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zh-CN" altLang="en-US" sz="2000">
                <a:latin typeface="Times New Roman" pitchFamily="18" charset="0"/>
                <a:cs typeface="Times New Roman" pitchFamily="18" charset="0"/>
              </a:rPr>
              <a:t>和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zh-CN" altLang="en-US" sz="2000">
                <a:latin typeface="Times New Roman" pitchFamily="18" charset="0"/>
                <a:cs typeface="Times New Roman" pitchFamily="18" charset="0"/>
              </a:rPr>
              <a:t>，将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zh-CN" altLang="en-US" sz="2000">
                <a:latin typeface="Times New Roman" pitchFamily="18" charset="0"/>
                <a:cs typeface="Times New Roman" pitchFamily="18" charset="0"/>
              </a:rPr>
              <a:t>右侧子列倒排。</a:t>
            </a:r>
            <a:endParaRPr lang="en-US" altLang="zh-CN" sz="2000">
              <a:latin typeface="Times New Roman" pitchFamily="18" charset="0"/>
              <a:cs typeface="Times New Roman" pitchFamily="18" charset="0"/>
            </a:endParaRPr>
          </a:p>
          <a:p>
            <a:pPr indent="228600" eaLnBrk="0" hangingPunct="0"/>
            <a:endParaRPr lang="en-US" altLang="zh-CN" sz="1600">
              <a:latin typeface="Times New Roman" pitchFamily="18" charset="0"/>
              <a:cs typeface="Times New Roman" pitchFamily="18" charset="0"/>
            </a:endParaRPr>
          </a:p>
          <a:p>
            <a:pPr indent="228600" eaLnBrk="0" hangingPunct="0"/>
            <a:endParaRPr lang="zh-CN" altLang="en-US" sz="1600"/>
          </a:p>
          <a:p>
            <a:pPr indent="228600" eaLnBrk="0" hangingPunct="0"/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n</a:t>
            </a:r>
            <a:endParaRPr lang="en-US" altLang="zh-CN" sz="1600"/>
          </a:p>
          <a:p>
            <a:pPr indent="228600" eaLnBrk="0" hangingPunct="0"/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zh-CN" sz="3200" i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3200" i="1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US" altLang="zh-CN" sz="3200" i="1" baseline="-30000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3200" baseline="-30000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zh-CN" sz="3200" i="1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endParaRPr lang="en-US" altLang="zh-CN" sz="1600"/>
          </a:p>
          <a:p>
            <a:pPr indent="228600" eaLnBrk="0" hangingPunct="0"/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i="1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3200" baseline="-30000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zh-CN" sz="3200" i="1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3200" baseline="-30000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US" altLang="zh-CN" sz="3200" i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i="1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3200" baseline="-30000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339966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endParaRPr lang="en-US" altLang="zh-CN" sz="1600"/>
          </a:p>
          <a:p>
            <a:pPr indent="228600" eaLnBrk="0" hangingPunct="0"/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n</a:t>
            </a:r>
            <a:endParaRPr lang="en-US" altLang="zh-CN" sz="1600"/>
          </a:p>
          <a:p>
            <a:pPr indent="228600" eaLnBrk="0" hangingPunct="0"/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i="1" baseline="-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 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Pk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zh-CN" sz="32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32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3200" i="1" baseline="-30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3200" baseline="-30000">
                <a:latin typeface="Times New Roman" pitchFamily="18" charset="0"/>
                <a:cs typeface="Times New Roman" pitchFamily="18" charset="0"/>
              </a:rPr>
              <a:t>+1</a:t>
            </a:r>
            <a:endParaRPr lang="en-US" altLang="zh-CN" sz="4400"/>
          </a:p>
        </p:txBody>
      </p:sp>
    </p:spTree>
    <p:extLst>
      <p:ext uri="{BB962C8B-B14F-4D97-AF65-F5344CB8AC3E}">
        <p14:creationId xmlns:p14="http://schemas.microsoft.com/office/powerpoint/2010/main" val="136645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矩形 1"/>
          <p:cNvSpPr>
            <a:spLocks noChangeArrowheads="1"/>
          </p:cNvSpPr>
          <p:nvPr/>
        </p:nvSpPr>
        <p:spPr bwMode="auto">
          <a:xfrm>
            <a:off x="323850" y="549275"/>
            <a:ext cx="8135938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2400" b="1">
                <a:latin typeface="Times New Roman" pitchFamily="18" charset="0"/>
                <a:cs typeface="Times New Roman" pitchFamily="18" charset="0"/>
              </a:rPr>
              <a:t>序数法</a:t>
            </a:r>
            <a:endParaRPr lang="zh-CN" altLang="zh-CN" sz="240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让一个排列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400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对应一个“序数”：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…a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， 让序数从初值开始递增，对应出所有排列来。</a:t>
            </a:r>
            <a:endParaRPr lang="en-US" altLang="zh-CN" sz="2400">
              <a:latin typeface="Times New Roman" pitchFamily="18" charset="0"/>
              <a:cs typeface="Times New Roman" pitchFamily="18" charset="0"/>
            </a:endParaRPr>
          </a:p>
          <a:p>
            <a:endParaRPr lang="zh-CN" altLang="zh-CN" sz="240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序数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…a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初值为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0≤ 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i="1" baseline="-2500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最大序数为</a:t>
            </a:r>
            <a:endParaRPr lang="en-US" altLang="zh-CN" sz="24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-1)(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-2)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21, 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共有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个序数。</a:t>
            </a:r>
            <a:endParaRPr lang="en-US" altLang="zh-CN" sz="2400">
              <a:latin typeface="Times New Roman" pitchFamily="18" charset="0"/>
              <a:cs typeface="Times New Roman" pitchFamily="18" charset="0"/>
            </a:endParaRPr>
          </a:p>
          <a:p>
            <a:endParaRPr lang="zh-CN" altLang="zh-CN" sz="24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000  001  010  011  020  021  100</a:t>
            </a:r>
            <a:endParaRPr lang="zh-CN" altLang="zh-CN" sz="2400">
              <a:latin typeface="Times New Roman" pitchFamily="18" charset="0"/>
              <a:cs typeface="Times New Roman" pitchFamily="18" charset="0"/>
            </a:endParaRPr>
          </a:p>
          <a:p>
            <a:endParaRPr lang="en-US" altLang="zh-CN" sz="240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由排列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400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对应序数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…a</a:t>
            </a:r>
            <a:r>
              <a:rPr lang="en-US" altLang="zh-CN" sz="2400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的规则为：</a:t>
            </a:r>
          </a:p>
          <a:p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                  a</a:t>
            </a:r>
            <a:r>
              <a:rPr lang="en-US" altLang="zh-CN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的右边比</a:t>
            </a:r>
            <a:r>
              <a:rPr lang="en-US" altLang="zh-CN" sz="2400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小的数字的个数</a:t>
            </a:r>
          </a:p>
          <a:p>
            <a:endParaRPr lang="en-US" altLang="zh-CN" sz="240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例：排列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349687521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对应序数为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64332221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，该序数递增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得到下一个序数为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64332300</a:t>
            </a:r>
            <a:r>
              <a:rPr lang="zh-CN" altLang="zh-CN" sz="2400">
                <a:latin typeface="Times New Roman" pitchFamily="18" charset="0"/>
                <a:cs typeface="Times New Roman" pitchFamily="18" charset="0"/>
              </a:rPr>
              <a:t>，新序数对应排列为 </a:t>
            </a:r>
            <a:r>
              <a:rPr lang="en-US" altLang="zh-CN" sz="2400" u="sng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u="sng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u="sng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u="sng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u="sng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u="sng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u="sng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u="sng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u="sng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.</a:t>
            </a:r>
            <a:endParaRPr lang="zh-CN" altLang="zh-CN" sz="24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59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E76B6ECE-0C8A-4995-932C-039ABD9B2E2F}" type="datetime1">
              <a:rPr lang="zh-CN" altLang="en-US" sz="1200"/>
              <a:pPr eaLnBrk="1" hangingPunct="1"/>
              <a:t>2017/8/2</a:t>
            </a:fld>
            <a:endParaRPr lang="en-US" altLang="zh-CN" sz="1200"/>
          </a:p>
        </p:txBody>
      </p:sp>
      <p:sp>
        <p:nvSpPr>
          <p:cNvPr id="67587" name="Rectangle 10"/>
          <p:cNvSpPr>
            <a:spLocks noChangeArrowheads="1"/>
          </p:cNvSpPr>
          <p:nvPr/>
        </p:nvSpPr>
        <p:spPr bwMode="auto">
          <a:xfrm>
            <a:off x="431800" y="476250"/>
            <a:ext cx="83169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/>
              <a:t>§3.6 </a:t>
            </a:r>
            <a:r>
              <a:rPr lang="en-US" altLang="zh-CN" sz="3000"/>
              <a:t>Generating permutations        </a:t>
            </a:r>
            <a:r>
              <a:rPr lang="en-US" altLang="zh-CN" sz="2000"/>
              <a:t>(2)</a:t>
            </a:r>
          </a:p>
          <a:p>
            <a:r>
              <a:rPr lang="en-US" altLang="zh-CN" sz="3200"/>
              <a:t>         and combinations</a:t>
            </a:r>
          </a:p>
        </p:txBody>
      </p:sp>
      <p:sp>
        <p:nvSpPr>
          <p:cNvPr id="67588" name="Rectangle 11"/>
          <p:cNvSpPr>
            <a:spLocks noChangeArrowheads="1"/>
          </p:cNvSpPr>
          <p:nvPr/>
        </p:nvSpPr>
        <p:spPr bwMode="auto">
          <a:xfrm>
            <a:off x="539750" y="1773238"/>
            <a:ext cx="73453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000"/>
              <a:t>3.6.1 Generating combinations </a:t>
            </a:r>
          </a:p>
        </p:txBody>
      </p:sp>
      <p:sp>
        <p:nvSpPr>
          <p:cNvPr id="56325" name="Rectangle 14"/>
          <p:cNvSpPr>
            <a:spLocks noChangeArrowheads="1"/>
          </p:cNvSpPr>
          <p:nvPr/>
        </p:nvSpPr>
        <p:spPr bwMode="auto">
          <a:xfrm>
            <a:off x="1219200" y="2333625"/>
            <a:ext cx="2182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chemeClr val="accent2"/>
                </a:solidFill>
              </a:rPr>
              <a:t>Arithmetic:</a:t>
            </a:r>
          </a:p>
        </p:txBody>
      </p:sp>
      <p:sp>
        <p:nvSpPr>
          <p:cNvPr id="56326" name="Rectangle 15"/>
          <p:cNvSpPr>
            <a:spLocks noChangeArrowheads="1"/>
          </p:cNvSpPr>
          <p:nvPr/>
        </p:nvSpPr>
        <p:spPr bwMode="auto">
          <a:xfrm>
            <a:off x="1258888" y="2909888"/>
            <a:ext cx="6858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folHlink"/>
                </a:solidFill>
              </a:rPr>
              <a:t>(1)   If </a:t>
            </a:r>
            <a:r>
              <a:rPr lang="en-US" altLang="zh-CN" sz="2800" b="1">
                <a:solidFill>
                  <a:schemeClr val="folHlink"/>
                </a:solidFill>
                <a:sym typeface="Symbol" pitchFamily="18" charset="2"/>
              </a:rPr>
              <a:t></a:t>
            </a:r>
            <a:r>
              <a:rPr lang="en-US" altLang="zh-CN" sz="2800">
                <a:solidFill>
                  <a:schemeClr val="folHlink"/>
                </a:solidFill>
              </a:rPr>
              <a:t> 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i = max{j | c</a:t>
            </a:r>
            <a:r>
              <a:rPr lang="en-US" altLang="zh-CN" sz="2800" baseline="-12000">
                <a:solidFill>
                  <a:schemeClr val="folHlink"/>
                </a:solidFill>
                <a:cs typeface="Times New Roman" pitchFamily="18" charset="0"/>
              </a:rPr>
              <a:t>j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&lt; n-r+j}</a:t>
            </a:r>
            <a:r>
              <a:rPr lang="en-US" altLang="zh-CN" sz="2800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56327" name="Rectangle 16"/>
          <p:cNvSpPr>
            <a:spLocks noChangeArrowheads="1"/>
          </p:cNvSpPr>
          <p:nvPr/>
        </p:nvSpPr>
        <p:spPr bwMode="auto">
          <a:xfrm>
            <a:off x="1295400" y="4508500"/>
            <a:ext cx="6019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folHlink"/>
                </a:solidFill>
              </a:rPr>
              <a:t>(2)   c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</a:rPr>
              <a:t>i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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 c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</a:rPr>
              <a:t>i 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+ 1;</a:t>
            </a:r>
            <a:r>
              <a:rPr lang="en-US" altLang="zh-CN" sz="2800">
                <a:solidFill>
                  <a:schemeClr val="folHlink"/>
                </a:solidFill>
              </a:rPr>
              <a:t>   </a:t>
            </a:r>
          </a:p>
        </p:txBody>
      </p:sp>
      <p:sp>
        <p:nvSpPr>
          <p:cNvPr id="56328" name="Rectangle 17"/>
          <p:cNvSpPr>
            <a:spLocks noChangeArrowheads="1"/>
          </p:cNvSpPr>
          <p:nvPr/>
        </p:nvSpPr>
        <p:spPr bwMode="auto">
          <a:xfrm>
            <a:off x="1295400" y="5084763"/>
            <a:ext cx="7620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folHlink"/>
                </a:solidFill>
              </a:rPr>
              <a:t>(3)   c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</a:rPr>
              <a:t>j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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 c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</a:rPr>
              <a:t>j-1 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+ 1,j=i+1,i+2,…,r; </a:t>
            </a:r>
          </a:p>
        </p:txBody>
      </p:sp>
      <p:sp>
        <p:nvSpPr>
          <p:cNvPr id="56329" name="Rectangle 18"/>
          <p:cNvSpPr>
            <a:spLocks noChangeArrowheads="1"/>
          </p:cNvSpPr>
          <p:nvPr/>
        </p:nvSpPr>
        <p:spPr bwMode="auto">
          <a:xfrm>
            <a:off x="1295400" y="3414713"/>
            <a:ext cx="6858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folHlink"/>
                </a:solidFill>
              </a:rPr>
              <a:t> </a:t>
            </a:r>
            <a:r>
              <a:rPr lang="en-US" altLang="zh-CN" sz="2800">
                <a:solidFill>
                  <a:schemeClr val="bg1"/>
                </a:solidFill>
              </a:rPr>
              <a:t>      </a:t>
            </a:r>
            <a:r>
              <a:rPr lang="en-US" altLang="zh-CN" sz="2800">
                <a:solidFill>
                  <a:schemeClr val="folHlink"/>
                </a:solidFill>
              </a:rPr>
              <a:t>Then goto (2) </a:t>
            </a:r>
          </a:p>
        </p:txBody>
      </p:sp>
      <p:sp>
        <p:nvSpPr>
          <p:cNvPr id="56330" name="Rectangle 19"/>
          <p:cNvSpPr>
            <a:spLocks noChangeArrowheads="1"/>
          </p:cNvSpPr>
          <p:nvPr/>
        </p:nvSpPr>
        <p:spPr bwMode="auto">
          <a:xfrm>
            <a:off x="1314450" y="3989388"/>
            <a:ext cx="6858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</a:rPr>
              <a:t>       </a:t>
            </a:r>
            <a:r>
              <a:rPr lang="en-US" altLang="zh-CN" sz="2800">
                <a:solidFill>
                  <a:schemeClr val="folHlink"/>
                </a:solidFill>
              </a:rPr>
              <a:t>Else stop ;</a:t>
            </a:r>
          </a:p>
        </p:txBody>
      </p:sp>
      <p:sp>
        <p:nvSpPr>
          <p:cNvPr id="56331" name="Rectangle 20"/>
          <p:cNvSpPr>
            <a:spLocks noChangeArrowheads="1"/>
          </p:cNvSpPr>
          <p:nvPr/>
        </p:nvSpPr>
        <p:spPr bwMode="auto">
          <a:xfrm>
            <a:off x="1331913" y="5661025"/>
            <a:ext cx="653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(4)   Output  c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</a:rPr>
              <a:t>1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,c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</a:rPr>
              <a:t>2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,…,c</a:t>
            </a:r>
            <a:r>
              <a:rPr lang="en-US" altLang="zh-CN" sz="2800" baseline="-14000">
                <a:solidFill>
                  <a:schemeClr val="folHlink"/>
                </a:solidFill>
                <a:cs typeface="Times New Roman" pitchFamily="18" charset="0"/>
              </a:rPr>
              <a:t>r</a:t>
            </a:r>
            <a:r>
              <a:rPr lang="en-US" altLang="zh-CN" sz="2800">
                <a:solidFill>
                  <a:schemeClr val="folHlink"/>
                </a:solidFill>
                <a:cs typeface="Times New Roman" pitchFamily="18" charset="0"/>
              </a:rPr>
              <a:t>; goto (1);</a:t>
            </a:r>
            <a:endParaRPr lang="en-US" altLang="zh-CN" sz="2800" baseline="-14000">
              <a:solidFill>
                <a:schemeClr val="folHlin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38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 autoUpdateAnimBg="0"/>
      <p:bldP spid="56326" grpId="0" autoUpdateAnimBg="0"/>
      <p:bldP spid="56327" grpId="0" autoUpdateAnimBg="0"/>
      <p:bldP spid="56328" grpId="0" autoUpdateAnimBg="0"/>
      <p:bldP spid="56329" grpId="0" autoUpdateAnimBg="0"/>
      <p:bldP spid="56330" grpId="0" autoUpdateAnimBg="0"/>
      <p:bldP spid="5633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矩形 1"/>
          <p:cNvSpPr>
            <a:spLocks noChangeArrowheads="1"/>
          </p:cNvSpPr>
          <p:nvPr/>
        </p:nvSpPr>
        <p:spPr bwMode="auto">
          <a:xfrm>
            <a:off x="1298575" y="836613"/>
            <a:ext cx="457200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．</a:t>
            </a:r>
            <a:r>
              <a:rPr lang="zh-CN" altLang="zh-CN" sz="2800" b="1">
                <a:latin typeface="Times New Roman" pitchFamily="18" charset="0"/>
                <a:cs typeface="Times New Roman" pitchFamily="18" charset="0"/>
              </a:rPr>
              <a:t>组合的生成－字典序法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1234567 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的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组合</a:t>
            </a:r>
            <a:endParaRPr lang="en-US" altLang="zh-CN" sz="2800">
              <a:latin typeface="Times New Roman" pitchFamily="18" charset="0"/>
              <a:cs typeface="Times New Roman" pitchFamily="18" charset="0"/>
            </a:endParaRPr>
          </a:p>
          <a:p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1234  1235  1236  1237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1245  1246  1247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1256  1257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1267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1345  1346  1347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1356  1357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1367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1456  1457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4567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26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矩形 1"/>
          <p:cNvSpPr>
            <a:spLocks noChangeArrowheads="1"/>
          </p:cNvSpPr>
          <p:nvPr/>
        </p:nvSpPr>
        <p:spPr bwMode="auto">
          <a:xfrm>
            <a:off x="1042988" y="404813"/>
            <a:ext cx="6624637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i="1" baseline="-25000">
                <a:latin typeface="Times New Roman" pitchFamily="18" charset="0"/>
                <a:cs typeface="Times New Roman" pitchFamily="18" charset="0"/>
              </a:rPr>
              <a:t>r</a:t>
            </a:r>
          </a:p>
          <a:p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i="1" baseline="-2500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n</a:t>
            </a:r>
          </a:p>
          <a:p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-1≤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i="1" baseline="-2500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-1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-1 ≤ 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i="1" baseline="-2500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zh-CN" sz="2800" b="1">
                <a:latin typeface="Times New Roman" pitchFamily="18" charset="0"/>
                <a:cs typeface="Times New Roman" pitchFamily="18" charset="0"/>
              </a:rPr>
              <a:t>算法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：</a:t>
            </a:r>
            <a:endParaRPr lang="en-US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对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i="1" baseline="-2500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从右向左找第一个</a:t>
            </a:r>
            <a:endParaRPr lang="en-US" altLang="zh-CN" sz="2800">
              <a:latin typeface="Times New Roman" pitchFamily="18" charset="0"/>
              <a:cs typeface="Times New Roman" pitchFamily="18" charset="0"/>
            </a:endParaRPr>
          </a:p>
          <a:p>
            <a:endParaRPr lang="en-US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                          C</a:t>
            </a:r>
            <a:r>
              <a:rPr lang="en-US" altLang="zh-CN" sz="2800" i="1" baseline="-2500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，</a:t>
            </a:r>
            <a:endParaRPr lang="en-US" altLang="zh-CN" sz="2800">
              <a:latin typeface="Times New Roman" pitchFamily="18" charset="0"/>
              <a:cs typeface="Times New Roman" pitchFamily="18" charset="0"/>
            </a:endParaRPr>
          </a:p>
          <a:p>
            <a:endParaRPr lang="en-US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对其增加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，其右侧元素递增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。</a:t>
            </a:r>
            <a:endParaRPr lang="zh-CN" altLang="en-US" sz="28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45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13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fld id="{EEAA76C4-5D54-4BD8-B2E2-7E71DB2AD8A8}" type="datetime1">
              <a:rPr lang="zh-CN" altLang="en-US" sz="1200"/>
              <a:pPr/>
              <a:t>2017/8/3</a:t>
            </a:fld>
            <a:endParaRPr lang="en-US" altLang="zh-CN" sz="1200"/>
          </a:p>
        </p:txBody>
      </p:sp>
      <p:sp>
        <p:nvSpPr>
          <p:cNvPr id="11267" name="Rectangle 19"/>
          <p:cNvSpPr>
            <a:spLocks noChangeArrowheads="1"/>
          </p:cNvSpPr>
          <p:nvPr/>
        </p:nvSpPr>
        <p:spPr bwMode="auto">
          <a:xfrm>
            <a:off x="431800" y="904875"/>
            <a:ext cx="83169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 dirty="0">
                <a:solidFill>
                  <a:schemeClr val="folHlink"/>
                </a:solidFill>
              </a:rPr>
              <a:t>Catalan numbers</a:t>
            </a:r>
            <a:endParaRPr lang="en-US" altLang="zh-CN" sz="3200" dirty="0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11268" name="Rectangle 20"/>
          <p:cNvSpPr>
            <a:spLocks noChangeArrowheads="1"/>
          </p:cNvSpPr>
          <p:nvPr/>
        </p:nvSpPr>
        <p:spPr bwMode="auto">
          <a:xfrm>
            <a:off x="539750" y="1773238"/>
            <a:ext cx="8280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000" dirty="0" smtClean="0"/>
              <a:t>1  Modeling </a:t>
            </a:r>
            <a:r>
              <a:rPr lang="en-US" altLang="zh-CN" sz="3000" dirty="0"/>
              <a:t>with recurrence relations </a:t>
            </a:r>
          </a:p>
        </p:txBody>
      </p:sp>
      <p:sp>
        <p:nvSpPr>
          <p:cNvPr id="11269" name="Rectangle 21"/>
          <p:cNvSpPr>
            <a:spLocks noChangeArrowheads="1"/>
          </p:cNvSpPr>
          <p:nvPr/>
        </p:nvSpPr>
        <p:spPr bwMode="auto">
          <a:xfrm>
            <a:off x="1042988" y="2351088"/>
            <a:ext cx="6192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CC3300"/>
                </a:solidFill>
              </a:rPr>
              <a:t>Example </a:t>
            </a:r>
            <a:r>
              <a:rPr lang="en-US" altLang="zh-CN" sz="2800" b="1" dirty="0">
                <a:solidFill>
                  <a:schemeClr val="folHlink"/>
                </a:solidFill>
              </a:rPr>
              <a:t>Catalan numbers</a:t>
            </a:r>
            <a:endParaRPr lang="en-US" altLang="zh-CN" sz="2800" dirty="0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042988" y="2997200"/>
            <a:ext cx="72739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用内对角线将一个凸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多边形划分成三角形的并，有多少个不同的划分方法？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42988" y="4149725"/>
            <a:ext cx="41338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=1,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=1,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=2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？ </a:t>
            </a:r>
          </a:p>
        </p:txBody>
      </p:sp>
      <p:sp>
        <p:nvSpPr>
          <p:cNvPr id="11272" name="Rectangle 4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6" name="Group 1"/>
          <p:cNvGrpSpPr>
            <a:grpSpLocks noChangeAspect="1"/>
          </p:cNvGrpSpPr>
          <p:nvPr/>
        </p:nvGrpSpPr>
        <p:grpSpPr bwMode="auto">
          <a:xfrm>
            <a:off x="5003800" y="3948113"/>
            <a:ext cx="3657600" cy="2773362"/>
            <a:chOff x="1408" y="2610"/>
            <a:chExt cx="5760" cy="4368"/>
          </a:xfrm>
        </p:grpSpPr>
        <p:sp>
          <p:nvSpPr>
            <p:cNvPr id="11274" name="AutoShape 46"/>
            <p:cNvSpPr>
              <a:spLocks noChangeAspect="1" noChangeArrowheads="1" noTextEdit="1"/>
            </p:cNvSpPr>
            <p:nvPr/>
          </p:nvSpPr>
          <p:spPr bwMode="auto">
            <a:xfrm>
              <a:off x="1408" y="2610"/>
              <a:ext cx="5760" cy="4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5" name="AutoShape 45"/>
            <p:cNvSpPr>
              <a:spLocks noChangeArrowheads="1"/>
            </p:cNvSpPr>
            <p:nvPr/>
          </p:nvSpPr>
          <p:spPr bwMode="auto">
            <a:xfrm rot="1142531">
              <a:off x="1724" y="2922"/>
              <a:ext cx="1440" cy="1215"/>
            </a:xfrm>
            <a:prstGeom prst="pentag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6" name="AutoShape 44"/>
            <p:cNvSpPr>
              <a:spLocks noChangeArrowheads="1"/>
            </p:cNvSpPr>
            <p:nvPr/>
          </p:nvSpPr>
          <p:spPr bwMode="auto">
            <a:xfrm rot="1142531">
              <a:off x="3568" y="2922"/>
              <a:ext cx="1440" cy="1215"/>
            </a:xfrm>
            <a:prstGeom prst="pentag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7" name="AutoShape 43"/>
            <p:cNvSpPr>
              <a:spLocks noChangeArrowheads="1"/>
            </p:cNvSpPr>
            <p:nvPr/>
          </p:nvSpPr>
          <p:spPr bwMode="auto">
            <a:xfrm rot="1142531">
              <a:off x="5368" y="2922"/>
              <a:ext cx="1440" cy="1215"/>
            </a:xfrm>
            <a:prstGeom prst="pentag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8" name="AutoShape 42"/>
            <p:cNvSpPr>
              <a:spLocks noChangeArrowheads="1"/>
            </p:cNvSpPr>
            <p:nvPr/>
          </p:nvSpPr>
          <p:spPr bwMode="auto">
            <a:xfrm rot="1142531">
              <a:off x="1768" y="5168"/>
              <a:ext cx="1440" cy="1215"/>
            </a:xfrm>
            <a:prstGeom prst="pentag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9" name="AutoShape 41"/>
            <p:cNvSpPr>
              <a:spLocks noChangeArrowheads="1"/>
            </p:cNvSpPr>
            <p:nvPr/>
          </p:nvSpPr>
          <p:spPr bwMode="auto">
            <a:xfrm rot="1142531">
              <a:off x="3568" y="5168"/>
              <a:ext cx="1440" cy="1215"/>
            </a:xfrm>
            <a:prstGeom prst="pentag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0" name="AutoShape 40"/>
            <p:cNvSpPr>
              <a:spLocks noChangeArrowheads="1"/>
            </p:cNvSpPr>
            <p:nvPr/>
          </p:nvSpPr>
          <p:spPr bwMode="auto">
            <a:xfrm rot="1142531">
              <a:off x="5368" y="5168"/>
              <a:ext cx="1440" cy="1215"/>
            </a:xfrm>
            <a:prstGeom prst="pentag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1" name="Line 39"/>
            <p:cNvSpPr>
              <a:spLocks noChangeShapeType="1"/>
            </p:cNvSpPr>
            <p:nvPr/>
          </p:nvSpPr>
          <p:spPr bwMode="auto">
            <a:xfrm flipH="1">
              <a:off x="1830" y="2970"/>
              <a:ext cx="770" cy="97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2" name="Line 38"/>
            <p:cNvSpPr>
              <a:spLocks noChangeShapeType="1"/>
            </p:cNvSpPr>
            <p:nvPr/>
          </p:nvSpPr>
          <p:spPr bwMode="auto">
            <a:xfrm flipH="1">
              <a:off x="3688" y="2962"/>
              <a:ext cx="770" cy="97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3" name="Line 37"/>
            <p:cNvSpPr>
              <a:spLocks noChangeShapeType="1"/>
            </p:cNvSpPr>
            <p:nvPr/>
          </p:nvSpPr>
          <p:spPr bwMode="auto">
            <a:xfrm>
              <a:off x="5450" y="3170"/>
              <a:ext cx="1350" cy="4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4" name="Line 36"/>
            <p:cNvSpPr>
              <a:spLocks noChangeShapeType="1"/>
            </p:cNvSpPr>
            <p:nvPr/>
          </p:nvSpPr>
          <p:spPr bwMode="auto">
            <a:xfrm>
              <a:off x="1848" y="5418"/>
              <a:ext cx="1350" cy="4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5" name="Line 35"/>
            <p:cNvSpPr>
              <a:spLocks noChangeShapeType="1"/>
            </p:cNvSpPr>
            <p:nvPr/>
          </p:nvSpPr>
          <p:spPr bwMode="auto">
            <a:xfrm>
              <a:off x="2632" y="2968"/>
              <a:ext cx="18" cy="12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6" name="Line 34"/>
            <p:cNvSpPr>
              <a:spLocks noChangeShapeType="1"/>
            </p:cNvSpPr>
            <p:nvPr/>
          </p:nvSpPr>
          <p:spPr bwMode="auto">
            <a:xfrm flipV="1">
              <a:off x="3678" y="3640"/>
              <a:ext cx="1302" cy="3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7" name="Line 33"/>
            <p:cNvSpPr>
              <a:spLocks noChangeShapeType="1"/>
            </p:cNvSpPr>
            <p:nvPr/>
          </p:nvSpPr>
          <p:spPr bwMode="auto">
            <a:xfrm flipV="1">
              <a:off x="5486" y="3640"/>
              <a:ext cx="1302" cy="3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8" name="Line 32"/>
            <p:cNvSpPr>
              <a:spLocks noChangeShapeType="1"/>
            </p:cNvSpPr>
            <p:nvPr/>
          </p:nvSpPr>
          <p:spPr bwMode="auto">
            <a:xfrm>
              <a:off x="1848" y="5430"/>
              <a:ext cx="862" cy="10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9" name="Line 31"/>
            <p:cNvSpPr>
              <a:spLocks noChangeShapeType="1"/>
            </p:cNvSpPr>
            <p:nvPr/>
          </p:nvSpPr>
          <p:spPr bwMode="auto">
            <a:xfrm>
              <a:off x="3648" y="5404"/>
              <a:ext cx="884" cy="11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0" name="Line 30"/>
            <p:cNvSpPr>
              <a:spLocks noChangeShapeType="1"/>
            </p:cNvSpPr>
            <p:nvPr/>
          </p:nvSpPr>
          <p:spPr bwMode="auto">
            <a:xfrm>
              <a:off x="4478" y="5198"/>
              <a:ext cx="33" cy="13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1" name="Text Box 29"/>
            <p:cNvSpPr txBox="1">
              <a:spLocks noChangeArrowheads="1"/>
            </p:cNvSpPr>
            <p:nvPr/>
          </p:nvSpPr>
          <p:spPr bwMode="auto">
            <a:xfrm>
              <a:off x="1768" y="2922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1800"/>
            </a:p>
          </p:txBody>
        </p:sp>
        <p:sp>
          <p:nvSpPr>
            <p:cNvPr id="11292" name="Text Box 28"/>
            <p:cNvSpPr txBox="1">
              <a:spLocks noChangeArrowheads="1"/>
            </p:cNvSpPr>
            <p:nvPr/>
          </p:nvSpPr>
          <p:spPr bwMode="auto">
            <a:xfrm>
              <a:off x="3568" y="2922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1800"/>
            </a:p>
          </p:txBody>
        </p:sp>
        <p:sp>
          <p:nvSpPr>
            <p:cNvPr id="11293" name="Text Box 27"/>
            <p:cNvSpPr txBox="1">
              <a:spLocks noChangeArrowheads="1"/>
            </p:cNvSpPr>
            <p:nvPr/>
          </p:nvSpPr>
          <p:spPr bwMode="auto">
            <a:xfrm>
              <a:off x="5368" y="2922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1800"/>
            </a:p>
          </p:txBody>
        </p:sp>
        <p:sp>
          <p:nvSpPr>
            <p:cNvPr id="11294" name="Text Box 26"/>
            <p:cNvSpPr txBox="1">
              <a:spLocks noChangeArrowheads="1"/>
            </p:cNvSpPr>
            <p:nvPr/>
          </p:nvSpPr>
          <p:spPr bwMode="auto">
            <a:xfrm>
              <a:off x="1768" y="5168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1800"/>
            </a:p>
          </p:txBody>
        </p:sp>
        <p:sp>
          <p:nvSpPr>
            <p:cNvPr id="11295" name="Text Box 25"/>
            <p:cNvSpPr txBox="1">
              <a:spLocks noChangeArrowheads="1"/>
            </p:cNvSpPr>
            <p:nvPr/>
          </p:nvSpPr>
          <p:spPr bwMode="auto">
            <a:xfrm>
              <a:off x="3568" y="5168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1800"/>
            </a:p>
          </p:txBody>
        </p:sp>
        <p:sp>
          <p:nvSpPr>
            <p:cNvPr id="11296" name="Text Box 24"/>
            <p:cNvSpPr txBox="1">
              <a:spLocks noChangeArrowheads="1"/>
            </p:cNvSpPr>
            <p:nvPr/>
          </p:nvSpPr>
          <p:spPr bwMode="auto">
            <a:xfrm>
              <a:off x="2488" y="261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1800"/>
            </a:p>
          </p:txBody>
        </p:sp>
        <p:sp>
          <p:nvSpPr>
            <p:cNvPr id="11297" name="Text Box 23"/>
            <p:cNvSpPr txBox="1">
              <a:spLocks noChangeArrowheads="1"/>
            </p:cNvSpPr>
            <p:nvPr/>
          </p:nvSpPr>
          <p:spPr bwMode="auto">
            <a:xfrm>
              <a:off x="4288" y="261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1800"/>
            </a:p>
          </p:txBody>
        </p:sp>
        <p:sp>
          <p:nvSpPr>
            <p:cNvPr id="11298" name="Text Box 22"/>
            <p:cNvSpPr txBox="1">
              <a:spLocks noChangeArrowheads="1"/>
            </p:cNvSpPr>
            <p:nvPr/>
          </p:nvSpPr>
          <p:spPr bwMode="auto">
            <a:xfrm>
              <a:off x="6088" y="261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1800"/>
            </a:p>
          </p:txBody>
        </p:sp>
        <p:sp>
          <p:nvSpPr>
            <p:cNvPr id="11299" name="Text Box 21"/>
            <p:cNvSpPr txBox="1">
              <a:spLocks noChangeArrowheads="1"/>
            </p:cNvSpPr>
            <p:nvPr/>
          </p:nvSpPr>
          <p:spPr bwMode="auto">
            <a:xfrm>
              <a:off x="2488" y="495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1800"/>
            </a:p>
          </p:txBody>
        </p:sp>
        <p:sp>
          <p:nvSpPr>
            <p:cNvPr id="11300" name="Text Box 20"/>
            <p:cNvSpPr txBox="1">
              <a:spLocks noChangeArrowheads="1"/>
            </p:cNvSpPr>
            <p:nvPr/>
          </p:nvSpPr>
          <p:spPr bwMode="auto">
            <a:xfrm>
              <a:off x="4288" y="495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1800"/>
            </a:p>
          </p:txBody>
        </p:sp>
        <p:sp>
          <p:nvSpPr>
            <p:cNvPr id="11301" name="Text Box 19"/>
            <p:cNvSpPr txBox="1">
              <a:spLocks noChangeArrowheads="1"/>
            </p:cNvSpPr>
            <p:nvPr/>
          </p:nvSpPr>
          <p:spPr bwMode="auto">
            <a:xfrm>
              <a:off x="6088" y="495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1800"/>
            </a:p>
          </p:txBody>
        </p:sp>
        <p:sp>
          <p:nvSpPr>
            <p:cNvPr id="11302" name="Text Box 18"/>
            <p:cNvSpPr txBox="1">
              <a:spLocks noChangeArrowheads="1"/>
            </p:cNvSpPr>
            <p:nvPr/>
          </p:nvSpPr>
          <p:spPr bwMode="auto">
            <a:xfrm>
              <a:off x="3208" y="3546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altLang="zh-CN" sz="1800"/>
            </a:p>
          </p:txBody>
        </p:sp>
        <p:sp>
          <p:nvSpPr>
            <p:cNvPr id="11303" name="Text Box 17"/>
            <p:cNvSpPr txBox="1">
              <a:spLocks noChangeArrowheads="1"/>
            </p:cNvSpPr>
            <p:nvPr/>
          </p:nvSpPr>
          <p:spPr bwMode="auto">
            <a:xfrm>
              <a:off x="5008" y="3546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altLang="zh-CN" sz="1800"/>
            </a:p>
          </p:txBody>
        </p:sp>
        <p:sp>
          <p:nvSpPr>
            <p:cNvPr id="11304" name="Text Box 16"/>
            <p:cNvSpPr txBox="1">
              <a:spLocks noChangeArrowheads="1"/>
            </p:cNvSpPr>
            <p:nvPr/>
          </p:nvSpPr>
          <p:spPr bwMode="auto">
            <a:xfrm>
              <a:off x="6808" y="3506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altLang="zh-CN" sz="1800"/>
            </a:p>
          </p:txBody>
        </p:sp>
        <p:sp>
          <p:nvSpPr>
            <p:cNvPr id="11305" name="Text Box 15"/>
            <p:cNvSpPr txBox="1">
              <a:spLocks noChangeArrowheads="1"/>
            </p:cNvSpPr>
            <p:nvPr/>
          </p:nvSpPr>
          <p:spPr bwMode="auto">
            <a:xfrm>
              <a:off x="3208" y="573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altLang="zh-CN" sz="1800"/>
            </a:p>
          </p:txBody>
        </p:sp>
        <p:sp>
          <p:nvSpPr>
            <p:cNvPr id="11306" name="Text Box 14"/>
            <p:cNvSpPr txBox="1">
              <a:spLocks noChangeArrowheads="1"/>
            </p:cNvSpPr>
            <p:nvPr/>
          </p:nvSpPr>
          <p:spPr bwMode="auto">
            <a:xfrm>
              <a:off x="5008" y="573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altLang="zh-CN" sz="1800"/>
            </a:p>
          </p:txBody>
        </p:sp>
        <p:sp>
          <p:nvSpPr>
            <p:cNvPr id="11307" name="Text Box 13"/>
            <p:cNvSpPr txBox="1">
              <a:spLocks noChangeArrowheads="1"/>
            </p:cNvSpPr>
            <p:nvPr/>
          </p:nvSpPr>
          <p:spPr bwMode="auto">
            <a:xfrm>
              <a:off x="6808" y="573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altLang="zh-CN" sz="1800"/>
            </a:p>
          </p:txBody>
        </p:sp>
        <p:sp>
          <p:nvSpPr>
            <p:cNvPr id="11308" name="Text Box 12"/>
            <p:cNvSpPr txBox="1">
              <a:spLocks noChangeArrowheads="1"/>
            </p:cNvSpPr>
            <p:nvPr/>
          </p:nvSpPr>
          <p:spPr bwMode="auto">
            <a:xfrm>
              <a:off x="4468" y="417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altLang="zh-CN" sz="1800"/>
            </a:p>
          </p:txBody>
        </p:sp>
        <p:sp>
          <p:nvSpPr>
            <p:cNvPr id="11309" name="Text Box 11"/>
            <p:cNvSpPr txBox="1">
              <a:spLocks noChangeArrowheads="1"/>
            </p:cNvSpPr>
            <p:nvPr/>
          </p:nvSpPr>
          <p:spPr bwMode="auto">
            <a:xfrm>
              <a:off x="2668" y="417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altLang="zh-CN" sz="1800"/>
            </a:p>
          </p:txBody>
        </p:sp>
        <p:sp>
          <p:nvSpPr>
            <p:cNvPr id="11310" name="Text Box 10"/>
            <p:cNvSpPr txBox="1">
              <a:spLocks noChangeArrowheads="1"/>
            </p:cNvSpPr>
            <p:nvPr/>
          </p:nvSpPr>
          <p:spPr bwMode="auto">
            <a:xfrm>
              <a:off x="6268" y="417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altLang="zh-CN" sz="1800"/>
            </a:p>
          </p:txBody>
        </p:sp>
        <p:sp>
          <p:nvSpPr>
            <p:cNvPr id="11311" name="Text Box 9"/>
            <p:cNvSpPr txBox="1">
              <a:spLocks noChangeArrowheads="1"/>
            </p:cNvSpPr>
            <p:nvPr/>
          </p:nvSpPr>
          <p:spPr bwMode="auto">
            <a:xfrm>
              <a:off x="2668" y="651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altLang="zh-CN" sz="1800"/>
            </a:p>
          </p:txBody>
        </p:sp>
        <p:sp>
          <p:nvSpPr>
            <p:cNvPr id="11312" name="Text Box 8"/>
            <p:cNvSpPr txBox="1">
              <a:spLocks noChangeArrowheads="1"/>
            </p:cNvSpPr>
            <p:nvPr/>
          </p:nvSpPr>
          <p:spPr bwMode="auto">
            <a:xfrm>
              <a:off x="4468" y="651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altLang="zh-CN" sz="1800"/>
            </a:p>
          </p:txBody>
        </p:sp>
        <p:sp>
          <p:nvSpPr>
            <p:cNvPr id="11313" name="Text Box 7"/>
            <p:cNvSpPr txBox="1">
              <a:spLocks noChangeArrowheads="1"/>
            </p:cNvSpPr>
            <p:nvPr/>
          </p:nvSpPr>
          <p:spPr bwMode="auto">
            <a:xfrm>
              <a:off x="3448" y="3786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altLang="zh-CN" sz="1800"/>
            </a:p>
          </p:txBody>
        </p:sp>
        <p:sp>
          <p:nvSpPr>
            <p:cNvPr id="11314" name="Text Box 6"/>
            <p:cNvSpPr txBox="1">
              <a:spLocks noChangeArrowheads="1"/>
            </p:cNvSpPr>
            <p:nvPr/>
          </p:nvSpPr>
          <p:spPr bwMode="auto">
            <a:xfrm>
              <a:off x="1588" y="3858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altLang="zh-CN" sz="1800"/>
            </a:p>
          </p:txBody>
        </p:sp>
        <p:sp>
          <p:nvSpPr>
            <p:cNvPr id="11315" name="Text Box 5"/>
            <p:cNvSpPr txBox="1">
              <a:spLocks noChangeArrowheads="1"/>
            </p:cNvSpPr>
            <p:nvPr/>
          </p:nvSpPr>
          <p:spPr bwMode="auto">
            <a:xfrm>
              <a:off x="5368" y="3858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altLang="zh-CN" sz="1800"/>
            </a:p>
          </p:txBody>
        </p:sp>
        <p:sp>
          <p:nvSpPr>
            <p:cNvPr id="11316" name="Text Box 4"/>
            <p:cNvSpPr txBox="1">
              <a:spLocks noChangeArrowheads="1"/>
            </p:cNvSpPr>
            <p:nvPr/>
          </p:nvSpPr>
          <p:spPr bwMode="auto">
            <a:xfrm>
              <a:off x="1768" y="6198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altLang="zh-CN" sz="1800"/>
            </a:p>
          </p:txBody>
        </p:sp>
        <p:sp>
          <p:nvSpPr>
            <p:cNvPr id="11317" name="Text Box 3"/>
            <p:cNvSpPr txBox="1">
              <a:spLocks noChangeArrowheads="1"/>
            </p:cNvSpPr>
            <p:nvPr/>
          </p:nvSpPr>
          <p:spPr bwMode="auto">
            <a:xfrm>
              <a:off x="3568" y="6198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altLang="zh-CN" sz="1800"/>
            </a:p>
          </p:txBody>
        </p:sp>
        <p:sp>
          <p:nvSpPr>
            <p:cNvPr id="11318" name="Text Box 2"/>
            <p:cNvSpPr txBox="1">
              <a:spLocks noChangeArrowheads="1"/>
            </p:cNvSpPr>
            <p:nvPr/>
          </p:nvSpPr>
          <p:spPr bwMode="auto">
            <a:xfrm>
              <a:off x="5368" y="6198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altLang="zh-CN" sz="1800"/>
            </a:p>
          </p:txBody>
        </p:sp>
      </p:grpSp>
    </p:spTree>
    <p:extLst>
      <p:ext uri="{BB962C8B-B14F-4D97-AF65-F5344CB8AC3E}">
        <p14:creationId xmlns:p14="http://schemas.microsoft.com/office/powerpoint/2010/main" val="338552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fld id="{3D9E90F3-1103-4F05-99A7-E461FEBFA93A}" type="datetime1">
              <a:rPr lang="zh-CN" altLang="en-US" sz="1200"/>
              <a:pPr/>
              <a:t>2017/8/3</a:t>
            </a:fld>
            <a:endParaRPr lang="en-US" altLang="zh-CN" sz="1200"/>
          </a:p>
        </p:txBody>
      </p:sp>
      <p:sp>
        <p:nvSpPr>
          <p:cNvPr id="12292" name="Rectangle 20"/>
          <p:cNvSpPr>
            <a:spLocks noChangeArrowheads="1"/>
          </p:cNvSpPr>
          <p:nvPr/>
        </p:nvSpPr>
        <p:spPr bwMode="auto">
          <a:xfrm>
            <a:off x="539750" y="1773238"/>
            <a:ext cx="8280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000" dirty="0" smtClean="0"/>
              <a:t>2 </a:t>
            </a:r>
            <a:r>
              <a:rPr lang="en-US" altLang="zh-CN" sz="3000" dirty="0"/>
              <a:t>Modeling with recurrence relations </a:t>
            </a:r>
          </a:p>
        </p:txBody>
      </p:sp>
      <p:sp>
        <p:nvSpPr>
          <p:cNvPr id="12293" name="Rectangle 21"/>
          <p:cNvSpPr>
            <a:spLocks noChangeArrowheads="1"/>
          </p:cNvSpPr>
          <p:nvPr/>
        </p:nvSpPr>
        <p:spPr bwMode="auto">
          <a:xfrm>
            <a:off x="1042988" y="2351088"/>
            <a:ext cx="6192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CC3300"/>
                </a:solidFill>
              </a:rPr>
              <a:t>Example </a:t>
            </a:r>
            <a:r>
              <a:rPr lang="en-US" altLang="zh-CN" sz="2800" b="1">
                <a:solidFill>
                  <a:schemeClr val="folHlink"/>
                </a:solidFill>
              </a:rPr>
              <a:t>Catalan numbers</a:t>
            </a:r>
            <a:endParaRPr lang="en-US" altLang="zh-CN" sz="2800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12294" name="矩形 2"/>
          <p:cNvSpPr>
            <a:spLocks noChangeArrowheads="1"/>
          </p:cNvSpPr>
          <p:nvPr/>
        </p:nvSpPr>
        <p:spPr bwMode="auto">
          <a:xfrm>
            <a:off x="1042988" y="2997200"/>
            <a:ext cx="72739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用内对角线将一个凸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多边形划分成三角形的并，有多少个不同的划分方法？</a:t>
            </a:r>
          </a:p>
        </p:txBody>
      </p:sp>
      <p:sp>
        <p:nvSpPr>
          <p:cNvPr id="12295" name="Rectangle 4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2296" name="对象 1"/>
          <p:cNvGraphicFramePr>
            <a:graphicFrameLocks noChangeAspect="1"/>
          </p:cNvGraphicFramePr>
          <p:nvPr/>
        </p:nvGraphicFramePr>
        <p:xfrm>
          <a:off x="271463" y="4076700"/>
          <a:ext cx="8637587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3" imgW="3594100" imgH="228600" progId="Equation.DSMT4">
                  <p:embed/>
                </p:oleObj>
              </mc:Choice>
              <mc:Fallback>
                <p:oleObj name="Equation" r:id="rId3" imgW="35941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3" y="4076700"/>
                        <a:ext cx="8637587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297" name="Group 11"/>
          <p:cNvGrpSpPr>
            <a:grpSpLocks noChangeAspect="1"/>
          </p:cNvGrpSpPr>
          <p:nvPr/>
        </p:nvGrpSpPr>
        <p:grpSpPr bwMode="auto">
          <a:xfrm>
            <a:off x="3348038" y="4810125"/>
            <a:ext cx="2057400" cy="1882775"/>
            <a:chOff x="2128" y="9084"/>
            <a:chExt cx="3240" cy="2964"/>
          </a:xfrm>
        </p:grpSpPr>
        <p:sp>
          <p:nvSpPr>
            <p:cNvPr id="12311" name="AutoShape 19"/>
            <p:cNvSpPr>
              <a:spLocks noChangeAspect="1" noChangeArrowheads="1" noTextEdit="1"/>
            </p:cNvSpPr>
            <p:nvPr/>
          </p:nvSpPr>
          <p:spPr bwMode="auto">
            <a:xfrm>
              <a:off x="2128" y="9084"/>
              <a:ext cx="3240" cy="2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2" name="Freeform 18"/>
            <p:cNvSpPr>
              <a:spLocks/>
            </p:cNvSpPr>
            <p:nvPr/>
          </p:nvSpPr>
          <p:spPr bwMode="auto">
            <a:xfrm>
              <a:off x="2308" y="9396"/>
              <a:ext cx="2880" cy="2496"/>
            </a:xfrm>
            <a:custGeom>
              <a:avLst/>
              <a:gdLst>
                <a:gd name="T0" fmla="*/ 180 w 2880"/>
                <a:gd name="T1" fmla="*/ 468 h 2496"/>
                <a:gd name="T2" fmla="*/ 1080 w 2880"/>
                <a:gd name="T3" fmla="*/ 0 h 2496"/>
                <a:gd name="T4" fmla="*/ 2340 w 2880"/>
                <a:gd name="T5" fmla="*/ 156 h 2496"/>
                <a:gd name="T6" fmla="*/ 2880 w 2880"/>
                <a:gd name="T7" fmla="*/ 1092 h 2496"/>
                <a:gd name="T8" fmla="*/ 2520 w 2880"/>
                <a:gd name="T9" fmla="*/ 2028 h 2496"/>
                <a:gd name="T10" fmla="*/ 1620 w 2880"/>
                <a:gd name="T11" fmla="*/ 2496 h 2496"/>
                <a:gd name="T12" fmla="*/ 360 w 2880"/>
                <a:gd name="T13" fmla="*/ 2184 h 2496"/>
                <a:gd name="T14" fmla="*/ 0 w 2880"/>
                <a:gd name="T15" fmla="*/ 1248 h 2496"/>
                <a:gd name="T16" fmla="*/ 180 w 2880"/>
                <a:gd name="T17" fmla="*/ 468 h 24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80" h="2496">
                  <a:moveTo>
                    <a:pt x="180" y="468"/>
                  </a:moveTo>
                  <a:lnTo>
                    <a:pt x="1080" y="0"/>
                  </a:lnTo>
                  <a:lnTo>
                    <a:pt x="2340" y="156"/>
                  </a:lnTo>
                  <a:lnTo>
                    <a:pt x="2880" y="1092"/>
                  </a:lnTo>
                  <a:lnTo>
                    <a:pt x="2520" y="2028"/>
                  </a:lnTo>
                  <a:lnTo>
                    <a:pt x="1620" y="2496"/>
                  </a:lnTo>
                  <a:lnTo>
                    <a:pt x="360" y="2184"/>
                  </a:lnTo>
                  <a:lnTo>
                    <a:pt x="0" y="1248"/>
                  </a:lnTo>
                  <a:lnTo>
                    <a:pt x="180" y="468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3" name="Text Box 17"/>
            <p:cNvSpPr txBox="1">
              <a:spLocks noChangeArrowheads="1"/>
            </p:cNvSpPr>
            <p:nvPr/>
          </p:nvSpPr>
          <p:spPr bwMode="auto">
            <a:xfrm>
              <a:off x="3208" y="9084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1800"/>
            </a:p>
          </p:txBody>
        </p:sp>
        <p:sp>
          <p:nvSpPr>
            <p:cNvPr id="12314" name="Text Box 16"/>
            <p:cNvSpPr txBox="1">
              <a:spLocks noChangeArrowheads="1"/>
            </p:cNvSpPr>
            <p:nvPr/>
          </p:nvSpPr>
          <p:spPr bwMode="auto">
            <a:xfrm>
              <a:off x="2128" y="9708"/>
              <a:ext cx="36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 i="1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+1</a:t>
              </a:r>
              <a:endParaRPr lang="en-US" altLang="zh-CN" sz="1800"/>
            </a:p>
          </p:txBody>
        </p:sp>
        <p:sp>
          <p:nvSpPr>
            <p:cNvPr id="12315" name="Line 15"/>
            <p:cNvSpPr>
              <a:spLocks noChangeShapeType="1"/>
            </p:cNvSpPr>
            <p:nvPr/>
          </p:nvSpPr>
          <p:spPr bwMode="auto">
            <a:xfrm flipV="1">
              <a:off x="2488" y="9552"/>
              <a:ext cx="2160" cy="3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6" name="Text Box 14"/>
            <p:cNvSpPr txBox="1">
              <a:spLocks noChangeArrowheads="1"/>
            </p:cNvSpPr>
            <p:nvPr/>
          </p:nvSpPr>
          <p:spPr bwMode="auto">
            <a:xfrm>
              <a:off x="4648" y="924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1800"/>
            </a:p>
          </p:txBody>
        </p:sp>
        <p:sp>
          <p:nvSpPr>
            <p:cNvPr id="12317" name="Text Box 13"/>
            <p:cNvSpPr txBox="1">
              <a:spLocks noChangeArrowheads="1"/>
            </p:cNvSpPr>
            <p:nvPr/>
          </p:nvSpPr>
          <p:spPr bwMode="auto">
            <a:xfrm>
              <a:off x="5188" y="10332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altLang="zh-CN" sz="1800"/>
            </a:p>
          </p:txBody>
        </p:sp>
        <p:sp>
          <p:nvSpPr>
            <p:cNvPr id="12318" name="Text Box 12"/>
            <p:cNvSpPr txBox="1">
              <a:spLocks noChangeArrowheads="1"/>
            </p:cNvSpPr>
            <p:nvPr/>
          </p:nvSpPr>
          <p:spPr bwMode="auto">
            <a:xfrm>
              <a:off x="4828" y="11424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altLang="zh-CN" sz="1800"/>
            </a:p>
          </p:txBody>
        </p:sp>
      </p:grpSp>
      <p:grpSp>
        <p:nvGrpSpPr>
          <p:cNvPr id="12298" name="Group 1"/>
          <p:cNvGrpSpPr>
            <a:grpSpLocks noChangeAspect="1"/>
          </p:cNvGrpSpPr>
          <p:nvPr/>
        </p:nvGrpSpPr>
        <p:grpSpPr bwMode="auto">
          <a:xfrm>
            <a:off x="6069013" y="4810125"/>
            <a:ext cx="2057400" cy="1882775"/>
            <a:chOff x="2128" y="9084"/>
            <a:chExt cx="3240" cy="2964"/>
          </a:xfrm>
        </p:grpSpPr>
        <p:sp>
          <p:nvSpPr>
            <p:cNvPr id="12302" name="AutoShape 10"/>
            <p:cNvSpPr>
              <a:spLocks noChangeAspect="1" noChangeArrowheads="1" noTextEdit="1"/>
            </p:cNvSpPr>
            <p:nvPr/>
          </p:nvSpPr>
          <p:spPr bwMode="auto">
            <a:xfrm>
              <a:off x="2128" y="9084"/>
              <a:ext cx="3240" cy="2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3" name="Freeform 9"/>
            <p:cNvSpPr>
              <a:spLocks/>
            </p:cNvSpPr>
            <p:nvPr/>
          </p:nvSpPr>
          <p:spPr bwMode="auto">
            <a:xfrm>
              <a:off x="2308" y="9396"/>
              <a:ext cx="2880" cy="2496"/>
            </a:xfrm>
            <a:custGeom>
              <a:avLst/>
              <a:gdLst>
                <a:gd name="T0" fmla="*/ 180 w 2880"/>
                <a:gd name="T1" fmla="*/ 468 h 2496"/>
                <a:gd name="T2" fmla="*/ 1080 w 2880"/>
                <a:gd name="T3" fmla="*/ 0 h 2496"/>
                <a:gd name="T4" fmla="*/ 2340 w 2880"/>
                <a:gd name="T5" fmla="*/ 156 h 2496"/>
                <a:gd name="T6" fmla="*/ 2880 w 2880"/>
                <a:gd name="T7" fmla="*/ 1092 h 2496"/>
                <a:gd name="T8" fmla="*/ 2520 w 2880"/>
                <a:gd name="T9" fmla="*/ 2028 h 2496"/>
                <a:gd name="T10" fmla="*/ 1620 w 2880"/>
                <a:gd name="T11" fmla="*/ 2496 h 2496"/>
                <a:gd name="T12" fmla="*/ 360 w 2880"/>
                <a:gd name="T13" fmla="*/ 2184 h 2496"/>
                <a:gd name="T14" fmla="*/ 0 w 2880"/>
                <a:gd name="T15" fmla="*/ 1248 h 2496"/>
                <a:gd name="T16" fmla="*/ 180 w 2880"/>
                <a:gd name="T17" fmla="*/ 468 h 24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80" h="2496">
                  <a:moveTo>
                    <a:pt x="180" y="468"/>
                  </a:moveTo>
                  <a:lnTo>
                    <a:pt x="1080" y="0"/>
                  </a:lnTo>
                  <a:lnTo>
                    <a:pt x="2340" y="156"/>
                  </a:lnTo>
                  <a:lnTo>
                    <a:pt x="2880" y="1092"/>
                  </a:lnTo>
                  <a:lnTo>
                    <a:pt x="2520" y="2028"/>
                  </a:lnTo>
                  <a:lnTo>
                    <a:pt x="1620" y="2496"/>
                  </a:lnTo>
                  <a:lnTo>
                    <a:pt x="360" y="2184"/>
                  </a:lnTo>
                  <a:lnTo>
                    <a:pt x="0" y="1248"/>
                  </a:lnTo>
                  <a:lnTo>
                    <a:pt x="180" y="468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4" name="Text Box 8"/>
            <p:cNvSpPr txBox="1">
              <a:spLocks noChangeArrowheads="1"/>
            </p:cNvSpPr>
            <p:nvPr/>
          </p:nvSpPr>
          <p:spPr bwMode="auto">
            <a:xfrm>
              <a:off x="3208" y="9084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1800"/>
            </a:p>
          </p:txBody>
        </p:sp>
        <p:sp>
          <p:nvSpPr>
            <p:cNvPr id="12305" name="Text Box 7"/>
            <p:cNvSpPr txBox="1">
              <a:spLocks noChangeArrowheads="1"/>
            </p:cNvSpPr>
            <p:nvPr/>
          </p:nvSpPr>
          <p:spPr bwMode="auto">
            <a:xfrm>
              <a:off x="2128" y="9708"/>
              <a:ext cx="36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 i="1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+1</a:t>
              </a:r>
              <a:endParaRPr lang="en-US" altLang="zh-CN" sz="1800"/>
            </a:p>
          </p:txBody>
        </p:sp>
        <p:sp>
          <p:nvSpPr>
            <p:cNvPr id="12306" name="Line 6"/>
            <p:cNvSpPr>
              <a:spLocks noChangeShapeType="1"/>
            </p:cNvSpPr>
            <p:nvPr/>
          </p:nvSpPr>
          <p:spPr bwMode="auto">
            <a:xfrm>
              <a:off x="2488" y="9864"/>
              <a:ext cx="2340" cy="15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7" name="Line 5"/>
            <p:cNvSpPr>
              <a:spLocks noChangeShapeType="1"/>
            </p:cNvSpPr>
            <p:nvPr/>
          </p:nvSpPr>
          <p:spPr bwMode="auto">
            <a:xfrm>
              <a:off x="3388" y="9396"/>
              <a:ext cx="1440" cy="20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8" name="Text Box 4"/>
            <p:cNvSpPr txBox="1">
              <a:spLocks noChangeArrowheads="1"/>
            </p:cNvSpPr>
            <p:nvPr/>
          </p:nvSpPr>
          <p:spPr bwMode="auto">
            <a:xfrm>
              <a:off x="4648" y="924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1800"/>
            </a:p>
          </p:txBody>
        </p:sp>
        <p:sp>
          <p:nvSpPr>
            <p:cNvPr id="12309" name="Text Box 3"/>
            <p:cNvSpPr txBox="1">
              <a:spLocks noChangeArrowheads="1"/>
            </p:cNvSpPr>
            <p:nvPr/>
          </p:nvSpPr>
          <p:spPr bwMode="auto">
            <a:xfrm>
              <a:off x="5188" y="10332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altLang="zh-CN" sz="1800"/>
            </a:p>
          </p:txBody>
        </p:sp>
        <p:sp>
          <p:nvSpPr>
            <p:cNvPr id="12310" name="Text Box 2"/>
            <p:cNvSpPr txBox="1">
              <a:spLocks noChangeArrowheads="1"/>
            </p:cNvSpPr>
            <p:nvPr/>
          </p:nvSpPr>
          <p:spPr bwMode="auto">
            <a:xfrm>
              <a:off x="4828" y="11424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altLang="zh-CN" sz="1800"/>
            </a:p>
          </p:txBody>
        </p:sp>
      </p:grpSp>
      <p:sp>
        <p:nvSpPr>
          <p:cNvPr id="12299" name="Rectangle 22"/>
          <p:cNvSpPr>
            <a:spLocks noChangeArrowheads="1"/>
          </p:cNvSpPr>
          <p:nvPr/>
        </p:nvSpPr>
        <p:spPr bwMode="auto">
          <a:xfrm>
            <a:off x="0" y="685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2300" name="Rectangle 28"/>
          <p:cNvSpPr>
            <a:spLocks noChangeArrowheads="1"/>
          </p:cNvSpPr>
          <p:nvPr/>
        </p:nvSpPr>
        <p:spPr bwMode="auto">
          <a:xfrm>
            <a:off x="0" y="3025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2301" name="Rectangle 34"/>
          <p:cNvSpPr>
            <a:spLocks noChangeArrowheads="1"/>
          </p:cNvSpPr>
          <p:nvPr/>
        </p:nvSpPr>
        <p:spPr bwMode="auto">
          <a:xfrm>
            <a:off x="0" y="4908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n-US" altLang="zh-CN" sz="1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altLang="zh-CN" sz="1200">
                <a:latin typeface="Times New Roman" pitchFamily="18" charset="0"/>
                <a:cs typeface="Times New Roman" pitchFamily="18" charset="0"/>
              </a:rPr>
              <a:t>  </a:t>
            </a:r>
            <a:endParaRPr lang="en-US" altLang="zh-CN"/>
          </a:p>
        </p:txBody>
      </p:sp>
      <p:sp>
        <p:nvSpPr>
          <p:cNvPr id="31" name="Rectangle 19"/>
          <p:cNvSpPr>
            <a:spLocks noChangeArrowheads="1"/>
          </p:cNvSpPr>
          <p:nvPr/>
        </p:nvSpPr>
        <p:spPr bwMode="auto">
          <a:xfrm>
            <a:off x="431800" y="904875"/>
            <a:ext cx="83169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 dirty="0">
                <a:solidFill>
                  <a:schemeClr val="folHlink"/>
                </a:solidFill>
              </a:rPr>
              <a:t>Catalan numbers</a:t>
            </a:r>
            <a:endParaRPr lang="en-US" altLang="zh-CN" sz="3200" dirty="0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9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fld id="{1E15933B-B1DB-4755-BA7A-F4A340429012}" type="datetime1">
              <a:rPr lang="zh-CN" altLang="en-US" sz="1200"/>
              <a:pPr/>
              <a:t>2017/8/3</a:t>
            </a:fld>
            <a:endParaRPr lang="en-US" altLang="zh-CN" sz="1200"/>
          </a:p>
        </p:txBody>
      </p:sp>
      <p:sp>
        <p:nvSpPr>
          <p:cNvPr id="13316" name="Rectangle 20"/>
          <p:cNvSpPr>
            <a:spLocks noChangeArrowheads="1"/>
          </p:cNvSpPr>
          <p:nvPr/>
        </p:nvSpPr>
        <p:spPr bwMode="auto">
          <a:xfrm>
            <a:off x="539750" y="1773238"/>
            <a:ext cx="8280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000" dirty="0" smtClean="0"/>
              <a:t>2 </a:t>
            </a:r>
            <a:r>
              <a:rPr lang="en-US" altLang="zh-CN" sz="3000" dirty="0"/>
              <a:t>Modeling with recurrence relations </a:t>
            </a:r>
          </a:p>
        </p:txBody>
      </p:sp>
      <p:sp>
        <p:nvSpPr>
          <p:cNvPr id="13317" name="Rectangle 21"/>
          <p:cNvSpPr>
            <a:spLocks noChangeArrowheads="1"/>
          </p:cNvSpPr>
          <p:nvPr/>
        </p:nvSpPr>
        <p:spPr bwMode="auto">
          <a:xfrm>
            <a:off x="1042988" y="2351088"/>
            <a:ext cx="6192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CC3300"/>
                </a:solidFill>
              </a:rPr>
              <a:t>Example </a:t>
            </a:r>
            <a:r>
              <a:rPr lang="en-US" altLang="zh-CN" sz="2800" b="1">
                <a:solidFill>
                  <a:schemeClr val="folHlink"/>
                </a:solidFill>
              </a:rPr>
              <a:t>Catalan numbers</a:t>
            </a:r>
            <a:endParaRPr lang="en-US" altLang="zh-CN" sz="2800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13318" name="矩形 2"/>
          <p:cNvSpPr>
            <a:spLocks noChangeArrowheads="1"/>
          </p:cNvSpPr>
          <p:nvPr/>
        </p:nvSpPr>
        <p:spPr bwMode="auto">
          <a:xfrm>
            <a:off x="1042988" y="2997200"/>
            <a:ext cx="72739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用内对角线将一个凸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多边形划分成三角形的并，有多少个不同的划分方法？</a:t>
            </a:r>
          </a:p>
        </p:txBody>
      </p:sp>
      <p:sp>
        <p:nvSpPr>
          <p:cNvPr id="13319" name="Rectangle 4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3320" name="Rectangle 28"/>
          <p:cNvSpPr>
            <a:spLocks noChangeArrowheads="1"/>
          </p:cNvSpPr>
          <p:nvPr/>
        </p:nvSpPr>
        <p:spPr bwMode="auto">
          <a:xfrm>
            <a:off x="0" y="3025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3321" name="Rectangle 34"/>
          <p:cNvSpPr>
            <a:spLocks noChangeArrowheads="1"/>
          </p:cNvSpPr>
          <p:nvPr/>
        </p:nvSpPr>
        <p:spPr bwMode="auto">
          <a:xfrm>
            <a:off x="0" y="4908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n-US" altLang="zh-CN" sz="12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altLang="zh-CN" sz="1200">
                <a:latin typeface="Times New Roman" pitchFamily="18" charset="0"/>
                <a:cs typeface="Times New Roman" pitchFamily="18" charset="0"/>
              </a:rPr>
              <a:t>  </a:t>
            </a:r>
            <a:endParaRPr lang="en-US" altLang="zh-CN"/>
          </a:p>
        </p:txBody>
      </p:sp>
      <p:graphicFrame>
        <p:nvGraphicFramePr>
          <p:cNvPr id="13322" name="对象 3"/>
          <p:cNvGraphicFramePr>
            <a:graphicFrameLocks noChangeAspect="1"/>
          </p:cNvGraphicFramePr>
          <p:nvPr/>
        </p:nvGraphicFramePr>
        <p:xfrm>
          <a:off x="2098675" y="4110038"/>
          <a:ext cx="69278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3" imgW="3276600" imgH="228600" progId="Equation.DSMT4">
                  <p:embed/>
                </p:oleObj>
              </mc:Choice>
              <mc:Fallback>
                <p:oleObj name="Equation" r:id="rId3" imgW="3276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8675" y="4110038"/>
                        <a:ext cx="692785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23" name="Group 1"/>
          <p:cNvGrpSpPr>
            <a:grpSpLocks noChangeAspect="1"/>
          </p:cNvGrpSpPr>
          <p:nvPr/>
        </p:nvGrpSpPr>
        <p:grpSpPr bwMode="auto">
          <a:xfrm>
            <a:off x="3429000" y="4652963"/>
            <a:ext cx="4419600" cy="2674937"/>
            <a:chOff x="2008" y="9084"/>
            <a:chExt cx="6960" cy="4212"/>
          </a:xfrm>
        </p:grpSpPr>
        <p:sp>
          <p:nvSpPr>
            <p:cNvPr id="13333" name="Freeform 31"/>
            <p:cNvSpPr>
              <a:spLocks/>
            </p:cNvSpPr>
            <p:nvPr/>
          </p:nvSpPr>
          <p:spPr bwMode="auto">
            <a:xfrm>
              <a:off x="2308" y="9396"/>
              <a:ext cx="2880" cy="2496"/>
            </a:xfrm>
            <a:custGeom>
              <a:avLst/>
              <a:gdLst>
                <a:gd name="T0" fmla="*/ 180 w 2880"/>
                <a:gd name="T1" fmla="*/ 468 h 2496"/>
                <a:gd name="T2" fmla="*/ 1080 w 2880"/>
                <a:gd name="T3" fmla="*/ 0 h 2496"/>
                <a:gd name="T4" fmla="*/ 2340 w 2880"/>
                <a:gd name="T5" fmla="*/ 156 h 2496"/>
                <a:gd name="T6" fmla="*/ 2880 w 2880"/>
                <a:gd name="T7" fmla="*/ 1092 h 2496"/>
                <a:gd name="T8" fmla="*/ 2520 w 2880"/>
                <a:gd name="T9" fmla="*/ 2028 h 2496"/>
                <a:gd name="T10" fmla="*/ 1620 w 2880"/>
                <a:gd name="T11" fmla="*/ 2496 h 2496"/>
                <a:gd name="T12" fmla="*/ 360 w 2880"/>
                <a:gd name="T13" fmla="*/ 2184 h 2496"/>
                <a:gd name="T14" fmla="*/ 0 w 2880"/>
                <a:gd name="T15" fmla="*/ 1248 h 2496"/>
                <a:gd name="T16" fmla="*/ 180 w 2880"/>
                <a:gd name="T17" fmla="*/ 468 h 24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80" h="2496">
                  <a:moveTo>
                    <a:pt x="180" y="468"/>
                  </a:moveTo>
                  <a:lnTo>
                    <a:pt x="1080" y="0"/>
                  </a:lnTo>
                  <a:lnTo>
                    <a:pt x="2340" y="156"/>
                  </a:lnTo>
                  <a:lnTo>
                    <a:pt x="2880" y="1092"/>
                  </a:lnTo>
                  <a:lnTo>
                    <a:pt x="2520" y="2028"/>
                  </a:lnTo>
                  <a:lnTo>
                    <a:pt x="1620" y="2496"/>
                  </a:lnTo>
                  <a:lnTo>
                    <a:pt x="360" y="2184"/>
                  </a:lnTo>
                  <a:lnTo>
                    <a:pt x="0" y="1248"/>
                  </a:lnTo>
                  <a:lnTo>
                    <a:pt x="180" y="468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4" name="Text Box 30"/>
            <p:cNvSpPr txBox="1">
              <a:spLocks noChangeArrowheads="1"/>
            </p:cNvSpPr>
            <p:nvPr/>
          </p:nvSpPr>
          <p:spPr bwMode="auto">
            <a:xfrm>
              <a:off x="3208" y="9084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1800"/>
            </a:p>
          </p:txBody>
        </p:sp>
        <p:sp>
          <p:nvSpPr>
            <p:cNvPr id="13335" name="Text Box 29"/>
            <p:cNvSpPr txBox="1">
              <a:spLocks noChangeArrowheads="1"/>
            </p:cNvSpPr>
            <p:nvPr/>
          </p:nvSpPr>
          <p:spPr bwMode="auto">
            <a:xfrm>
              <a:off x="2308" y="9708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 i="1">
                  <a:latin typeface="Times New Roman" pitchFamily="18" charset="0"/>
                  <a:cs typeface="Times New Roman" pitchFamily="18" charset="0"/>
                </a:rPr>
                <a:t>n</a:t>
              </a:r>
              <a:endParaRPr lang="en-US" altLang="zh-CN" sz="1800"/>
            </a:p>
          </p:txBody>
        </p:sp>
        <p:sp>
          <p:nvSpPr>
            <p:cNvPr id="13336" name="Line 28"/>
            <p:cNvSpPr>
              <a:spLocks noChangeShapeType="1"/>
            </p:cNvSpPr>
            <p:nvPr/>
          </p:nvSpPr>
          <p:spPr bwMode="auto">
            <a:xfrm>
              <a:off x="3388" y="9396"/>
              <a:ext cx="1800" cy="10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7" name="Text Box 27"/>
            <p:cNvSpPr txBox="1">
              <a:spLocks noChangeArrowheads="1"/>
            </p:cNvSpPr>
            <p:nvPr/>
          </p:nvSpPr>
          <p:spPr bwMode="auto">
            <a:xfrm>
              <a:off x="4648" y="924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1800"/>
            </a:p>
          </p:txBody>
        </p:sp>
        <p:sp>
          <p:nvSpPr>
            <p:cNvPr id="13338" name="Text Box 26"/>
            <p:cNvSpPr txBox="1">
              <a:spLocks noChangeArrowheads="1"/>
            </p:cNvSpPr>
            <p:nvPr/>
          </p:nvSpPr>
          <p:spPr bwMode="auto">
            <a:xfrm>
              <a:off x="5188" y="10332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altLang="zh-CN" sz="1800"/>
            </a:p>
          </p:txBody>
        </p:sp>
        <p:sp>
          <p:nvSpPr>
            <p:cNvPr id="13339" name="Text Box 25"/>
            <p:cNvSpPr txBox="1">
              <a:spLocks noChangeArrowheads="1"/>
            </p:cNvSpPr>
            <p:nvPr/>
          </p:nvSpPr>
          <p:spPr bwMode="auto">
            <a:xfrm>
              <a:off x="4828" y="11424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altLang="zh-CN" sz="1800"/>
            </a:p>
          </p:txBody>
        </p:sp>
        <p:sp>
          <p:nvSpPr>
            <p:cNvPr id="13340" name="Text Box 24"/>
            <p:cNvSpPr txBox="1">
              <a:spLocks noChangeArrowheads="1"/>
            </p:cNvSpPr>
            <p:nvPr/>
          </p:nvSpPr>
          <p:spPr bwMode="auto">
            <a:xfrm>
              <a:off x="2008" y="10488"/>
              <a:ext cx="30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 i="1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-1</a:t>
              </a:r>
              <a:endParaRPr lang="en-US" altLang="zh-CN" sz="1800"/>
            </a:p>
          </p:txBody>
        </p:sp>
        <p:sp>
          <p:nvSpPr>
            <p:cNvPr id="13341" name="Text Box 21"/>
            <p:cNvSpPr txBox="1">
              <a:spLocks noChangeArrowheads="1"/>
            </p:cNvSpPr>
            <p:nvPr/>
          </p:nvSpPr>
          <p:spPr bwMode="auto">
            <a:xfrm>
              <a:off x="2308" y="12984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endParaRPr lang="en-US" altLang="zh-CN" sz="1800"/>
            </a:p>
          </p:txBody>
        </p:sp>
        <p:sp>
          <p:nvSpPr>
            <p:cNvPr id="13342" name="Text Box 19"/>
            <p:cNvSpPr txBox="1">
              <a:spLocks noChangeArrowheads="1"/>
            </p:cNvSpPr>
            <p:nvPr/>
          </p:nvSpPr>
          <p:spPr bwMode="auto">
            <a:xfrm>
              <a:off x="4648" y="12516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1800"/>
            </a:p>
          </p:txBody>
        </p:sp>
        <p:sp>
          <p:nvSpPr>
            <p:cNvPr id="13343" name="Line 11"/>
            <p:cNvSpPr>
              <a:spLocks noChangeShapeType="1"/>
            </p:cNvSpPr>
            <p:nvPr/>
          </p:nvSpPr>
          <p:spPr bwMode="auto">
            <a:xfrm>
              <a:off x="3388" y="9396"/>
              <a:ext cx="1440" cy="20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4" name="Freeform 10"/>
            <p:cNvSpPr>
              <a:spLocks/>
            </p:cNvSpPr>
            <p:nvPr/>
          </p:nvSpPr>
          <p:spPr bwMode="auto">
            <a:xfrm>
              <a:off x="6088" y="9864"/>
              <a:ext cx="2880" cy="2496"/>
            </a:xfrm>
            <a:custGeom>
              <a:avLst/>
              <a:gdLst>
                <a:gd name="T0" fmla="*/ 180 w 2880"/>
                <a:gd name="T1" fmla="*/ 468 h 2496"/>
                <a:gd name="T2" fmla="*/ 1080 w 2880"/>
                <a:gd name="T3" fmla="*/ 0 h 2496"/>
                <a:gd name="T4" fmla="*/ 2340 w 2880"/>
                <a:gd name="T5" fmla="*/ 156 h 2496"/>
                <a:gd name="T6" fmla="*/ 2880 w 2880"/>
                <a:gd name="T7" fmla="*/ 1092 h 2496"/>
                <a:gd name="T8" fmla="*/ 2520 w 2880"/>
                <a:gd name="T9" fmla="*/ 2028 h 2496"/>
                <a:gd name="T10" fmla="*/ 1620 w 2880"/>
                <a:gd name="T11" fmla="*/ 2496 h 2496"/>
                <a:gd name="T12" fmla="*/ 360 w 2880"/>
                <a:gd name="T13" fmla="*/ 2184 h 2496"/>
                <a:gd name="T14" fmla="*/ 0 w 2880"/>
                <a:gd name="T15" fmla="*/ 1248 h 2496"/>
                <a:gd name="T16" fmla="*/ 180 w 2880"/>
                <a:gd name="T17" fmla="*/ 468 h 24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80" h="2496">
                  <a:moveTo>
                    <a:pt x="180" y="468"/>
                  </a:moveTo>
                  <a:lnTo>
                    <a:pt x="1080" y="0"/>
                  </a:lnTo>
                  <a:lnTo>
                    <a:pt x="2340" y="156"/>
                  </a:lnTo>
                  <a:lnTo>
                    <a:pt x="2880" y="1092"/>
                  </a:lnTo>
                  <a:lnTo>
                    <a:pt x="2520" y="2028"/>
                  </a:lnTo>
                  <a:lnTo>
                    <a:pt x="1620" y="2496"/>
                  </a:lnTo>
                  <a:lnTo>
                    <a:pt x="360" y="2184"/>
                  </a:lnTo>
                  <a:lnTo>
                    <a:pt x="0" y="1248"/>
                  </a:lnTo>
                  <a:lnTo>
                    <a:pt x="180" y="46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5" name="Line 9"/>
            <p:cNvSpPr>
              <a:spLocks noChangeShapeType="1"/>
            </p:cNvSpPr>
            <p:nvPr/>
          </p:nvSpPr>
          <p:spPr bwMode="auto">
            <a:xfrm>
              <a:off x="3388" y="9396"/>
              <a:ext cx="540" cy="24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6" name="Line 8"/>
            <p:cNvSpPr>
              <a:spLocks noChangeShapeType="1"/>
            </p:cNvSpPr>
            <p:nvPr/>
          </p:nvSpPr>
          <p:spPr bwMode="auto">
            <a:xfrm>
              <a:off x="7168" y="9864"/>
              <a:ext cx="1440" cy="20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7" name="Line 7"/>
            <p:cNvSpPr>
              <a:spLocks noChangeShapeType="1"/>
            </p:cNvSpPr>
            <p:nvPr/>
          </p:nvSpPr>
          <p:spPr bwMode="auto">
            <a:xfrm>
              <a:off x="6268" y="10332"/>
              <a:ext cx="2340" cy="15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8" name="Line 6"/>
            <p:cNvSpPr>
              <a:spLocks noChangeShapeType="1"/>
            </p:cNvSpPr>
            <p:nvPr/>
          </p:nvSpPr>
          <p:spPr bwMode="auto">
            <a:xfrm flipH="1">
              <a:off x="2668" y="9396"/>
              <a:ext cx="720" cy="21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49" name="Line 5"/>
            <p:cNvSpPr>
              <a:spLocks noChangeShapeType="1"/>
            </p:cNvSpPr>
            <p:nvPr/>
          </p:nvSpPr>
          <p:spPr bwMode="auto">
            <a:xfrm flipV="1">
              <a:off x="6448" y="11892"/>
              <a:ext cx="2160" cy="1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0" name="Line 4"/>
            <p:cNvSpPr>
              <a:spLocks noChangeShapeType="1"/>
            </p:cNvSpPr>
            <p:nvPr/>
          </p:nvSpPr>
          <p:spPr bwMode="auto">
            <a:xfrm>
              <a:off x="6088" y="11112"/>
              <a:ext cx="2520" cy="7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1" name="Line 3"/>
            <p:cNvSpPr>
              <a:spLocks noChangeShapeType="1"/>
            </p:cNvSpPr>
            <p:nvPr/>
          </p:nvSpPr>
          <p:spPr bwMode="auto">
            <a:xfrm>
              <a:off x="8428" y="10020"/>
              <a:ext cx="180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2" name="Line 2"/>
            <p:cNvSpPr>
              <a:spLocks noChangeShapeType="1"/>
            </p:cNvSpPr>
            <p:nvPr/>
          </p:nvSpPr>
          <p:spPr bwMode="auto">
            <a:xfrm flipH="1">
              <a:off x="2308" y="9396"/>
              <a:ext cx="1080" cy="12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24" name="Text Box 33"/>
          <p:cNvSpPr txBox="1">
            <a:spLocks noChangeArrowheads="1"/>
          </p:cNvSpPr>
          <p:nvPr/>
        </p:nvSpPr>
        <p:spPr bwMode="auto">
          <a:xfrm>
            <a:off x="6638925" y="4868863"/>
            <a:ext cx="11430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0" hangingPunct="0"/>
            <a:endParaRPr lang="en-US" altLang="zh-CN" sz="10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altLang="zh-CN" sz="1000">
                <a:latin typeface="Times New Roman" pitchFamily="18" charset="0"/>
                <a:cs typeface="Times New Roman" pitchFamily="18" charset="0"/>
              </a:rPr>
              <a:t>1</a:t>
            </a:r>
            <a:endParaRPr lang="en-US" altLang="zh-CN" sz="1800"/>
          </a:p>
        </p:txBody>
      </p:sp>
      <p:sp>
        <p:nvSpPr>
          <p:cNvPr id="13325" name="Text Box 38"/>
          <p:cNvSpPr txBox="1">
            <a:spLocks noChangeArrowheads="1"/>
          </p:cNvSpPr>
          <p:nvPr/>
        </p:nvSpPr>
        <p:spPr bwMode="auto">
          <a:xfrm>
            <a:off x="6042025" y="5229225"/>
            <a:ext cx="11430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0" hangingPunct="0"/>
            <a:r>
              <a:rPr lang="en-US" altLang="zh-CN" sz="1000" i="1">
                <a:latin typeface="Times New Roman" pitchFamily="18" charset="0"/>
                <a:cs typeface="Times New Roman" pitchFamily="18" charset="0"/>
              </a:rPr>
              <a:t>n</a:t>
            </a:r>
            <a:endParaRPr lang="en-US" altLang="zh-CN" sz="1800"/>
          </a:p>
        </p:txBody>
      </p:sp>
      <p:sp>
        <p:nvSpPr>
          <p:cNvPr id="13326" name="Text Box 37"/>
          <p:cNvSpPr txBox="1">
            <a:spLocks noChangeArrowheads="1"/>
          </p:cNvSpPr>
          <p:nvPr/>
        </p:nvSpPr>
        <p:spPr bwMode="auto">
          <a:xfrm>
            <a:off x="7553325" y="4968875"/>
            <a:ext cx="11430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0" hangingPunct="0"/>
            <a:endParaRPr lang="en-US" altLang="zh-CN" sz="10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altLang="zh-CN" sz="1000">
                <a:latin typeface="Times New Roman" pitchFamily="18" charset="0"/>
                <a:cs typeface="Times New Roman" pitchFamily="18" charset="0"/>
              </a:rPr>
              <a:t>2</a:t>
            </a:r>
            <a:endParaRPr lang="en-US" altLang="zh-CN" sz="1800"/>
          </a:p>
        </p:txBody>
      </p:sp>
      <p:sp>
        <p:nvSpPr>
          <p:cNvPr id="13327" name="Text Box 36"/>
          <p:cNvSpPr txBox="1">
            <a:spLocks noChangeArrowheads="1"/>
          </p:cNvSpPr>
          <p:nvPr/>
        </p:nvSpPr>
        <p:spPr bwMode="auto">
          <a:xfrm>
            <a:off x="4457700" y="1089025"/>
            <a:ext cx="11430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0" hangingPunct="0"/>
            <a:endParaRPr lang="en-US" altLang="zh-CN" sz="10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altLang="zh-CN" sz="1000">
                <a:latin typeface="Times New Roman" pitchFamily="18" charset="0"/>
                <a:cs typeface="Times New Roman" pitchFamily="18" charset="0"/>
              </a:rPr>
              <a:t>3</a:t>
            </a:r>
            <a:endParaRPr lang="en-US" altLang="zh-CN" sz="1800"/>
          </a:p>
        </p:txBody>
      </p:sp>
      <p:sp>
        <p:nvSpPr>
          <p:cNvPr id="13328" name="Text Box 35"/>
          <p:cNvSpPr txBox="1">
            <a:spLocks noChangeArrowheads="1"/>
          </p:cNvSpPr>
          <p:nvPr/>
        </p:nvSpPr>
        <p:spPr bwMode="auto">
          <a:xfrm>
            <a:off x="4229100" y="1782763"/>
            <a:ext cx="11430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0" hangingPunct="0"/>
            <a:endParaRPr lang="en-US" altLang="zh-CN" sz="10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altLang="zh-CN" sz="1000">
                <a:latin typeface="Times New Roman" pitchFamily="18" charset="0"/>
                <a:cs typeface="Times New Roman" pitchFamily="18" charset="0"/>
              </a:rPr>
              <a:t>4</a:t>
            </a:r>
            <a:endParaRPr lang="en-US" altLang="zh-CN" sz="1800"/>
          </a:p>
        </p:txBody>
      </p:sp>
      <p:sp>
        <p:nvSpPr>
          <p:cNvPr id="13329" name="Text Box 34"/>
          <p:cNvSpPr txBox="1">
            <a:spLocks noChangeArrowheads="1"/>
          </p:cNvSpPr>
          <p:nvPr/>
        </p:nvSpPr>
        <p:spPr bwMode="auto">
          <a:xfrm>
            <a:off x="5821363" y="5661025"/>
            <a:ext cx="19050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0" hangingPunct="0"/>
            <a:endParaRPr lang="en-US" altLang="zh-CN" sz="1000" i="1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altLang="zh-CN" sz="10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1000">
                <a:latin typeface="Times New Roman" pitchFamily="18" charset="0"/>
                <a:cs typeface="Times New Roman" pitchFamily="18" charset="0"/>
              </a:rPr>
              <a:t>-1</a:t>
            </a:r>
            <a:endParaRPr lang="en-US" altLang="zh-CN" sz="1800"/>
          </a:p>
        </p:txBody>
      </p:sp>
      <p:sp>
        <p:nvSpPr>
          <p:cNvPr id="13330" name="Rectangle 40"/>
          <p:cNvSpPr>
            <a:spLocks noChangeArrowheads="1"/>
          </p:cNvSpPr>
          <p:nvPr/>
        </p:nvSpPr>
        <p:spPr bwMode="auto">
          <a:xfrm>
            <a:off x="636588" y="4173538"/>
            <a:ext cx="16002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CN" altLang="zh-CN" sz="1200">
                <a:latin typeface="Times New Roman" pitchFamily="18" charset="0"/>
                <a:cs typeface="Times New Roman" pitchFamily="18" charset="0"/>
              </a:rPr>
              <a:t>第二个递归关系：</a:t>
            </a:r>
            <a:endParaRPr lang="zh-CN" altLang="zh-CN" sz="800"/>
          </a:p>
          <a:p>
            <a:pPr eaLnBrk="0" hangingPunct="0"/>
            <a:endParaRPr lang="zh-CN" altLang="zh-CN"/>
          </a:p>
        </p:txBody>
      </p:sp>
      <p:sp>
        <p:nvSpPr>
          <p:cNvPr id="13332" name="Rectangle 42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1" name="Rectangle 19"/>
          <p:cNvSpPr>
            <a:spLocks noChangeArrowheads="1"/>
          </p:cNvSpPr>
          <p:nvPr/>
        </p:nvSpPr>
        <p:spPr bwMode="auto">
          <a:xfrm>
            <a:off x="431800" y="904875"/>
            <a:ext cx="83169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 dirty="0">
                <a:solidFill>
                  <a:schemeClr val="folHlink"/>
                </a:solidFill>
              </a:rPr>
              <a:t>Catalan numbers</a:t>
            </a:r>
            <a:endParaRPr lang="en-US" altLang="zh-CN" sz="3200" dirty="0">
              <a:solidFill>
                <a:schemeClr val="folHlin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63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1"/>
          <p:cNvSpPr>
            <a:spLocks noChangeArrowheads="1"/>
          </p:cNvSpPr>
          <p:nvPr/>
        </p:nvSpPr>
        <p:spPr bwMode="auto">
          <a:xfrm>
            <a:off x="684213" y="549275"/>
            <a:ext cx="6192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CC3300"/>
                </a:solidFill>
                <a:latin typeface="Verdana" pitchFamily="34" charset="0"/>
              </a:rPr>
              <a:t>Example </a:t>
            </a:r>
            <a:r>
              <a:rPr lang="en-US" altLang="zh-CN" sz="2800" b="1">
                <a:solidFill>
                  <a:schemeClr val="folHlink"/>
                </a:solidFill>
                <a:latin typeface="Verdana" pitchFamily="34" charset="0"/>
              </a:rPr>
              <a:t>Catalan numbers</a:t>
            </a:r>
            <a:endParaRPr lang="en-US" altLang="zh-CN" sz="2800">
              <a:solidFill>
                <a:schemeClr val="folHlink"/>
              </a:solidFill>
              <a:latin typeface="Times New Roman" pitchFamily="18" charset="0"/>
            </a:endParaRPr>
          </a:p>
        </p:txBody>
      </p:sp>
      <p:graphicFrame>
        <p:nvGraphicFramePr>
          <p:cNvPr id="6147" name="对象 2"/>
          <p:cNvGraphicFramePr>
            <a:graphicFrameLocks noChangeAspect="1"/>
          </p:cNvGraphicFramePr>
          <p:nvPr/>
        </p:nvGraphicFramePr>
        <p:xfrm>
          <a:off x="179388" y="1082675"/>
          <a:ext cx="8637587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4" name="Equation" r:id="rId3" imgW="3594100" imgH="228600" progId="Equation.DSMT4">
                  <p:embed/>
                </p:oleObj>
              </mc:Choice>
              <mc:Fallback>
                <p:oleObj name="Equation" r:id="rId3" imgW="35941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082675"/>
                        <a:ext cx="8637587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对象 3"/>
          <p:cNvGraphicFramePr>
            <a:graphicFrameLocks noChangeAspect="1"/>
          </p:cNvGraphicFramePr>
          <p:nvPr/>
        </p:nvGraphicFramePr>
        <p:xfrm>
          <a:off x="315913" y="1844675"/>
          <a:ext cx="69278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5" name="Equation" r:id="rId5" imgW="3276600" imgH="228600" progId="Equation.DSMT4">
                  <p:embed/>
                </p:oleObj>
              </mc:Choice>
              <mc:Fallback>
                <p:oleObj name="Equation" r:id="rId5" imgW="3276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913" y="1844675"/>
                        <a:ext cx="692785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对象 4"/>
          <p:cNvGraphicFramePr>
            <a:graphicFrameLocks noChangeAspect="1"/>
          </p:cNvGraphicFramePr>
          <p:nvPr/>
        </p:nvGraphicFramePr>
        <p:xfrm>
          <a:off x="369888" y="2492375"/>
          <a:ext cx="34099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6" name="Equation" r:id="rId7" imgW="1612900" imgH="228600" progId="Equation.DSMT4">
                  <p:embed/>
                </p:oleObj>
              </mc:Choice>
              <mc:Fallback>
                <p:oleObj name="Equation" r:id="rId7" imgW="16129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888" y="2492375"/>
                        <a:ext cx="340995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90525" y="3141663"/>
          <a:ext cx="3382963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7" name="Equation" r:id="rId9" imgW="1600200" imgH="419100" progId="Equation.DSMT4">
                  <p:embed/>
                </p:oleObj>
              </mc:Choice>
              <mc:Fallback>
                <p:oleObj name="Equation" r:id="rId9" imgW="16002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25" y="3141663"/>
                        <a:ext cx="3382963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779838" y="3141663"/>
          <a:ext cx="5075237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8" name="Equation" r:id="rId11" imgW="2400300" imgH="419100" progId="Equation.DSMT4">
                  <p:embed/>
                </p:oleObj>
              </mc:Choice>
              <mc:Fallback>
                <p:oleObj name="Equation" r:id="rId11" imgW="24003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3141663"/>
                        <a:ext cx="5075237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971550" y="4292600"/>
          <a:ext cx="762635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9" name="Equation" r:id="rId13" imgW="3606800" imgH="419100" progId="Equation.DSMT4">
                  <p:embed/>
                </p:oleObj>
              </mc:Choice>
              <mc:Fallback>
                <p:oleObj name="Equation" r:id="rId13" imgW="36068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292600"/>
                        <a:ext cx="7626350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042988" y="5516563"/>
          <a:ext cx="1719262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0" name="Equation" r:id="rId15" imgW="812447" imgH="457002" progId="Equation.DSMT4">
                  <p:embed/>
                </p:oleObj>
              </mc:Choice>
              <mc:Fallback>
                <p:oleObj name="Equation" r:id="rId15" imgW="812447" imgH="4570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5516563"/>
                        <a:ext cx="1719262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686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379413" y="332656"/>
            <a:ext cx="876458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en-US" altLang="zh-CN" sz="4000" dirty="0">
                <a:latin typeface="Times New Roman" pitchFamily="18" charset="0"/>
              </a:rPr>
              <a:t>       </a:t>
            </a:r>
            <a:r>
              <a:rPr lang="zh-CN" altLang="en-US" sz="4000" dirty="0" smtClean="0">
                <a:latin typeface="Times New Roman" pitchFamily="18" charset="0"/>
              </a:rPr>
              <a:t>例：</a:t>
            </a:r>
            <a:r>
              <a:rPr lang="en-US" altLang="zh-CN" sz="4000" dirty="0" smtClean="0">
                <a:latin typeface="Times New Roman" pitchFamily="18" charset="0"/>
              </a:rPr>
              <a:t>123…n</a:t>
            </a:r>
            <a:r>
              <a:rPr lang="zh-CN" altLang="en-US" sz="4000" dirty="0" smtClean="0">
                <a:latin typeface="Times New Roman" pitchFamily="18" charset="0"/>
              </a:rPr>
              <a:t>均入栈一次出栈一次，出栈后有多少不同排列？</a:t>
            </a:r>
            <a:endParaRPr lang="zh-CN" altLang="en-US" sz="4000" dirty="0">
              <a:latin typeface="Times New Roman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648357"/>
              </p:ext>
            </p:extLst>
          </p:nvPr>
        </p:nvGraphicFramePr>
        <p:xfrm>
          <a:off x="2267744" y="1784370"/>
          <a:ext cx="2287588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3" name="Equation" r:id="rId3" imgW="952200" imgH="228600" progId="Equation.DSMT4">
                  <p:embed/>
                </p:oleObj>
              </mc:Choice>
              <mc:Fallback>
                <p:oleObj name="Equation" r:id="rId3" imgW="952200" imgH="2286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784370"/>
                        <a:ext cx="2287588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95536" y="1673513"/>
            <a:ext cx="876458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en-US" altLang="zh-CN" sz="4000" dirty="0">
                <a:latin typeface="Times New Roman" pitchFamily="18" charset="0"/>
              </a:rPr>
              <a:t>       </a:t>
            </a:r>
            <a:r>
              <a:rPr lang="zh-CN" altLang="en-US" sz="4000" dirty="0" smtClean="0">
                <a:latin typeface="Times New Roman" pitchFamily="18" charset="0"/>
              </a:rPr>
              <a:t>例：                 加括号确定乘法次序，有多少种不同结果？</a:t>
            </a:r>
            <a:endParaRPr lang="zh-CN" altLang="en-US" sz="4000" dirty="0">
              <a:latin typeface="Times New Roman" pitchFamily="18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3917" y="3113673"/>
            <a:ext cx="876458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en-US" altLang="zh-CN" sz="4000" dirty="0">
                <a:latin typeface="Times New Roman" pitchFamily="18" charset="0"/>
              </a:rPr>
              <a:t>       </a:t>
            </a:r>
            <a:r>
              <a:rPr lang="zh-CN" altLang="en-US" sz="4000" dirty="0" smtClean="0">
                <a:latin typeface="Times New Roman" pitchFamily="18" charset="0"/>
              </a:rPr>
              <a:t>例：下图中，从</a:t>
            </a:r>
            <a:r>
              <a:rPr lang="en-US" altLang="zh-CN" sz="4000" dirty="0" smtClean="0">
                <a:latin typeface="Times New Roman" pitchFamily="18" charset="0"/>
              </a:rPr>
              <a:t>A</a:t>
            </a:r>
            <a:r>
              <a:rPr lang="zh-CN" altLang="en-US" sz="4000" dirty="0" smtClean="0">
                <a:latin typeface="Times New Roman" pitchFamily="18" charset="0"/>
              </a:rPr>
              <a:t>到</a:t>
            </a:r>
            <a:r>
              <a:rPr lang="en-US" altLang="zh-CN" sz="4000" dirty="0" smtClean="0">
                <a:latin typeface="Times New Roman" pitchFamily="18" charset="0"/>
              </a:rPr>
              <a:t>B</a:t>
            </a:r>
            <a:r>
              <a:rPr lang="zh-CN" altLang="en-US" sz="4000" dirty="0" smtClean="0">
                <a:latin typeface="Times New Roman" pitchFamily="18" charset="0"/>
              </a:rPr>
              <a:t>有多少条最短路不穿过对角线？</a:t>
            </a:r>
            <a:endParaRPr lang="zh-CN" altLang="en-US" sz="4000" dirty="0">
              <a:latin typeface="Times New Roman" pitchFamily="18" charset="0"/>
            </a:endParaRPr>
          </a:p>
        </p:txBody>
      </p:sp>
      <p:sp>
        <p:nvSpPr>
          <p:cNvPr id="6" name="Rectangle 28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7" name="Group 3"/>
          <p:cNvGrpSpPr>
            <a:grpSpLocks noChangeAspect="1"/>
          </p:cNvGrpSpPr>
          <p:nvPr/>
        </p:nvGrpSpPr>
        <p:grpSpPr bwMode="auto">
          <a:xfrm>
            <a:off x="4777828" y="3753832"/>
            <a:ext cx="5341925" cy="2915527"/>
            <a:chOff x="2308" y="2766"/>
            <a:chExt cx="4860" cy="2652"/>
          </a:xfrm>
        </p:grpSpPr>
        <p:sp>
          <p:nvSpPr>
            <p:cNvPr id="8" name="AutoShape 27"/>
            <p:cNvSpPr>
              <a:spLocks noChangeAspect="1" noChangeArrowheads="1" noTextEdit="1"/>
            </p:cNvSpPr>
            <p:nvPr/>
          </p:nvSpPr>
          <p:spPr bwMode="auto">
            <a:xfrm>
              <a:off x="2308" y="2766"/>
              <a:ext cx="4860" cy="2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Line 26"/>
            <p:cNvSpPr>
              <a:spLocks noChangeShapeType="1"/>
            </p:cNvSpPr>
            <p:nvPr/>
          </p:nvSpPr>
          <p:spPr bwMode="auto">
            <a:xfrm>
              <a:off x="2848" y="5106"/>
              <a:ext cx="41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2848" y="4793"/>
              <a:ext cx="41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Line 24"/>
            <p:cNvSpPr>
              <a:spLocks noChangeShapeType="1"/>
            </p:cNvSpPr>
            <p:nvPr/>
          </p:nvSpPr>
          <p:spPr bwMode="auto">
            <a:xfrm>
              <a:off x="2848" y="4481"/>
              <a:ext cx="41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Line 23"/>
            <p:cNvSpPr>
              <a:spLocks noChangeShapeType="1"/>
            </p:cNvSpPr>
            <p:nvPr/>
          </p:nvSpPr>
          <p:spPr bwMode="auto">
            <a:xfrm>
              <a:off x="2848" y="4168"/>
              <a:ext cx="41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Line 22"/>
            <p:cNvSpPr>
              <a:spLocks noChangeShapeType="1"/>
            </p:cNvSpPr>
            <p:nvPr/>
          </p:nvSpPr>
          <p:spPr bwMode="auto">
            <a:xfrm>
              <a:off x="2848" y="3860"/>
              <a:ext cx="41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>
              <a:off x="2848" y="3547"/>
              <a:ext cx="41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Line 20"/>
            <p:cNvSpPr>
              <a:spLocks noChangeShapeType="1"/>
            </p:cNvSpPr>
            <p:nvPr/>
          </p:nvSpPr>
          <p:spPr bwMode="auto">
            <a:xfrm>
              <a:off x="2848" y="3235"/>
              <a:ext cx="41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2848" y="3234"/>
              <a:ext cx="1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3207" y="3234"/>
              <a:ext cx="1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3568" y="3234"/>
              <a:ext cx="1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3927" y="3234"/>
              <a:ext cx="1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4288" y="3234"/>
              <a:ext cx="1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4647" y="3234"/>
              <a:ext cx="1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Line 13"/>
            <p:cNvSpPr>
              <a:spLocks noChangeShapeType="1"/>
            </p:cNvSpPr>
            <p:nvPr/>
          </p:nvSpPr>
          <p:spPr bwMode="auto">
            <a:xfrm>
              <a:off x="5008" y="3234"/>
              <a:ext cx="1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Line 12"/>
            <p:cNvSpPr>
              <a:spLocks noChangeShapeType="1"/>
            </p:cNvSpPr>
            <p:nvPr/>
          </p:nvSpPr>
          <p:spPr bwMode="auto">
            <a:xfrm>
              <a:off x="5367" y="3234"/>
              <a:ext cx="1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Line 11"/>
            <p:cNvSpPr>
              <a:spLocks noChangeShapeType="1"/>
            </p:cNvSpPr>
            <p:nvPr/>
          </p:nvSpPr>
          <p:spPr bwMode="auto">
            <a:xfrm>
              <a:off x="5728" y="3234"/>
              <a:ext cx="1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Line 10"/>
            <p:cNvSpPr>
              <a:spLocks noChangeShapeType="1"/>
            </p:cNvSpPr>
            <p:nvPr/>
          </p:nvSpPr>
          <p:spPr bwMode="auto">
            <a:xfrm>
              <a:off x="6087" y="3234"/>
              <a:ext cx="1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Line 9"/>
            <p:cNvSpPr>
              <a:spLocks noChangeShapeType="1"/>
            </p:cNvSpPr>
            <p:nvPr/>
          </p:nvSpPr>
          <p:spPr bwMode="auto">
            <a:xfrm>
              <a:off x="6448" y="3234"/>
              <a:ext cx="1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8"/>
            <p:cNvSpPr>
              <a:spLocks noChangeShapeType="1"/>
            </p:cNvSpPr>
            <p:nvPr/>
          </p:nvSpPr>
          <p:spPr bwMode="auto">
            <a:xfrm>
              <a:off x="6807" y="3234"/>
              <a:ext cx="1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7"/>
            <p:cNvSpPr>
              <a:spLocks noChangeShapeType="1"/>
            </p:cNvSpPr>
            <p:nvPr/>
          </p:nvSpPr>
          <p:spPr bwMode="auto">
            <a:xfrm flipV="1">
              <a:off x="2848" y="3234"/>
              <a:ext cx="2160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Text Box 6"/>
            <p:cNvSpPr txBox="1">
              <a:spLocks noChangeArrowheads="1"/>
            </p:cNvSpPr>
            <p:nvPr/>
          </p:nvSpPr>
          <p:spPr bwMode="auto">
            <a:xfrm>
              <a:off x="2488" y="4950"/>
              <a:ext cx="360" cy="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</a:t>
              </a:r>
              <a:endParaRPr kumimoji="0" lang="en-US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30" name="Text Box 5"/>
            <p:cNvSpPr txBox="1">
              <a:spLocks noChangeArrowheads="1"/>
            </p:cNvSpPr>
            <p:nvPr/>
          </p:nvSpPr>
          <p:spPr bwMode="auto">
            <a:xfrm>
              <a:off x="4801" y="2922"/>
              <a:ext cx="360" cy="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B</a:t>
              </a:r>
              <a:endParaRPr kumimoji="0" lang="en-US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31" name="Text Box 4"/>
            <p:cNvSpPr txBox="1">
              <a:spLocks noChangeArrowheads="1"/>
            </p:cNvSpPr>
            <p:nvPr/>
          </p:nvSpPr>
          <p:spPr bwMode="auto">
            <a:xfrm>
              <a:off x="2518" y="4542"/>
              <a:ext cx="360" cy="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D</a:t>
              </a:r>
              <a:endParaRPr kumimoji="0" lang="en-US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342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fld id="{0E5975B3-CDA1-4A50-ABA7-DC44DB0EE153}" type="datetime1">
              <a:rPr lang="zh-CN" altLang="en-US" sz="1200"/>
              <a:pPr/>
              <a:t>2017/8/2</a:t>
            </a:fld>
            <a:endParaRPr lang="en-US" altLang="zh-CN" sz="1200"/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207892" y="1333500"/>
            <a:ext cx="87645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zh-CN" altLang="en-US" sz="4000" b="1" dirty="0" smtClean="0">
                <a:latin typeface="Times New Roman" pitchFamily="18" charset="0"/>
              </a:rPr>
              <a:t>容斥原理</a:t>
            </a:r>
            <a:endParaRPr lang="zh-CN" altLang="en-US" sz="4000" b="1" dirty="0">
              <a:latin typeface="Times New Roman" pitchFamily="18" charset="0"/>
            </a:endParaRPr>
          </a:p>
        </p:txBody>
      </p:sp>
      <p:grpSp>
        <p:nvGrpSpPr>
          <p:cNvPr id="57349" name="Group 5"/>
          <p:cNvGrpSpPr>
            <a:grpSpLocks/>
          </p:cNvGrpSpPr>
          <p:nvPr/>
        </p:nvGrpSpPr>
        <p:grpSpPr bwMode="auto">
          <a:xfrm>
            <a:off x="755650" y="1989138"/>
            <a:ext cx="6537897" cy="1195387"/>
            <a:chOff x="0" y="0"/>
            <a:chExt cx="3956" cy="1207"/>
          </a:xfrm>
        </p:grpSpPr>
        <p:graphicFrame>
          <p:nvGraphicFramePr>
            <p:cNvPr id="57350" name="Object 6"/>
            <p:cNvGraphicFramePr>
              <a:graphicFrameLocks noChangeAspect="1"/>
            </p:cNvGraphicFramePr>
            <p:nvPr/>
          </p:nvGraphicFramePr>
          <p:xfrm>
            <a:off x="68" y="583"/>
            <a:ext cx="3888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r:id="rId3" imgW="1574117" imgH="253890" progId="Equation.DSMT4">
                    <p:embed/>
                  </p:oleObj>
                </mc:Choice>
                <mc:Fallback>
                  <p:oleObj r:id="rId3" imgW="1574117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" y="583"/>
                          <a:ext cx="3888" cy="6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353" name="Text Box 9"/>
            <p:cNvSpPr txBox="1">
              <a:spLocks noChangeArrowheads="1"/>
            </p:cNvSpPr>
            <p:nvPr/>
          </p:nvSpPr>
          <p:spPr bwMode="auto">
            <a:xfrm>
              <a:off x="0" y="0"/>
              <a:ext cx="116" cy="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endParaRPr lang="zh-CN" altLang="en-US" sz="4400" b="1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292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fld id="{E6EBFF6D-A586-499D-BB70-02640E1C2506}" type="datetime1">
              <a:rPr lang="zh-CN" altLang="en-US" sz="1200"/>
              <a:pPr/>
              <a:t>2017/8/3</a:t>
            </a:fld>
            <a:endParaRPr lang="en-US" altLang="zh-CN" sz="1200"/>
          </a:p>
        </p:txBody>
      </p:sp>
      <p:sp>
        <p:nvSpPr>
          <p:cNvPr id="58372" name="Oval 3"/>
          <p:cNvSpPr>
            <a:spLocks noChangeArrowheads="1"/>
          </p:cNvSpPr>
          <p:nvPr/>
        </p:nvSpPr>
        <p:spPr bwMode="auto">
          <a:xfrm>
            <a:off x="1911350" y="3124200"/>
            <a:ext cx="1600200" cy="167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3000"/>
          </a:p>
        </p:txBody>
      </p:sp>
      <p:sp>
        <p:nvSpPr>
          <p:cNvPr id="58373" name="Oval 4"/>
          <p:cNvSpPr>
            <a:spLocks noChangeArrowheads="1"/>
          </p:cNvSpPr>
          <p:nvPr/>
        </p:nvSpPr>
        <p:spPr bwMode="auto">
          <a:xfrm>
            <a:off x="2700338" y="2708275"/>
            <a:ext cx="2286000" cy="2438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3000"/>
          </a:p>
        </p:txBody>
      </p:sp>
      <p:sp>
        <p:nvSpPr>
          <p:cNvPr id="58374" name="Rectangle 5"/>
          <p:cNvSpPr>
            <a:spLocks noChangeArrowheads="1"/>
          </p:cNvSpPr>
          <p:nvPr/>
        </p:nvSpPr>
        <p:spPr bwMode="auto">
          <a:xfrm>
            <a:off x="1331913" y="2276475"/>
            <a:ext cx="4659312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3000"/>
          </a:p>
        </p:txBody>
      </p:sp>
      <p:sp>
        <p:nvSpPr>
          <p:cNvPr id="58375" name="Text Box 6"/>
          <p:cNvSpPr txBox="1">
            <a:spLocks noChangeArrowheads="1"/>
          </p:cNvSpPr>
          <p:nvPr/>
        </p:nvSpPr>
        <p:spPr bwMode="auto">
          <a:xfrm>
            <a:off x="1524000" y="2422525"/>
            <a:ext cx="550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en-US" altLang="zh-CN" sz="4000">
                <a:latin typeface="Times New Roman" pitchFamily="18" charset="0"/>
              </a:rPr>
              <a:t>U</a:t>
            </a:r>
          </a:p>
        </p:txBody>
      </p:sp>
      <p:sp>
        <p:nvSpPr>
          <p:cNvPr id="58376" name="Text Box 7"/>
          <p:cNvSpPr txBox="1">
            <a:spLocks noChangeArrowheads="1"/>
          </p:cNvSpPr>
          <p:nvPr/>
        </p:nvSpPr>
        <p:spPr bwMode="auto">
          <a:xfrm>
            <a:off x="4140200" y="3425825"/>
            <a:ext cx="5222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en-US" altLang="zh-CN" sz="4000">
                <a:latin typeface="Times New Roman" pitchFamily="18" charset="0"/>
              </a:rPr>
              <a:t>B</a:t>
            </a:r>
          </a:p>
        </p:txBody>
      </p:sp>
      <p:sp>
        <p:nvSpPr>
          <p:cNvPr id="58377" name="Text Box 8"/>
          <p:cNvSpPr txBox="1">
            <a:spLocks noChangeArrowheads="1"/>
          </p:cNvSpPr>
          <p:nvPr/>
        </p:nvSpPr>
        <p:spPr bwMode="auto">
          <a:xfrm>
            <a:off x="1982788" y="3590925"/>
            <a:ext cx="5508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en-US" altLang="zh-CN" sz="4000">
                <a:solidFill>
                  <a:schemeClr val="folHlink"/>
                </a:solidFill>
                <a:latin typeface="Times New Roman" pitchFamily="18" charset="0"/>
              </a:rPr>
              <a:t>A</a:t>
            </a:r>
            <a:endParaRPr lang="en-US" altLang="zh-CN" sz="4000">
              <a:latin typeface="Times New Roman" pitchFamily="18" charset="0"/>
            </a:endParaRPr>
          </a:p>
        </p:txBody>
      </p:sp>
      <p:sp>
        <p:nvSpPr>
          <p:cNvPr id="58378" name="Text Box 9"/>
          <p:cNvSpPr txBox="1">
            <a:spLocks noChangeArrowheads="1"/>
          </p:cNvSpPr>
          <p:nvPr/>
        </p:nvSpPr>
        <p:spPr bwMode="auto">
          <a:xfrm>
            <a:off x="2717800" y="4246563"/>
            <a:ext cx="7937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endParaRPr lang="zh-CN" altLang="en-US" sz="4000">
              <a:latin typeface="Times New Roman" pitchFamily="18" charset="0"/>
            </a:endParaRPr>
          </a:p>
        </p:txBody>
      </p:sp>
      <p:graphicFrame>
        <p:nvGraphicFramePr>
          <p:cNvPr id="58379" name="Object 11"/>
          <p:cNvGraphicFramePr>
            <a:graphicFrameLocks noChangeAspect="1"/>
          </p:cNvGraphicFramePr>
          <p:nvPr/>
        </p:nvGraphicFramePr>
        <p:xfrm>
          <a:off x="2717800" y="3629025"/>
          <a:ext cx="7937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r:id="rId3" imgW="399069" imgH="193098" progId="Equation.DSMT4">
                  <p:embed/>
                </p:oleObj>
              </mc:Choice>
              <mc:Fallback>
                <p:oleObj r:id="rId3" imgW="399069" imgH="19309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7800" y="3629025"/>
                        <a:ext cx="79375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07892" y="1333500"/>
            <a:ext cx="87645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zh-CN" altLang="en-US" sz="4000" b="1" dirty="0" smtClean="0">
                <a:latin typeface="Times New Roman" pitchFamily="18" charset="0"/>
              </a:rPr>
              <a:t>容斥原理</a:t>
            </a:r>
            <a:endParaRPr lang="zh-CN" altLang="en-US" sz="40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10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fld id="{F0F0B6B3-9266-4F9C-8D8C-37C90641086E}" type="datetime1">
              <a:rPr lang="zh-CN" altLang="en-US" sz="1200"/>
              <a:pPr/>
              <a:t>2017/8/3</a:t>
            </a:fld>
            <a:endParaRPr lang="en-US" altLang="zh-CN" sz="1200"/>
          </a:p>
        </p:txBody>
      </p:sp>
      <p:grpSp>
        <p:nvGrpSpPr>
          <p:cNvPr id="61443" name="Group 3"/>
          <p:cNvGrpSpPr>
            <a:grpSpLocks/>
          </p:cNvGrpSpPr>
          <p:nvPr/>
        </p:nvGrpSpPr>
        <p:grpSpPr bwMode="auto">
          <a:xfrm>
            <a:off x="454426" y="2654159"/>
            <a:ext cx="8672512" cy="2625725"/>
            <a:chOff x="0" y="0"/>
            <a:chExt cx="5463" cy="1654"/>
          </a:xfrm>
        </p:grpSpPr>
        <p:sp>
          <p:nvSpPr>
            <p:cNvPr id="61445" name="Text Box 3"/>
            <p:cNvSpPr txBox="1">
              <a:spLocks noChangeArrowheads="1"/>
            </p:cNvSpPr>
            <p:nvPr/>
          </p:nvSpPr>
          <p:spPr bwMode="auto">
            <a:xfrm>
              <a:off x="144" y="0"/>
              <a:ext cx="1718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4400" b="1" dirty="0">
                  <a:latin typeface="Times New Roman" pitchFamily="18" charset="0"/>
                  <a:ea typeface="黑体" pitchFamily="49" charset="-122"/>
                </a:rPr>
                <a:t>theorem</a:t>
              </a:r>
              <a:r>
                <a:rPr lang="zh-CN" altLang="en-US" sz="4400" b="1" dirty="0">
                  <a:latin typeface="Times New Roman" pitchFamily="18" charset="0"/>
                  <a:ea typeface="黑体" pitchFamily="49" charset="-122"/>
                </a:rPr>
                <a:t>：</a:t>
              </a:r>
              <a:endParaRPr lang="zh-CN" altLang="en-US" sz="4400" b="1" dirty="0">
                <a:latin typeface="Times New Roman" pitchFamily="18" charset="0"/>
              </a:endParaRPr>
            </a:p>
          </p:txBody>
        </p:sp>
        <p:sp>
          <p:nvSpPr>
            <p:cNvPr id="61446" name="Text Box 4"/>
            <p:cNvSpPr txBox="1">
              <a:spLocks noChangeArrowheads="1"/>
            </p:cNvSpPr>
            <p:nvPr/>
          </p:nvSpPr>
          <p:spPr bwMode="auto">
            <a:xfrm>
              <a:off x="4973" y="1020"/>
              <a:ext cx="490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>
                <a:defRPr sz="2000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4000">
                  <a:latin typeface="Times New Roman" pitchFamily="18" charset="0"/>
                </a:rPr>
                <a:t>(</a:t>
              </a:r>
              <a:r>
                <a:rPr lang="en-US" altLang="zh-CN" sz="4000">
                  <a:solidFill>
                    <a:schemeClr val="folHlink"/>
                  </a:solidFill>
                  <a:latin typeface="Times New Roman" pitchFamily="18" charset="0"/>
                </a:rPr>
                <a:t>2</a:t>
              </a:r>
              <a:r>
                <a:rPr lang="en-US" altLang="zh-CN" sz="4000">
                  <a:latin typeface="Times New Roman" pitchFamily="18" charset="0"/>
                </a:rPr>
                <a:t>)</a:t>
              </a:r>
            </a:p>
          </p:txBody>
        </p:sp>
        <p:graphicFrame>
          <p:nvGraphicFramePr>
            <p:cNvPr id="61447" name="Object 6"/>
            <p:cNvGraphicFramePr>
              <a:graphicFrameLocks noChangeAspect="1"/>
            </p:cNvGraphicFramePr>
            <p:nvPr/>
          </p:nvGraphicFramePr>
          <p:xfrm>
            <a:off x="0" y="538"/>
            <a:ext cx="4973" cy="11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" r:id="rId3" imgW="2121821" imgH="508221" progId="Equation.DSMT4">
                    <p:embed/>
                  </p:oleObj>
                </mc:Choice>
                <mc:Fallback>
                  <p:oleObj r:id="rId3" imgW="2121821" imgH="50822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538"/>
                          <a:ext cx="4973" cy="11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07892" y="1333500"/>
            <a:ext cx="87645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zh-CN" altLang="en-US" sz="4000" b="1" dirty="0" smtClean="0">
                <a:latin typeface="Times New Roman" pitchFamily="18" charset="0"/>
              </a:rPr>
              <a:t>容斥原理</a:t>
            </a:r>
            <a:endParaRPr lang="zh-CN" altLang="en-US" sz="40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44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fld id="{C7C10C53-6E2A-43CD-950C-DF65BBE7C6B0}" type="datetime1">
              <a:rPr lang="zh-CN" altLang="en-US" sz="1200"/>
              <a:pPr/>
              <a:t>2017/8/2</a:t>
            </a:fld>
            <a:endParaRPr lang="en-US" altLang="zh-CN" sz="1200"/>
          </a:p>
        </p:txBody>
      </p:sp>
      <p:sp>
        <p:nvSpPr>
          <p:cNvPr id="63491" name="Oval 2"/>
          <p:cNvSpPr>
            <a:spLocks noChangeArrowheads="1"/>
          </p:cNvSpPr>
          <p:nvPr/>
        </p:nvSpPr>
        <p:spPr bwMode="auto">
          <a:xfrm>
            <a:off x="2097088" y="1074738"/>
            <a:ext cx="3048000" cy="2971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3000"/>
          </a:p>
        </p:txBody>
      </p:sp>
      <p:sp>
        <p:nvSpPr>
          <p:cNvPr id="63492" name="Oval 3"/>
          <p:cNvSpPr>
            <a:spLocks noChangeArrowheads="1"/>
          </p:cNvSpPr>
          <p:nvPr/>
        </p:nvSpPr>
        <p:spPr bwMode="auto">
          <a:xfrm>
            <a:off x="4230688" y="1303338"/>
            <a:ext cx="2514600" cy="2743200"/>
          </a:xfrm>
          <a:prstGeom prst="ellips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3000"/>
          </a:p>
        </p:txBody>
      </p:sp>
      <p:sp>
        <p:nvSpPr>
          <p:cNvPr id="63493" name="Oval 4"/>
          <p:cNvSpPr>
            <a:spLocks noChangeArrowheads="1"/>
          </p:cNvSpPr>
          <p:nvPr/>
        </p:nvSpPr>
        <p:spPr bwMode="auto">
          <a:xfrm>
            <a:off x="2935288" y="2446338"/>
            <a:ext cx="3124200" cy="3200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3000"/>
          </a:p>
        </p:txBody>
      </p:sp>
      <p:sp>
        <p:nvSpPr>
          <p:cNvPr id="63494" name="Rectangle 5"/>
          <p:cNvSpPr>
            <a:spLocks noChangeArrowheads="1"/>
          </p:cNvSpPr>
          <p:nvPr/>
        </p:nvSpPr>
        <p:spPr bwMode="auto">
          <a:xfrm>
            <a:off x="1397000" y="769938"/>
            <a:ext cx="6034088" cy="487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3000"/>
          </a:p>
        </p:txBody>
      </p:sp>
      <p:sp>
        <p:nvSpPr>
          <p:cNvPr id="63495" name="Text Box 6"/>
          <p:cNvSpPr txBox="1">
            <a:spLocks noChangeArrowheads="1"/>
          </p:cNvSpPr>
          <p:nvPr/>
        </p:nvSpPr>
        <p:spPr bwMode="auto">
          <a:xfrm>
            <a:off x="2965450" y="1303338"/>
            <a:ext cx="5492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en-US" altLang="zh-CN" sz="4000">
                <a:latin typeface="Times New Roman" pitchFamily="18" charset="0"/>
              </a:rPr>
              <a:t>A</a:t>
            </a:r>
          </a:p>
        </p:txBody>
      </p:sp>
      <p:sp>
        <p:nvSpPr>
          <p:cNvPr id="63496" name="Text Box 7"/>
          <p:cNvSpPr txBox="1">
            <a:spLocks noChangeArrowheads="1"/>
          </p:cNvSpPr>
          <p:nvPr/>
        </p:nvSpPr>
        <p:spPr bwMode="auto">
          <a:xfrm>
            <a:off x="5664200" y="1681163"/>
            <a:ext cx="520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en-US" altLang="zh-CN" sz="4000">
                <a:latin typeface="Times New Roman" pitchFamily="18" charset="0"/>
              </a:rPr>
              <a:t>B</a:t>
            </a:r>
          </a:p>
        </p:txBody>
      </p:sp>
      <p:sp>
        <p:nvSpPr>
          <p:cNvPr id="63497" name="Text Box 8"/>
          <p:cNvSpPr txBox="1">
            <a:spLocks noChangeArrowheads="1"/>
          </p:cNvSpPr>
          <p:nvPr/>
        </p:nvSpPr>
        <p:spPr bwMode="auto">
          <a:xfrm>
            <a:off x="4140200" y="4652963"/>
            <a:ext cx="520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en-US" altLang="zh-CN" sz="4000">
                <a:latin typeface="Times New Roman" pitchFamily="18" charset="0"/>
              </a:rPr>
              <a:t>C</a:t>
            </a:r>
          </a:p>
        </p:txBody>
      </p:sp>
      <p:sp>
        <p:nvSpPr>
          <p:cNvPr id="63498" name="Text Box 9"/>
          <p:cNvSpPr txBox="1">
            <a:spLocks noChangeArrowheads="1"/>
          </p:cNvSpPr>
          <p:nvPr/>
        </p:nvSpPr>
        <p:spPr bwMode="auto">
          <a:xfrm>
            <a:off x="3302000" y="32004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endParaRPr lang="zh-CN" altLang="en-US" sz="3200">
              <a:latin typeface="Times New Roman" pitchFamily="18" charset="0"/>
            </a:endParaRPr>
          </a:p>
        </p:txBody>
      </p:sp>
      <p:graphicFrame>
        <p:nvGraphicFramePr>
          <p:cNvPr id="6349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47117"/>
              </p:ext>
            </p:extLst>
          </p:nvPr>
        </p:nvGraphicFramePr>
        <p:xfrm>
          <a:off x="3523277" y="2918619"/>
          <a:ext cx="92868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r:id="rId3" imgW="411761" imgH="257351" progId="Equation.DSMT4">
                  <p:embed/>
                </p:oleObj>
              </mc:Choice>
              <mc:Fallback>
                <p:oleObj r:id="rId3" imgW="411761" imgH="2573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3277" y="2918619"/>
                        <a:ext cx="928688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0" name="Text Box 11"/>
          <p:cNvSpPr txBox="1">
            <a:spLocks noChangeArrowheads="1"/>
          </p:cNvSpPr>
          <p:nvPr/>
        </p:nvSpPr>
        <p:spPr bwMode="auto">
          <a:xfrm>
            <a:off x="5054600" y="3209925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endParaRPr lang="zh-CN" altLang="en-US" sz="4000">
              <a:latin typeface="Times New Roman" pitchFamily="18" charset="0"/>
            </a:endParaRPr>
          </a:p>
        </p:txBody>
      </p:sp>
      <p:graphicFrame>
        <p:nvGraphicFramePr>
          <p:cNvPr id="6350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208202"/>
              </p:ext>
            </p:extLst>
          </p:nvPr>
        </p:nvGraphicFramePr>
        <p:xfrm>
          <a:off x="4738687" y="3037488"/>
          <a:ext cx="100012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r:id="rId5" imgW="463232" imgH="257351" progId="Equation.DSMT4">
                  <p:embed/>
                </p:oleObj>
              </mc:Choice>
              <mc:Fallback>
                <p:oleObj r:id="rId5" imgW="463232" imgH="2573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8687" y="3037488"/>
                        <a:ext cx="100012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2" name="Text Box 13"/>
          <p:cNvSpPr txBox="1">
            <a:spLocks noChangeArrowheads="1"/>
          </p:cNvSpPr>
          <p:nvPr/>
        </p:nvSpPr>
        <p:spPr bwMode="auto">
          <a:xfrm>
            <a:off x="4140200" y="1812925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endParaRPr lang="zh-CN" altLang="en-US" sz="4000">
              <a:latin typeface="Times New Roman" pitchFamily="18" charset="0"/>
            </a:endParaRPr>
          </a:p>
        </p:txBody>
      </p:sp>
      <p:graphicFrame>
        <p:nvGraphicFramePr>
          <p:cNvPr id="63503" name="Object 15"/>
          <p:cNvGraphicFramePr>
            <a:graphicFrameLocks noChangeAspect="1"/>
          </p:cNvGraphicFramePr>
          <p:nvPr/>
        </p:nvGraphicFramePr>
        <p:xfrm>
          <a:off x="4230688" y="1925638"/>
          <a:ext cx="1074737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r:id="rId7" imgW="450364" imgH="257351" progId="Equation.DSMT4">
                  <p:embed/>
                </p:oleObj>
              </mc:Choice>
              <mc:Fallback>
                <p:oleObj r:id="rId7" imgW="450364" imgH="25735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0688" y="1925638"/>
                        <a:ext cx="1074737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4" name="Line 15"/>
          <p:cNvSpPr>
            <a:spLocks noChangeShapeType="1"/>
          </p:cNvSpPr>
          <p:nvPr/>
        </p:nvSpPr>
        <p:spPr bwMode="auto">
          <a:xfrm flipV="1">
            <a:off x="2843808" y="2996952"/>
            <a:ext cx="1817092" cy="20068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6350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0394099"/>
              </p:ext>
            </p:extLst>
          </p:nvPr>
        </p:nvGraphicFramePr>
        <p:xfrm>
          <a:off x="1397000" y="5019090"/>
          <a:ext cx="1689100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r:id="rId9" imgW="703077" imgH="255664" progId="Equation.DSMT4">
                  <p:embed/>
                </p:oleObj>
              </mc:Choice>
              <mc:Fallback>
                <p:oleObj r:id="rId9" imgW="703077" imgH="25566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0" y="5019090"/>
                        <a:ext cx="1689100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31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fld id="{40AB7119-6B69-47DB-A7AF-6D1C758864B2}" type="datetime1">
              <a:rPr lang="zh-CN" altLang="en-US" sz="1200"/>
              <a:pPr/>
              <a:t>2017/8/3</a:t>
            </a:fld>
            <a:endParaRPr lang="en-US" altLang="zh-CN" sz="1200"/>
          </a:p>
        </p:txBody>
      </p:sp>
      <p:graphicFrame>
        <p:nvGraphicFramePr>
          <p:cNvPr id="675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7611074"/>
              </p:ext>
            </p:extLst>
          </p:nvPr>
        </p:nvGraphicFramePr>
        <p:xfrm>
          <a:off x="0" y="2307629"/>
          <a:ext cx="9144000" cy="284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r:id="rId3" imgW="2805482" imgH="761669" progId="Equation.DSMT4">
                  <p:embed/>
                </p:oleObj>
              </mc:Choice>
              <mc:Fallback>
                <p:oleObj r:id="rId3" imgW="2805482" imgH="76166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307629"/>
                        <a:ext cx="9144000" cy="284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07892" y="1333500"/>
            <a:ext cx="87645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zh-CN" altLang="en-US" sz="4000" b="1" dirty="0" smtClean="0">
                <a:latin typeface="Times New Roman" pitchFamily="18" charset="0"/>
              </a:rPr>
              <a:t>容斥原理</a:t>
            </a:r>
            <a:endParaRPr lang="zh-CN" altLang="en-US" sz="40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68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fld id="{82F8B892-45D6-4EAE-9D92-214DAD318C40}" type="datetime1">
              <a:rPr lang="zh-CN" altLang="en-US" sz="1200"/>
              <a:pPr/>
              <a:t>2017/8/2</a:t>
            </a:fld>
            <a:endParaRPr lang="en-US" altLang="zh-CN" sz="1200"/>
          </a:p>
        </p:txBody>
      </p:sp>
      <p:graphicFrame>
        <p:nvGraphicFramePr>
          <p:cNvPr id="68613" name="Object 4"/>
          <p:cNvGraphicFramePr>
            <a:graphicFrameLocks noChangeAspect="1"/>
          </p:cNvGraphicFramePr>
          <p:nvPr/>
        </p:nvGraphicFramePr>
        <p:xfrm>
          <a:off x="395288" y="2205038"/>
          <a:ext cx="8244593" cy="4172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r:id="rId3" imgW="1854200" imgH="1422400" progId="Equation.DSMT4">
                  <p:embed/>
                </p:oleObj>
              </mc:Choice>
              <mc:Fallback>
                <p:oleObj r:id="rId3" imgW="1854200" imgH="142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205038"/>
                        <a:ext cx="8244593" cy="41722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2" name="Rectangle 15"/>
          <p:cNvSpPr>
            <a:spLocks noChangeArrowheads="1"/>
          </p:cNvSpPr>
          <p:nvPr/>
        </p:nvSpPr>
        <p:spPr bwMode="auto">
          <a:xfrm>
            <a:off x="250825" y="404813"/>
            <a:ext cx="78486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chemeClr val="accent2"/>
                </a:solidFill>
              </a:rPr>
              <a:t>The principle of inclusion-exclusion</a:t>
            </a:r>
            <a:r>
              <a:rPr lang="zh-CN" altLang="en-US" sz="2800" b="1">
                <a:solidFill>
                  <a:schemeClr val="accent2"/>
                </a:solidFill>
              </a:rPr>
              <a:t>：</a:t>
            </a:r>
          </a:p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chemeClr val="folHlink"/>
                </a:solidFill>
              </a:rPr>
              <a:t>Let A</a:t>
            </a:r>
            <a:r>
              <a:rPr lang="en-US" altLang="zh-CN" sz="2800" baseline="-14000">
                <a:solidFill>
                  <a:schemeClr val="folHlink"/>
                </a:solidFill>
              </a:rPr>
              <a:t>1</a:t>
            </a:r>
            <a:r>
              <a:rPr lang="en-US" altLang="zh-CN" sz="2800">
                <a:solidFill>
                  <a:schemeClr val="folHlink"/>
                </a:solidFill>
              </a:rPr>
              <a:t>,A</a:t>
            </a:r>
            <a:r>
              <a:rPr lang="en-US" altLang="zh-CN" sz="2800" baseline="-14000">
                <a:solidFill>
                  <a:schemeClr val="folHlink"/>
                </a:solidFill>
              </a:rPr>
              <a:t>2</a:t>
            </a:r>
            <a:r>
              <a:rPr lang="en-US" altLang="zh-CN" sz="2800">
                <a:solidFill>
                  <a:schemeClr val="folHlink"/>
                </a:solidFill>
              </a:rPr>
              <a:t>,…,A</a:t>
            </a:r>
            <a:r>
              <a:rPr lang="en-US" altLang="zh-CN" sz="2800" baseline="-14000">
                <a:solidFill>
                  <a:schemeClr val="folHlink"/>
                </a:solidFill>
              </a:rPr>
              <a:t>n</a:t>
            </a:r>
            <a:r>
              <a:rPr lang="en-US" altLang="zh-CN" sz="2800">
                <a:solidFill>
                  <a:schemeClr val="folHlink"/>
                </a:solidFill>
              </a:rPr>
              <a:t> be finite sets.Then </a:t>
            </a:r>
          </a:p>
        </p:txBody>
      </p:sp>
    </p:spTree>
    <p:extLst>
      <p:ext uri="{BB962C8B-B14F-4D97-AF65-F5344CB8AC3E}">
        <p14:creationId xmlns:p14="http://schemas.microsoft.com/office/powerpoint/2010/main" val="226641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日期占位符 2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fld id="{F3F16BBC-35B2-48B1-A545-5161D685BF98}" type="datetime1">
              <a:rPr lang="zh-CN" altLang="en-US" sz="1200"/>
              <a:pPr/>
              <a:t>2017/8/2</a:t>
            </a:fld>
            <a:endParaRPr lang="en-US" altLang="zh-CN" sz="1200"/>
          </a:p>
        </p:txBody>
      </p:sp>
      <p:sp>
        <p:nvSpPr>
          <p:cNvPr id="69635" name="Rectangle 4"/>
          <p:cNvSpPr>
            <a:spLocks noChangeArrowheads="1"/>
          </p:cNvSpPr>
          <p:nvPr/>
        </p:nvSpPr>
        <p:spPr bwMode="auto">
          <a:xfrm>
            <a:off x="395288" y="404813"/>
            <a:ext cx="78486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chemeClr val="accent2"/>
                </a:solidFill>
              </a:rPr>
              <a:t>The principle of inclusion-exclusion</a:t>
            </a:r>
            <a:r>
              <a:rPr lang="zh-CN" altLang="en-US" sz="2800" b="1">
                <a:solidFill>
                  <a:schemeClr val="accent2"/>
                </a:solidFill>
              </a:rPr>
              <a:t>：</a:t>
            </a:r>
          </a:p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chemeClr val="folHlink"/>
                </a:solidFill>
              </a:rPr>
              <a:t>Let A</a:t>
            </a:r>
            <a:r>
              <a:rPr lang="en-US" altLang="zh-CN" sz="2800" baseline="-14000">
                <a:solidFill>
                  <a:schemeClr val="folHlink"/>
                </a:solidFill>
              </a:rPr>
              <a:t>1</a:t>
            </a:r>
            <a:r>
              <a:rPr lang="en-US" altLang="zh-CN" sz="2800">
                <a:solidFill>
                  <a:schemeClr val="folHlink"/>
                </a:solidFill>
              </a:rPr>
              <a:t>,A</a:t>
            </a:r>
            <a:r>
              <a:rPr lang="en-US" altLang="zh-CN" sz="2800" baseline="-14000">
                <a:solidFill>
                  <a:schemeClr val="folHlink"/>
                </a:solidFill>
              </a:rPr>
              <a:t>2</a:t>
            </a:r>
            <a:r>
              <a:rPr lang="en-US" altLang="zh-CN" sz="2800">
                <a:solidFill>
                  <a:schemeClr val="folHlink"/>
                </a:solidFill>
              </a:rPr>
              <a:t>,…,A</a:t>
            </a:r>
            <a:r>
              <a:rPr lang="en-US" altLang="zh-CN" sz="2800" baseline="-14000">
                <a:solidFill>
                  <a:schemeClr val="folHlink"/>
                </a:solidFill>
              </a:rPr>
              <a:t>n</a:t>
            </a:r>
            <a:r>
              <a:rPr lang="en-US" altLang="zh-CN" sz="2800">
                <a:solidFill>
                  <a:schemeClr val="folHlink"/>
                </a:solidFill>
              </a:rPr>
              <a:t> be finite sets.Then </a:t>
            </a:r>
          </a:p>
        </p:txBody>
      </p:sp>
      <p:grpSp>
        <p:nvGrpSpPr>
          <p:cNvPr id="69636" name="Group 4"/>
          <p:cNvGrpSpPr>
            <a:grpSpLocks noChangeAspect="1"/>
          </p:cNvGrpSpPr>
          <p:nvPr/>
        </p:nvGrpSpPr>
        <p:grpSpPr bwMode="auto">
          <a:xfrm>
            <a:off x="468313" y="2636838"/>
            <a:ext cx="8351837" cy="2665412"/>
            <a:chOff x="0" y="0"/>
            <a:chExt cx="4491" cy="1247"/>
          </a:xfrm>
        </p:grpSpPr>
        <p:graphicFrame>
          <p:nvGraphicFramePr>
            <p:cNvPr id="69637" name="Object 5"/>
            <p:cNvGraphicFramePr>
              <a:graphicFrameLocks noChangeAspect="1"/>
            </p:cNvGraphicFramePr>
            <p:nvPr/>
          </p:nvGraphicFramePr>
          <p:xfrm>
            <a:off x="0" y="0"/>
            <a:ext cx="4491" cy="8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2" r:id="rId3" imgW="3149600" imgH="685800" progId="Equation.DSMT4">
                    <p:embed/>
                  </p:oleObj>
                </mc:Choice>
                <mc:Fallback>
                  <p:oleObj r:id="rId3" imgW="31496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4491" cy="8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EC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8" name="Object 6"/>
            <p:cNvGraphicFramePr>
              <a:graphicFrameLocks noChangeAspect="1"/>
            </p:cNvGraphicFramePr>
            <p:nvPr/>
          </p:nvGraphicFramePr>
          <p:xfrm>
            <a:off x="0" y="876"/>
            <a:ext cx="4491" cy="3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3" r:id="rId5" imgW="2945122" imgH="241195" progId="Equation.3">
                    <p:embed/>
                  </p:oleObj>
                </mc:Choice>
                <mc:Fallback>
                  <p:oleObj r:id="rId5" imgW="2945122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876"/>
                          <a:ext cx="4491" cy="3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EC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0523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3980" y="1268180"/>
            <a:ext cx="8392041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宋体" pitchFamily="2" charset="-122"/>
              </a:rPr>
              <a:t>错排问题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宋体" pitchFamily="2" charset="-122"/>
            </a:endParaRP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宋体" pitchFamily="2" charset="-122"/>
            </a:endParaRP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66700" algn="l"/>
              </a:tabLst>
            </a:pPr>
            <a:endParaRPr kumimoji="0" 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3048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kumimoji="0" lang="en-US" altLang="zh-CN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n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个元素依次给以标号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…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</a:t>
            </a:r>
            <a:r>
              <a:rPr kumimoji="0" lang="en-US" altLang="zh-CN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n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</a:t>
            </a:r>
            <a:endParaRPr lang="en-US" altLang="zh-CN" sz="2800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3048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kumimoji="0" lang="en-US" altLang="zh-CN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3048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kumimoji="0" lang="en-US" altLang="zh-CN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n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个元素的全排列中，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3048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3048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求每个元素都不在自己原来位置上的排列的个数。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040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71600" y="2599457"/>
            <a:ext cx="68407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048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同理｜</a:t>
            </a:r>
            <a:r>
              <a:rPr lang="en-US" altLang="zh-CN" sz="3200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</a:t>
            </a:r>
            <a:r>
              <a:rPr lang="en-US" altLang="zh-CN" sz="3200" i="1" baseline="-300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en-US" altLang="zh-CN" sz="32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∩</a:t>
            </a:r>
            <a:r>
              <a:rPr lang="en-US" altLang="zh-CN" sz="3200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</a:t>
            </a:r>
            <a:r>
              <a:rPr lang="en-US" altLang="zh-CN" sz="3200" i="1" baseline="-30000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j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｜＝</a:t>
            </a:r>
            <a:r>
              <a:rPr lang="en-US" altLang="zh-CN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n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－</a:t>
            </a:r>
            <a:r>
              <a:rPr lang="en-US" altLang="zh-CN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2)!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j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＝</a:t>
            </a:r>
            <a:r>
              <a:rPr lang="en-US" altLang="zh-CN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</a:t>
            </a:r>
            <a:r>
              <a:rPr lang="en-US" altLang="zh-CN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</a:t>
            </a:r>
            <a:r>
              <a:rPr lang="en-US" altLang="zh-CN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…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n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en-US" altLang="zh-CN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≠ 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j</a:t>
            </a:r>
            <a:r>
              <a:rPr lang="zh-CN" altLang="en-US" sz="3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．</a:t>
            </a:r>
            <a:endParaRPr lang="zh-CN" altLang="en-US" sz="32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49620" y="548680"/>
            <a:ext cx="75108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048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zh-CN" altLang="en-US" sz="3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设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</a:t>
            </a:r>
            <a:r>
              <a:rPr lang="en-US" altLang="zh-CN" sz="3200" i="1" baseline="-30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为数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在第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位上的全体排列，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＝</a:t>
            </a:r>
            <a:r>
              <a:rPr lang="en-US" altLang="zh-CN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1,2,…,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n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。因数字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不动，故：</a:t>
            </a:r>
            <a:endParaRPr lang="zh-CN" altLang="en-US" sz="32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lvl="0" indent="3048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｜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</a:t>
            </a:r>
            <a:r>
              <a:rPr lang="en-US" altLang="zh-CN" sz="3200" i="1" baseline="-30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｜＝</a:t>
            </a:r>
            <a:r>
              <a:rPr lang="en-US" altLang="zh-CN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n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－</a:t>
            </a:r>
            <a:r>
              <a:rPr lang="en-US" altLang="zh-CN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1)!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＝</a:t>
            </a:r>
            <a:r>
              <a:rPr lang="en-US" altLang="zh-CN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1,2,...,</a:t>
            </a:r>
            <a:r>
              <a:rPr lang="en-US" altLang="zh-CN" sz="32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n</a:t>
            </a:r>
            <a:r>
              <a:rPr lang="zh-CN" altLang="en-US" sz="32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．</a:t>
            </a:r>
            <a:endParaRPr lang="zh-CN" altLang="en-US" sz="32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065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fld id="{4964696D-ED92-4476-BE7D-008508A5256F}" type="datetime1">
              <a:rPr lang="zh-CN" altLang="en-US" sz="1200"/>
              <a:pPr/>
              <a:t>2017/8/2</a:t>
            </a:fld>
            <a:endParaRPr lang="en-US" altLang="zh-CN" sz="1200"/>
          </a:p>
        </p:txBody>
      </p:sp>
      <p:sp>
        <p:nvSpPr>
          <p:cNvPr id="111619" name="Text Box 2"/>
          <p:cNvSpPr txBox="1">
            <a:spLocks noChangeArrowheads="1"/>
          </p:cNvSpPr>
          <p:nvPr/>
        </p:nvSpPr>
        <p:spPr bwMode="auto">
          <a:xfrm>
            <a:off x="323850" y="836613"/>
            <a:ext cx="8312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r>
              <a:rPr lang="zh-CN" altLang="en-US" sz="4000">
                <a:latin typeface="Times New Roman" pitchFamily="18" charset="0"/>
              </a:rPr>
              <a:t>每个元素都不在原来位置的排列数为</a:t>
            </a:r>
          </a:p>
        </p:txBody>
      </p:sp>
      <p:graphicFrame>
        <p:nvGraphicFramePr>
          <p:cNvPr id="1116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553356"/>
              </p:ext>
            </p:extLst>
          </p:nvPr>
        </p:nvGraphicFramePr>
        <p:xfrm>
          <a:off x="323850" y="1901825"/>
          <a:ext cx="8424863" cy="326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3" name="Equation" r:id="rId3" imgW="2412720" imgH="1091880" progId="Equation.DSMT4">
                  <p:embed/>
                </p:oleObj>
              </mc:Choice>
              <mc:Fallback>
                <p:oleObj name="Equation" r:id="rId3" imgW="2412720" imgH="1091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901825"/>
                        <a:ext cx="8424863" cy="326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142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日期占位符 2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>
              <a:defRPr sz="200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fld id="{74B0C336-7119-46C9-B411-0B5E1DE2113E}" type="datetime1">
              <a:rPr lang="zh-CN" altLang="en-US" sz="1200"/>
              <a:pPr/>
              <a:t>2017/8/3</a:t>
            </a:fld>
            <a:endParaRPr lang="en-US" altLang="zh-CN" sz="1200"/>
          </a:p>
        </p:txBody>
      </p:sp>
      <p:sp>
        <p:nvSpPr>
          <p:cNvPr id="31747" name="Rectangle 10"/>
          <p:cNvSpPr>
            <a:spLocks noChangeArrowheads="1"/>
          </p:cNvSpPr>
          <p:nvPr/>
        </p:nvSpPr>
        <p:spPr bwMode="auto">
          <a:xfrm>
            <a:off x="431801" y="904875"/>
            <a:ext cx="5940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 smtClean="0"/>
              <a:t>生成函数 </a:t>
            </a:r>
            <a:r>
              <a:rPr lang="en-US" altLang="zh-CN" sz="3000" b="1" dirty="0" smtClean="0"/>
              <a:t>Generating </a:t>
            </a:r>
            <a:r>
              <a:rPr lang="en-US" altLang="zh-CN" sz="3000" b="1" dirty="0"/>
              <a:t>Functions   </a:t>
            </a:r>
            <a:endParaRPr lang="en-US" altLang="zh-CN" sz="2000" b="1" dirty="0"/>
          </a:p>
        </p:txBody>
      </p:sp>
      <p:sp>
        <p:nvSpPr>
          <p:cNvPr id="75781" name="Rectangle 12"/>
          <p:cNvSpPr>
            <a:spLocks noChangeArrowheads="1"/>
          </p:cNvSpPr>
          <p:nvPr/>
        </p:nvSpPr>
        <p:spPr bwMode="auto">
          <a:xfrm>
            <a:off x="431801" y="2204864"/>
            <a:ext cx="7924800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Definition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：</a:t>
            </a:r>
            <a:endParaRPr lang="zh-CN" altLang="en-US" sz="2800" b="1" dirty="0">
              <a:solidFill>
                <a:schemeClr val="folHlin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28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The generating function for the sequence </a:t>
            </a:r>
            <a:r>
              <a:rPr lang="en-US" altLang="zh-CN" sz="2800" i="1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aseline="-300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zh-CN" sz="2800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sz="2800" i="1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aseline="-30000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8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,…,</a:t>
            </a:r>
            <a:r>
              <a:rPr lang="en-US" altLang="zh-CN" sz="2800" i="1" dirty="0" err="1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i="1" baseline="-30000" dirty="0" err="1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,…  of </a:t>
            </a:r>
            <a:r>
              <a:rPr lang="en-US" altLang="zh-CN" sz="28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real numbers is the infinite series</a:t>
            </a:r>
          </a:p>
        </p:txBody>
      </p:sp>
      <p:graphicFrame>
        <p:nvGraphicFramePr>
          <p:cNvPr id="75783" name="Object 7"/>
          <p:cNvGraphicFramePr>
            <a:graphicFrameLocks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44632046"/>
              </p:ext>
            </p:extLst>
          </p:nvPr>
        </p:nvGraphicFramePr>
        <p:xfrm>
          <a:off x="431801" y="4437112"/>
          <a:ext cx="8195361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9" r:id="rId3" imgW="3048000" imgH="381000" progId="Equation.3">
                  <p:embed/>
                </p:oleObj>
              </mc:Choice>
              <mc:Fallback>
                <p:oleObj r:id="rId3" imgW="30480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1" y="4437112"/>
                        <a:ext cx="8195361" cy="979488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342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b="1" dirty="0" smtClean="0"/>
              <a:t>整数拆分问题</a:t>
            </a:r>
            <a:endParaRPr lang="zh-CN" altLang="en-US" sz="3200" b="1" dirty="0" smtClean="0"/>
          </a:p>
        </p:txBody>
      </p:sp>
      <p:sp>
        <p:nvSpPr>
          <p:cNvPr id="47107" name="矩形 2"/>
          <p:cNvSpPr>
            <a:spLocks noChangeArrowheads="1"/>
          </p:cNvSpPr>
          <p:nvPr/>
        </p:nvSpPr>
        <p:spPr bwMode="auto">
          <a:xfrm>
            <a:off x="900113" y="1989138"/>
            <a:ext cx="734377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所谓整数拆分即把整数分解成若干整数的和，相当于把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个无区别的球放到</a:t>
            </a:r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个无标志的盒子，盒子允许空着，也允许放多于一个球。整数拆分成若干整数的和，办法不一，不同拆分法的总数叫做拆分数。</a:t>
            </a:r>
            <a:endParaRPr lang="zh-CN" altLang="en-US" sz="28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91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1"/>
          <p:cNvSpPr>
            <a:spLocks noChangeArrowheads="1"/>
          </p:cNvSpPr>
          <p:nvPr/>
        </p:nvSpPr>
        <p:spPr bwMode="auto">
          <a:xfrm>
            <a:off x="179388" y="1441450"/>
            <a:ext cx="84963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CN" altLang="en-US" sz="3600" b="1">
                <a:latin typeface="Times New Roman" pitchFamily="18" charset="0"/>
                <a:cs typeface="Times New Roman" pitchFamily="18" charset="0"/>
              </a:rPr>
              <a:t>例</a:t>
            </a:r>
            <a:r>
              <a:rPr lang="en-US" altLang="zh-CN" sz="3600" b="1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3600">
                <a:latin typeface="Times New Roman" pitchFamily="18" charset="0"/>
                <a:cs typeface="Times New Roman" pitchFamily="18" charset="0"/>
              </a:rPr>
              <a:t>　若有</a:t>
            </a:r>
            <a:r>
              <a:rPr lang="en-US" altLang="zh-CN" sz="36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3600">
                <a:latin typeface="Times New Roman" pitchFamily="18" charset="0"/>
                <a:cs typeface="Times New Roman" pitchFamily="18" charset="0"/>
              </a:rPr>
              <a:t>克、</a:t>
            </a:r>
            <a:r>
              <a:rPr lang="en-US" altLang="zh-CN" sz="3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3600">
                <a:latin typeface="Times New Roman" pitchFamily="18" charset="0"/>
                <a:cs typeface="Times New Roman" pitchFamily="18" charset="0"/>
              </a:rPr>
              <a:t>克、</a:t>
            </a:r>
            <a:r>
              <a:rPr lang="en-US" altLang="zh-CN" sz="36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3600">
                <a:latin typeface="Times New Roman" pitchFamily="18" charset="0"/>
                <a:cs typeface="Times New Roman" pitchFamily="18" charset="0"/>
              </a:rPr>
              <a:t>克、</a:t>
            </a:r>
            <a:r>
              <a:rPr lang="en-US" altLang="zh-CN" sz="36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zh-CN" altLang="en-US" sz="3600">
                <a:latin typeface="Times New Roman" pitchFamily="18" charset="0"/>
                <a:cs typeface="Times New Roman" pitchFamily="18" charset="0"/>
              </a:rPr>
              <a:t>克的砝码各一枚，问能称出那几种重量？有几种可能方案？</a:t>
            </a:r>
            <a:r>
              <a:rPr lang="zh-CN" altLang="en-US" sz="2800"/>
              <a:t> </a:t>
            </a:r>
            <a:endParaRPr lang="zh-CN" altLang="en-US" sz="6600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42988" y="3284538"/>
            <a:ext cx="33845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0 1 2 3 4 5 6 7 8 9 10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1 1 1 2 2 2 2 2 1 1 1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900113" y="4437063"/>
          <a:ext cx="6977062" cy="177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Equation" r:id="rId3" imgW="3340100" imgH="850900" progId="Equation.DSMT4">
                  <p:embed/>
                </p:oleObj>
              </mc:Choice>
              <mc:Fallback>
                <p:oleObj name="Equation" r:id="rId3" imgW="3340100" imgH="850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437063"/>
                        <a:ext cx="6977062" cy="177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4643438" y="3705225"/>
          <a:ext cx="41021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Equation" r:id="rId5" imgW="1562100" imgH="203200" progId="Equation.DSMT4">
                  <p:embed/>
                </p:oleObj>
              </mc:Choice>
              <mc:Fallback>
                <p:oleObj name="Equation" r:id="rId5" imgW="15621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705225"/>
                        <a:ext cx="41021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191862" y="404664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b="1" dirty="0" smtClean="0"/>
              <a:t>整数拆分问题</a:t>
            </a:r>
            <a:endParaRPr lang="zh-CN" alt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78552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1"/>
          <p:cNvSpPr>
            <a:spLocks noChangeArrowheads="1"/>
          </p:cNvSpPr>
          <p:nvPr/>
        </p:nvSpPr>
        <p:spPr bwMode="auto">
          <a:xfrm>
            <a:off x="179388" y="1441450"/>
            <a:ext cx="84963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CN" altLang="en-US" sz="3600" b="1">
                <a:latin typeface="Times New Roman" pitchFamily="18" charset="0"/>
                <a:cs typeface="Times New Roman" pitchFamily="18" charset="0"/>
              </a:rPr>
              <a:t>例</a:t>
            </a:r>
            <a:r>
              <a:rPr lang="en-US" altLang="zh-CN" sz="3600" b="1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3600">
                <a:latin typeface="Times New Roman" pitchFamily="18" charset="0"/>
                <a:cs typeface="Times New Roman" pitchFamily="18" charset="0"/>
              </a:rPr>
              <a:t>　若有</a:t>
            </a:r>
            <a:r>
              <a:rPr lang="en-US" altLang="zh-CN" sz="36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3600">
                <a:latin typeface="Times New Roman" pitchFamily="18" charset="0"/>
                <a:cs typeface="Times New Roman" pitchFamily="18" charset="0"/>
              </a:rPr>
              <a:t>克、</a:t>
            </a:r>
            <a:r>
              <a:rPr lang="en-US" altLang="zh-CN" sz="3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3600">
                <a:latin typeface="Times New Roman" pitchFamily="18" charset="0"/>
                <a:cs typeface="Times New Roman" pitchFamily="18" charset="0"/>
              </a:rPr>
              <a:t>克、</a:t>
            </a:r>
            <a:r>
              <a:rPr lang="en-US" altLang="zh-CN" sz="36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3600">
                <a:latin typeface="Times New Roman" pitchFamily="18" charset="0"/>
                <a:cs typeface="Times New Roman" pitchFamily="18" charset="0"/>
              </a:rPr>
              <a:t>克的砝码各无数枚，问能称出那几种重量？有几种可能方案？</a:t>
            </a:r>
            <a:r>
              <a:rPr lang="zh-CN" altLang="en-US" sz="2800"/>
              <a:t> </a:t>
            </a:r>
            <a:endParaRPr lang="zh-CN" altLang="en-US" sz="6600"/>
          </a:p>
        </p:txBody>
      </p:sp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915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11188" y="3716338"/>
          <a:ext cx="8448675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Equation" r:id="rId3" imgW="3352800" imgH="228600" progId="Equation.DSMT4">
                  <p:embed/>
                </p:oleObj>
              </mc:Choice>
              <mc:Fallback>
                <p:oleObj name="Equation" r:id="rId3" imgW="3352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716338"/>
                        <a:ext cx="8448675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12738" y="332656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b="1" dirty="0" smtClean="0"/>
              <a:t>整数拆分问题</a:t>
            </a:r>
            <a:endParaRPr lang="zh-CN" alt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15686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1"/>
          <p:cNvSpPr>
            <a:spLocks noChangeArrowheads="1"/>
          </p:cNvSpPr>
          <p:nvPr/>
        </p:nvSpPr>
        <p:spPr bwMode="auto">
          <a:xfrm>
            <a:off x="179388" y="1717675"/>
            <a:ext cx="84963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CN" altLang="en-US" sz="3600" b="1">
                <a:latin typeface="Times New Roman" pitchFamily="18" charset="0"/>
                <a:cs typeface="Times New Roman" pitchFamily="18" charset="0"/>
              </a:rPr>
              <a:t>例</a:t>
            </a:r>
            <a:r>
              <a:rPr lang="en-US" altLang="zh-CN" sz="3600" b="1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3600">
                <a:latin typeface="Times New Roman" pitchFamily="18" charset="0"/>
                <a:cs typeface="Times New Roman" pitchFamily="18" charset="0"/>
              </a:rPr>
              <a:t>　</a:t>
            </a:r>
            <a:r>
              <a:rPr lang="zh-CN" altLang="zh-CN" sz="3600">
                <a:latin typeface="Times New Roman" pitchFamily="18" charset="0"/>
                <a:cs typeface="Times New Roman" pitchFamily="18" charset="0"/>
              </a:rPr>
              <a:t>整数</a:t>
            </a:r>
            <a:r>
              <a:rPr lang="en-US" altLang="zh-CN" sz="36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zh-CN" sz="3600">
                <a:latin typeface="Times New Roman" pitchFamily="18" charset="0"/>
                <a:cs typeface="Times New Roman" pitchFamily="18" charset="0"/>
              </a:rPr>
              <a:t>拆分成</a:t>
            </a:r>
            <a:r>
              <a:rPr lang="en-US" altLang="zh-CN" sz="36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zh-CN" sz="360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sz="3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zh-CN" sz="360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sz="36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zh-CN" sz="3600">
                <a:latin typeface="Times New Roman" pitchFamily="18" charset="0"/>
                <a:cs typeface="Times New Roman" pitchFamily="18" charset="0"/>
              </a:rPr>
              <a:t>，…，</a:t>
            </a:r>
            <a:r>
              <a:rPr lang="en-US" altLang="zh-CN" sz="3600" i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zh-CN" altLang="zh-CN" sz="3600">
                <a:latin typeface="Times New Roman" pitchFamily="18" charset="0"/>
                <a:cs typeface="Times New Roman" pitchFamily="18" charset="0"/>
              </a:rPr>
              <a:t>的和，并允许重复，</a:t>
            </a:r>
            <a:r>
              <a:rPr lang="zh-CN" altLang="en-US" sz="3600">
                <a:latin typeface="Times New Roman" pitchFamily="18" charset="0"/>
                <a:cs typeface="Times New Roman" pitchFamily="18" charset="0"/>
              </a:rPr>
              <a:t>有多少种拆分方法</a:t>
            </a:r>
            <a:r>
              <a:rPr lang="zh-CN" altLang="zh-CN" sz="3600">
                <a:latin typeface="Times New Roman" pitchFamily="18" charset="0"/>
                <a:cs typeface="Times New Roman" pitchFamily="18" charset="0"/>
              </a:rPr>
              <a:t>？</a:t>
            </a:r>
            <a:endParaRPr lang="zh-CN" altLang="en-US" sz="6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80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018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01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323850" y="3141663"/>
          <a:ext cx="8050213" cy="251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Equation" r:id="rId3" imgW="3289300" imgH="1028700" progId="Equation.DSMT4">
                  <p:embed/>
                </p:oleObj>
              </mc:Choice>
              <mc:Fallback>
                <p:oleObj name="Equation" r:id="rId3" imgW="3289300" imgH="1028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141663"/>
                        <a:ext cx="8050213" cy="2519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b="1" dirty="0" smtClean="0"/>
              <a:t>整数拆分问题</a:t>
            </a:r>
            <a:endParaRPr lang="zh-CN" alt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6246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229600" cy="5112568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 smtClean="0"/>
              <a:t>练习：</a:t>
            </a:r>
            <a:r>
              <a:rPr lang="zh-CN" altLang="zh-CN" sz="3200" dirty="0"/>
              <a:t>对于正整数</a:t>
            </a:r>
            <a:r>
              <a:rPr lang="en-US" altLang="zh-CN" sz="3200" dirty="0"/>
              <a:t>12</a:t>
            </a:r>
            <a:r>
              <a:rPr lang="zh-CN" altLang="zh-CN" sz="3200" dirty="0"/>
              <a:t>，我们</a:t>
            </a:r>
            <a:r>
              <a:rPr lang="zh-CN" altLang="zh-CN" sz="3200" dirty="0" smtClean="0"/>
              <a:t>有</a:t>
            </a:r>
            <a:r>
              <a:rPr lang="en-US" altLang="zh-CN" sz="3200" dirty="0" smtClean="0"/>
              <a:t/>
            </a:r>
            <a:br>
              <a:rPr lang="en-US" altLang="zh-CN" sz="3200" dirty="0" smtClean="0"/>
            </a:br>
            <a:r>
              <a:rPr lang="en-US" altLang="zh-CN" sz="3200" dirty="0" smtClean="0"/>
              <a:t>12</a:t>
            </a:r>
            <a:r>
              <a:rPr lang="zh-CN" altLang="zh-CN" sz="3200" dirty="0" smtClean="0"/>
              <a:t>＝</a:t>
            </a:r>
            <a:r>
              <a:rPr lang="en-US" altLang="zh-CN" sz="3200" dirty="0"/>
              <a:t>1</a:t>
            </a:r>
            <a:r>
              <a:rPr lang="en-US" altLang="zh-CN" sz="3200" dirty="0">
                <a:sym typeface="Symbol"/>
              </a:rPr>
              <a:t></a:t>
            </a:r>
            <a:r>
              <a:rPr lang="en-US" altLang="zh-CN" sz="3200" dirty="0" smtClean="0"/>
              <a:t>12</a:t>
            </a:r>
            <a:br>
              <a:rPr lang="en-US" altLang="zh-CN" sz="3200" dirty="0" smtClean="0"/>
            </a:br>
            <a:r>
              <a:rPr lang="zh-CN" altLang="zh-CN" sz="3200" dirty="0" smtClean="0"/>
              <a:t>＝</a:t>
            </a:r>
            <a:r>
              <a:rPr lang="en-US" altLang="zh-CN" sz="3200" dirty="0"/>
              <a:t>2</a:t>
            </a:r>
            <a:r>
              <a:rPr lang="en-US" altLang="zh-CN" sz="3200" dirty="0">
                <a:sym typeface="Symbol"/>
              </a:rPr>
              <a:t></a:t>
            </a:r>
            <a:r>
              <a:rPr lang="en-US" altLang="zh-CN" sz="3200" dirty="0" smtClean="0"/>
              <a:t>6</a:t>
            </a:r>
            <a:br>
              <a:rPr lang="en-US" altLang="zh-CN" sz="3200" dirty="0" smtClean="0"/>
            </a:br>
            <a:r>
              <a:rPr lang="zh-CN" altLang="zh-CN" sz="3200" dirty="0" smtClean="0"/>
              <a:t>＝</a:t>
            </a:r>
            <a:r>
              <a:rPr lang="en-US" altLang="zh-CN" sz="3200" dirty="0"/>
              <a:t>2</a:t>
            </a:r>
            <a:r>
              <a:rPr lang="en-US" altLang="zh-CN" sz="3200" dirty="0">
                <a:sym typeface="Symbol"/>
              </a:rPr>
              <a:t></a:t>
            </a:r>
            <a:r>
              <a:rPr lang="en-US" altLang="zh-CN" sz="3200" dirty="0"/>
              <a:t>2</a:t>
            </a:r>
            <a:r>
              <a:rPr lang="en-US" altLang="zh-CN" sz="3200" dirty="0">
                <a:sym typeface="Symbol"/>
              </a:rPr>
              <a:t></a:t>
            </a:r>
            <a:r>
              <a:rPr lang="en-US" altLang="zh-CN" sz="3200" dirty="0" smtClean="0"/>
              <a:t>3</a:t>
            </a:r>
            <a:br>
              <a:rPr lang="en-US" altLang="zh-CN" sz="3200" dirty="0" smtClean="0"/>
            </a:br>
            <a:r>
              <a:rPr lang="zh-CN" altLang="zh-CN" sz="3200" dirty="0" smtClean="0"/>
              <a:t>＝</a:t>
            </a:r>
            <a:r>
              <a:rPr lang="en-US" altLang="zh-CN" sz="3200" dirty="0"/>
              <a:t>3</a:t>
            </a:r>
            <a:r>
              <a:rPr lang="en-US" altLang="zh-CN" sz="3200" dirty="0">
                <a:sym typeface="Symbol"/>
              </a:rPr>
              <a:t></a:t>
            </a:r>
            <a:r>
              <a:rPr lang="en-US" altLang="zh-CN" sz="3200" dirty="0"/>
              <a:t>4</a:t>
            </a:r>
            <a:r>
              <a:rPr lang="en-US" altLang="zh-CN" sz="3200" dirty="0" smtClean="0"/>
              <a:t>,</a:t>
            </a:r>
            <a:br>
              <a:rPr lang="en-US" altLang="zh-CN" sz="3200" dirty="0" smtClean="0"/>
            </a:br>
            <a:r>
              <a:rPr lang="en-US" altLang="zh-CN" sz="3200" dirty="0"/>
              <a:t/>
            </a:r>
            <a:br>
              <a:rPr lang="en-US" altLang="zh-CN" sz="3200" dirty="0"/>
            </a:br>
            <a:r>
              <a:rPr lang="zh-CN" altLang="zh-CN" sz="3200" dirty="0" smtClean="0"/>
              <a:t>一般</a:t>
            </a:r>
            <a:r>
              <a:rPr lang="zh-CN" altLang="zh-CN" sz="3200" dirty="0"/>
              <a:t>地，对正整数</a:t>
            </a:r>
            <a:r>
              <a:rPr lang="en-US" altLang="zh-CN" sz="3200" dirty="0"/>
              <a:t>n,</a:t>
            </a:r>
            <a:r>
              <a:rPr lang="zh-CN" altLang="zh-CN" sz="3200" dirty="0"/>
              <a:t>将其表示为一些正因子的乘积，求所有可能的表示方案数</a:t>
            </a:r>
            <a:r>
              <a:rPr lang="zh-CN" altLang="zh-CN" sz="3200" dirty="0" smtClean="0"/>
              <a:t>。</a:t>
            </a:r>
            <a:r>
              <a:rPr lang="en-US" altLang="zh-CN" sz="3200" dirty="0" smtClean="0"/>
              <a:t/>
            </a:r>
            <a:br>
              <a:rPr lang="en-US" altLang="zh-CN" sz="3200" dirty="0" smtClean="0"/>
            </a:br>
            <a:r>
              <a:rPr lang="en-US" altLang="zh-CN" sz="3200" dirty="0" smtClean="0"/>
              <a:t>(</a:t>
            </a:r>
            <a:r>
              <a:rPr lang="en-US" altLang="zh-CN" sz="3200" dirty="0"/>
              <a:t>3</a:t>
            </a:r>
            <a:r>
              <a:rPr lang="en-US" altLang="zh-CN" sz="3200" dirty="0">
                <a:sym typeface="Symbol"/>
              </a:rPr>
              <a:t></a:t>
            </a:r>
            <a:r>
              <a:rPr lang="en-US" altLang="zh-CN" sz="3200" dirty="0"/>
              <a:t>4</a:t>
            </a:r>
            <a:r>
              <a:rPr lang="zh-CN" altLang="zh-CN" sz="3200" dirty="0"/>
              <a:t>与</a:t>
            </a:r>
            <a:r>
              <a:rPr lang="en-US" altLang="zh-CN" sz="3200" dirty="0"/>
              <a:t>4</a:t>
            </a:r>
            <a:r>
              <a:rPr lang="en-US" altLang="zh-CN" sz="3200" dirty="0">
                <a:sym typeface="Symbol"/>
              </a:rPr>
              <a:t></a:t>
            </a:r>
            <a:r>
              <a:rPr lang="en-US" altLang="zh-CN" sz="3200" dirty="0"/>
              <a:t>3</a:t>
            </a:r>
            <a:r>
              <a:rPr lang="zh-CN" altLang="zh-CN" sz="3200" dirty="0"/>
              <a:t>视为同一个方案</a:t>
            </a:r>
            <a:r>
              <a:rPr lang="en-US" altLang="zh-CN" sz="3200" dirty="0"/>
              <a:t>)</a:t>
            </a:r>
            <a:r>
              <a:rPr lang="zh-CN" altLang="zh-CN" sz="3200" dirty="0"/>
              <a:t/>
            </a:r>
            <a:br>
              <a:rPr lang="zh-CN" altLang="zh-CN" sz="3200" dirty="0"/>
            </a:b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6379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4AF7E3E7-8765-4283-8DD0-B69914981FE8}" type="datetime1">
              <a:rPr lang="zh-CN" altLang="en-US" sz="1200"/>
              <a:pPr eaLnBrk="1" hangingPunct="1"/>
              <a:t>2017/8/3</a:t>
            </a:fld>
            <a:endParaRPr lang="en-US" altLang="zh-CN" sz="1200"/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428625" y="0"/>
            <a:ext cx="8496300" cy="1216025"/>
          </a:xfrm>
          <a:noFill/>
        </p:spPr>
        <p:txBody>
          <a:bodyPr/>
          <a:lstStyle/>
          <a:p>
            <a:pPr algn="l"/>
            <a:r>
              <a:rPr lang="en-US" altLang="zh-CN" sz="3600" b="1" dirty="0">
                <a:latin typeface="楷体_GB2312" pitchFamily="1" charset="-122"/>
                <a:ea typeface="楷体_GB2312" pitchFamily="1" charset="-122"/>
              </a:rPr>
              <a:t>Ramsey</a:t>
            </a:r>
            <a:r>
              <a:rPr lang="zh-CN" altLang="en-US" sz="3600" b="1" dirty="0">
                <a:latin typeface="楷体_GB2312" pitchFamily="1" charset="-122"/>
                <a:ea typeface="楷体_GB2312" pitchFamily="1" charset="-122"/>
              </a:rPr>
              <a:t>数</a:t>
            </a:r>
            <a:r>
              <a:rPr lang="en-US" altLang="zh-CN" sz="3600" dirty="0"/>
              <a:t/>
            </a:r>
            <a:br>
              <a:rPr lang="en-US" altLang="zh-CN" sz="3600" dirty="0"/>
            </a:br>
            <a:r>
              <a:rPr lang="en-US" altLang="zh-CN" sz="3600" dirty="0" smtClean="0"/>
              <a:t>The </a:t>
            </a:r>
            <a:r>
              <a:rPr lang="en-US" altLang="zh-CN" sz="3600" dirty="0" smtClean="0"/>
              <a:t>Pigeonhole principle</a:t>
            </a:r>
            <a:endParaRPr lang="en-US" altLang="zh-CN" sz="1800" dirty="0" smtClean="0"/>
          </a:p>
        </p:txBody>
      </p:sp>
      <p:sp>
        <p:nvSpPr>
          <p:cNvPr id="28676" name="Rectangle 8"/>
          <p:cNvSpPr>
            <a:spLocks noChangeArrowheads="1"/>
          </p:cNvSpPr>
          <p:nvPr/>
        </p:nvSpPr>
        <p:spPr bwMode="auto">
          <a:xfrm>
            <a:off x="604838" y="1628775"/>
            <a:ext cx="8215312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ym typeface="Symbol" pitchFamily="18" charset="2"/>
              </a:rPr>
              <a:t>例</a:t>
            </a:r>
            <a:r>
              <a:rPr lang="en-US" altLang="zh-CN" sz="2800">
                <a:sym typeface="Symbol" pitchFamily="18" charset="2"/>
              </a:rPr>
              <a:t>:</a:t>
            </a:r>
            <a:r>
              <a:rPr lang="zh-CN" altLang="en-US" sz="2800">
                <a:sym typeface="Symbol" pitchFamily="18" charset="2"/>
              </a:rPr>
              <a:t>假如</a:t>
            </a:r>
            <a:r>
              <a:rPr lang="en-US" altLang="zh-CN" sz="2800">
                <a:sym typeface="Symbol" pitchFamily="18" charset="2"/>
              </a:rPr>
              <a:t>6</a:t>
            </a:r>
            <a:r>
              <a:rPr lang="zh-CN" altLang="en-US" sz="2800">
                <a:sym typeface="Symbol" pitchFamily="18" charset="2"/>
              </a:rPr>
              <a:t>人中任意</a:t>
            </a:r>
            <a:r>
              <a:rPr lang="en-US" altLang="zh-CN" sz="2800">
                <a:sym typeface="Symbol" pitchFamily="18" charset="2"/>
              </a:rPr>
              <a:t>2</a:t>
            </a:r>
            <a:r>
              <a:rPr lang="zh-CN" altLang="en-US" sz="2800">
                <a:sym typeface="Symbol" pitchFamily="18" charset="2"/>
              </a:rPr>
              <a:t>人或者认识或者不认识</a:t>
            </a:r>
            <a:r>
              <a:rPr lang="en-US" altLang="zh-CN" sz="2800">
                <a:sym typeface="Symbol" pitchFamily="18" charset="2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zh-CN" altLang="en-US" sz="2800">
                <a:sym typeface="Symbol" pitchFamily="18" charset="2"/>
              </a:rPr>
              <a:t>证明在这</a:t>
            </a:r>
            <a:r>
              <a:rPr lang="en-US" altLang="zh-CN" sz="2800">
                <a:sym typeface="Symbol" pitchFamily="18" charset="2"/>
              </a:rPr>
              <a:t>6</a:t>
            </a:r>
            <a:r>
              <a:rPr lang="zh-CN" altLang="en-US" sz="2800">
                <a:sym typeface="Symbol" pitchFamily="18" charset="2"/>
              </a:rPr>
              <a:t>人组中或者存在</a:t>
            </a:r>
            <a:r>
              <a:rPr lang="en-US" altLang="zh-CN" sz="2800">
                <a:sym typeface="Symbol" pitchFamily="18" charset="2"/>
              </a:rPr>
              <a:t>3</a:t>
            </a:r>
            <a:r>
              <a:rPr lang="zh-CN" altLang="en-US" sz="2800">
                <a:sym typeface="Symbol" pitchFamily="18" charset="2"/>
              </a:rPr>
              <a:t>人相互认识</a:t>
            </a:r>
            <a:r>
              <a:rPr lang="en-US" altLang="zh-CN" sz="2800">
                <a:sym typeface="Symbol" pitchFamily="18" charset="2"/>
              </a:rPr>
              <a:t>,</a:t>
            </a:r>
            <a:r>
              <a:rPr lang="zh-CN" altLang="en-US" sz="2800">
                <a:sym typeface="Symbol" pitchFamily="18" charset="2"/>
              </a:rPr>
              <a:t>或者存在</a:t>
            </a:r>
            <a:r>
              <a:rPr lang="en-US" altLang="zh-CN" sz="2800">
                <a:sym typeface="Symbol" pitchFamily="18" charset="2"/>
              </a:rPr>
              <a:t>3</a:t>
            </a:r>
            <a:r>
              <a:rPr lang="zh-CN" altLang="en-US" sz="2800">
                <a:sym typeface="Symbol" pitchFamily="18" charset="2"/>
              </a:rPr>
              <a:t>人相互不认识</a:t>
            </a:r>
            <a:r>
              <a:rPr lang="en-US" altLang="zh-CN" sz="2800">
                <a:sym typeface="Symbol" pitchFamily="18" charset="2"/>
              </a:rPr>
              <a:t>.</a:t>
            </a:r>
          </a:p>
        </p:txBody>
      </p:sp>
      <p:sp>
        <p:nvSpPr>
          <p:cNvPr id="28677" name="Rectangle 31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3851275" y="3500438"/>
            <a:ext cx="433388" cy="43338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</a:rPr>
              <a:t>A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724525" y="4679950"/>
            <a:ext cx="431800" cy="431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</a:rPr>
              <a:t>D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076825" y="4679950"/>
            <a:ext cx="431800" cy="431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</a:rPr>
              <a:t>C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2987675" y="4679950"/>
            <a:ext cx="431800" cy="431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</a:rPr>
              <a:t>?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4425950" y="4679950"/>
            <a:ext cx="431800" cy="431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</a:rPr>
              <a:t>B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374900" y="4679950"/>
            <a:ext cx="431800" cy="431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</a:rPr>
              <a:t>?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908175" y="4292600"/>
            <a:ext cx="1943100" cy="12239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4319588" y="4283075"/>
            <a:ext cx="1944687" cy="12239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1504" name="直接连接符 21503"/>
          <p:cNvCxnSpPr>
            <a:stCxn id="29" idx="3"/>
            <a:endCxn id="30" idx="7"/>
          </p:cNvCxnSpPr>
          <p:nvPr/>
        </p:nvCxnSpPr>
        <p:spPr>
          <a:xfrm flipH="1">
            <a:off x="3567113" y="3870325"/>
            <a:ext cx="347662" cy="6016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09" name="直接连接符 21508"/>
          <p:cNvCxnSpPr>
            <a:stCxn id="29" idx="5"/>
            <a:endCxn id="39" idx="1"/>
          </p:cNvCxnSpPr>
          <p:nvPr/>
        </p:nvCxnSpPr>
        <p:spPr>
          <a:xfrm>
            <a:off x="4221163" y="3870325"/>
            <a:ext cx="384175" cy="5921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椭圆 43"/>
          <p:cNvSpPr/>
          <p:nvPr/>
        </p:nvSpPr>
        <p:spPr>
          <a:xfrm>
            <a:off x="1384300" y="4067175"/>
            <a:ext cx="431800" cy="431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</a:rPr>
              <a:t>F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264275" y="3933825"/>
            <a:ext cx="431800" cy="431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</a:rPr>
              <a:t>S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01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3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29699" name="Group 1"/>
          <p:cNvGrpSpPr>
            <a:grpSpLocks noChangeAspect="1"/>
          </p:cNvGrpSpPr>
          <p:nvPr/>
        </p:nvGrpSpPr>
        <p:grpSpPr bwMode="auto">
          <a:xfrm>
            <a:off x="1116013" y="2576513"/>
            <a:ext cx="3908425" cy="2824162"/>
            <a:chOff x="3105" y="1830"/>
            <a:chExt cx="4320" cy="3120"/>
          </a:xfrm>
        </p:grpSpPr>
        <p:sp>
          <p:nvSpPr>
            <p:cNvPr id="29721" name="AutoShape 22"/>
            <p:cNvSpPr>
              <a:spLocks noChangeAspect="1" noChangeArrowheads="1" noTextEdit="1"/>
            </p:cNvSpPr>
            <p:nvPr/>
          </p:nvSpPr>
          <p:spPr bwMode="auto">
            <a:xfrm>
              <a:off x="3105" y="1830"/>
              <a:ext cx="4320" cy="3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2" name="Line 21"/>
            <p:cNvSpPr>
              <a:spLocks noChangeShapeType="1"/>
            </p:cNvSpPr>
            <p:nvPr/>
          </p:nvSpPr>
          <p:spPr bwMode="auto">
            <a:xfrm>
              <a:off x="4365" y="2142"/>
              <a:ext cx="19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3" name="Line 20"/>
            <p:cNvSpPr>
              <a:spLocks noChangeShapeType="1"/>
            </p:cNvSpPr>
            <p:nvPr/>
          </p:nvSpPr>
          <p:spPr bwMode="auto">
            <a:xfrm>
              <a:off x="4365" y="4638"/>
              <a:ext cx="1980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4" name="Line 19"/>
            <p:cNvSpPr>
              <a:spLocks noChangeShapeType="1"/>
            </p:cNvSpPr>
            <p:nvPr/>
          </p:nvSpPr>
          <p:spPr bwMode="auto">
            <a:xfrm flipV="1">
              <a:off x="3465" y="2142"/>
              <a:ext cx="900" cy="12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5" name="Line 18"/>
            <p:cNvSpPr>
              <a:spLocks noChangeShapeType="1"/>
            </p:cNvSpPr>
            <p:nvPr/>
          </p:nvSpPr>
          <p:spPr bwMode="auto">
            <a:xfrm>
              <a:off x="3465" y="3390"/>
              <a:ext cx="900" cy="12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6" name="Line 17"/>
            <p:cNvSpPr>
              <a:spLocks noChangeShapeType="1"/>
            </p:cNvSpPr>
            <p:nvPr/>
          </p:nvSpPr>
          <p:spPr bwMode="auto">
            <a:xfrm flipH="1" flipV="1">
              <a:off x="6345" y="2142"/>
              <a:ext cx="540" cy="12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7" name="Line 16"/>
            <p:cNvSpPr>
              <a:spLocks noChangeShapeType="1"/>
            </p:cNvSpPr>
            <p:nvPr/>
          </p:nvSpPr>
          <p:spPr bwMode="auto">
            <a:xfrm flipH="1">
              <a:off x="6345" y="3390"/>
              <a:ext cx="540" cy="12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8" name="Line 15"/>
            <p:cNvSpPr>
              <a:spLocks noChangeShapeType="1"/>
            </p:cNvSpPr>
            <p:nvPr/>
          </p:nvSpPr>
          <p:spPr bwMode="auto">
            <a:xfrm>
              <a:off x="4365" y="2142"/>
              <a:ext cx="0" cy="24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9" name="Line 14"/>
            <p:cNvSpPr>
              <a:spLocks noChangeShapeType="1"/>
            </p:cNvSpPr>
            <p:nvPr/>
          </p:nvSpPr>
          <p:spPr bwMode="auto">
            <a:xfrm>
              <a:off x="4365" y="2142"/>
              <a:ext cx="1980" cy="24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0" name="Line 13"/>
            <p:cNvSpPr>
              <a:spLocks noChangeShapeType="1"/>
            </p:cNvSpPr>
            <p:nvPr/>
          </p:nvSpPr>
          <p:spPr bwMode="auto">
            <a:xfrm>
              <a:off x="4365" y="2142"/>
              <a:ext cx="2520" cy="124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1" name="Line 12"/>
            <p:cNvSpPr>
              <a:spLocks noChangeShapeType="1"/>
            </p:cNvSpPr>
            <p:nvPr/>
          </p:nvSpPr>
          <p:spPr bwMode="auto">
            <a:xfrm flipV="1">
              <a:off x="3465" y="2142"/>
              <a:ext cx="2880" cy="12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2" name="Line 11"/>
            <p:cNvSpPr>
              <a:spLocks noChangeShapeType="1"/>
            </p:cNvSpPr>
            <p:nvPr/>
          </p:nvSpPr>
          <p:spPr bwMode="auto">
            <a:xfrm flipV="1">
              <a:off x="4365" y="2142"/>
              <a:ext cx="1980" cy="24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3" name="Line 10"/>
            <p:cNvSpPr>
              <a:spLocks noChangeShapeType="1"/>
            </p:cNvSpPr>
            <p:nvPr/>
          </p:nvSpPr>
          <p:spPr bwMode="auto">
            <a:xfrm flipV="1">
              <a:off x="6345" y="2142"/>
              <a:ext cx="0" cy="24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4" name="Line 9"/>
            <p:cNvSpPr>
              <a:spLocks noChangeShapeType="1"/>
            </p:cNvSpPr>
            <p:nvPr/>
          </p:nvSpPr>
          <p:spPr bwMode="auto">
            <a:xfrm>
              <a:off x="3465" y="3390"/>
              <a:ext cx="2880" cy="12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5" name="Text Box 8"/>
            <p:cNvSpPr txBox="1">
              <a:spLocks noChangeArrowheads="1"/>
            </p:cNvSpPr>
            <p:nvPr/>
          </p:nvSpPr>
          <p:spPr bwMode="auto">
            <a:xfrm>
              <a:off x="4185" y="183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600" i="1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altLang="zh-CN" sz="4800"/>
            </a:p>
          </p:txBody>
        </p:sp>
        <p:sp>
          <p:nvSpPr>
            <p:cNvPr id="29736" name="Text Box 7"/>
            <p:cNvSpPr txBox="1">
              <a:spLocks noChangeArrowheads="1"/>
            </p:cNvSpPr>
            <p:nvPr/>
          </p:nvSpPr>
          <p:spPr bwMode="auto">
            <a:xfrm>
              <a:off x="6705" y="207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600" i="1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altLang="zh-CN" sz="4800"/>
            </a:p>
          </p:txBody>
        </p:sp>
        <p:sp>
          <p:nvSpPr>
            <p:cNvPr id="29737" name="Text Box 6"/>
            <p:cNvSpPr txBox="1">
              <a:spLocks noChangeArrowheads="1"/>
            </p:cNvSpPr>
            <p:nvPr/>
          </p:nvSpPr>
          <p:spPr bwMode="auto">
            <a:xfrm>
              <a:off x="3285" y="3234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600" i="1">
                  <a:latin typeface="Times New Roman" pitchFamily="18" charset="0"/>
                  <a:cs typeface="Times New Roman" pitchFamily="18" charset="0"/>
                </a:rPr>
                <a:t>F</a:t>
              </a:r>
              <a:endParaRPr lang="en-US" altLang="zh-CN" sz="4800"/>
            </a:p>
          </p:txBody>
        </p:sp>
        <p:sp>
          <p:nvSpPr>
            <p:cNvPr id="29738" name="Text Box 5"/>
            <p:cNvSpPr txBox="1">
              <a:spLocks noChangeArrowheads="1"/>
            </p:cNvSpPr>
            <p:nvPr/>
          </p:nvSpPr>
          <p:spPr bwMode="auto">
            <a:xfrm>
              <a:off x="7065" y="3234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600" i="1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altLang="zh-CN" sz="4800"/>
            </a:p>
          </p:txBody>
        </p:sp>
        <p:sp>
          <p:nvSpPr>
            <p:cNvPr id="29739" name="Text Box 4"/>
            <p:cNvSpPr txBox="1">
              <a:spLocks noChangeArrowheads="1"/>
            </p:cNvSpPr>
            <p:nvPr/>
          </p:nvSpPr>
          <p:spPr bwMode="auto">
            <a:xfrm>
              <a:off x="4185" y="4638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600" i="1">
                  <a:latin typeface="Times New Roman" pitchFamily="18" charset="0"/>
                  <a:cs typeface="Times New Roman" pitchFamily="18" charset="0"/>
                </a:rPr>
                <a:t>E</a:t>
              </a:r>
              <a:endParaRPr lang="en-US" altLang="zh-CN" sz="4800"/>
            </a:p>
          </p:txBody>
        </p:sp>
        <p:sp>
          <p:nvSpPr>
            <p:cNvPr id="29740" name="Text Box 3"/>
            <p:cNvSpPr txBox="1">
              <a:spLocks noChangeArrowheads="1"/>
            </p:cNvSpPr>
            <p:nvPr/>
          </p:nvSpPr>
          <p:spPr bwMode="auto">
            <a:xfrm>
              <a:off x="6345" y="4638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600" i="1">
                  <a:latin typeface="Times New Roman" pitchFamily="18" charset="0"/>
                  <a:cs typeface="Times New Roman" pitchFamily="18" charset="0"/>
                </a:rPr>
                <a:t>D</a:t>
              </a:r>
              <a:endParaRPr lang="en-US" altLang="zh-CN" sz="4800"/>
            </a:p>
          </p:txBody>
        </p:sp>
        <p:sp>
          <p:nvSpPr>
            <p:cNvPr id="29741" name="Line 2"/>
            <p:cNvSpPr>
              <a:spLocks noChangeShapeType="1"/>
            </p:cNvSpPr>
            <p:nvPr/>
          </p:nvSpPr>
          <p:spPr bwMode="auto">
            <a:xfrm flipV="1">
              <a:off x="4365" y="3390"/>
              <a:ext cx="2520" cy="12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00" name="矩形 24"/>
          <p:cNvSpPr>
            <a:spLocks noChangeArrowheads="1"/>
          </p:cNvSpPr>
          <p:nvPr/>
        </p:nvSpPr>
        <p:spPr bwMode="auto">
          <a:xfrm>
            <a:off x="1246188" y="1490663"/>
            <a:ext cx="65563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aseline="-2500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zh-CN" altLang="zh-CN" sz="2800">
                <a:latin typeface="Times New Roman" pitchFamily="18" charset="0"/>
                <a:cs typeface="Times New Roman" pitchFamily="18" charset="0"/>
              </a:rPr>
              <a:t>的边用红蓝任意着色，则至少有一个同色的三角形．</a:t>
            </a:r>
          </a:p>
        </p:txBody>
      </p:sp>
      <p:sp>
        <p:nvSpPr>
          <p:cNvPr id="29701" name="Rectangle 4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27" name="Group 30"/>
          <p:cNvGrpSpPr>
            <a:grpSpLocks noChangeAspect="1"/>
          </p:cNvGrpSpPr>
          <p:nvPr/>
        </p:nvGrpSpPr>
        <p:grpSpPr bwMode="auto">
          <a:xfrm>
            <a:off x="5438775" y="2717800"/>
            <a:ext cx="2989263" cy="2592388"/>
            <a:chOff x="3645" y="1830"/>
            <a:chExt cx="3600" cy="3120"/>
          </a:xfrm>
        </p:grpSpPr>
        <p:sp>
          <p:nvSpPr>
            <p:cNvPr id="29705" name="AutoShape 46"/>
            <p:cNvSpPr>
              <a:spLocks noChangeAspect="1" noChangeArrowheads="1" noTextEdit="1"/>
            </p:cNvSpPr>
            <p:nvPr/>
          </p:nvSpPr>
          <p:spPr bwMode="auto">
            <a:xfrm>
              <a:off x="3645" y="1830"/>
              <a:ext cx="3600" cy="3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6" name="Line 45"/>
            <p:cNvSpPr>
              <a:spLocks noChangeShapeType="1"/>
            </p:cNvSpPr>
            <p:nvPr/>
          </p:nvSpPr>
          <p:spPr bwMode="auto">
            <a:xfrm>
              <a:off x="4365" y="2142"/>
              <a:ext cx="198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7" name="Line 44"/>
            <p:cNvSpPr>
              <a:spLocks noChangeShapeType="1"/>
            </p:cNvSpPr>
            <p:nvPr/>
          </p:nvSpPr>
          <p:spPr bwMode="auto">
            <a:xfrm>
              <a:off x="3825" y="3858"/>
              <a:ext cx="2520" cy="78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8" name="Line 43"/>
            <p:cNvSpPr>
              <a:spLocks noChangeShapeType="1"/>
            </p:cNvSpPr>
            <p:nvPr/>
          </p:nvSpPr>
          <p:spPr bwMode="auto">
            <a:xfrm flipH="1" flipV="1">
              <a:off x="6345" y="2142"/>
              <a:ext cx="540" cy="124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9" name="Line 42"/>
            <p:cNvSpPr>
              <a:spLocks noChangeShapeType="1"/>
            </p:cNvSpPr>
            <p:nvPr/>
          </p:nvSpPr>
          <p:spPr bwMode="auto">
            <a:xfrm flipH="1">
              <a:off x="6345" y="3390"/>
              <a:ext cx="540" cy="124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0" name="Line 41"/>
            <p:cNvSpPr>
              <a:spLocks noChangeShapeType="1"/>
            </p:cNvSpPr>
            <p:nvPr/>
          </p:nvSpPr>
          <p:spPr bwMode="auto">
            <a:xfrm flipH="1">
              <a:off x="3825" y="2142"/>
              <a:ext cx="540" cy="171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1" name="Line 40"/>
            <p:cNvSpPr>
              <a:spLocks noChangeShapeType="1"/>
            </p:cNvSpPr>
            <p:nvPr/>
          </p:nvSpPr>
          <p:spPr bwMode="auto">
            <a:xfrm>
              <a:off x="4365" y="2142"/>
              <a:ext cx="1980" cy="249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2" name="Line 39"/>
            <p:cNvSpPr>
              <a:spLocks noChangeShapeType="1"/>
            </p:cNvSpPr>
            <p:nvPr/>
          </p:nvSpPr>
          <p:spPr bwMode="auto">
            <a:xfrm>
              <a:off x="4365" y="2142"/>
              <a:ext cx="2520" cy="124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3" name="Line 38"/>
            <p:cNvSpPr>
              <a:spLocks noChangeShapeType="1"/>
            </p:cNvSpPr>
            <p:nvPr/>
          </p:nvSpPr>
          <p:spPr bwMode="auto">
            <a:xfrm flipV="1">
              <a:off x="3825" y="2142"/>
              <a:ext cx="2520" cy="171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4" name="Line 37"/>
            <p:cNvSpPr>
              <a:spLocks noChangeShapeType="1"/>
            </p:cNvSpPr>
            <p:nvPr/>
          </p:nvSpPr>
          <p:spPr bwMode="auto">
            <a:xfrm flipV="1">
              <a:off x="6345" y="2142"/>
              <a:ext cx="0" cy="249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5" name="Text Box 36"/>
            <p:cNvSpPr txBox="1">
              <a:spLocks noChangeArrowheads="1"/>
            </p:cNvSpPr>
            <p:nvPr/>
          </p:nvSpPr>
          <p:spPr bwMode="auto">
            <a:xfrm>
              <a:off x="4185" y="183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600" i="1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altLang="zh-CN" sz="4800"/>
            </a:p>
          </p:txBody>
        </p:sp>
        <p:sp>
          <p:nvSpPr>
            <p:cNvPr id="29716" name="Text Box 35"/>
            <p:cNvSpPr txBox="1">
              <a:spLocks noChangeArrowheads="1"/>
            </p:cNvSpPr>
            <p:nvPr/>
          </p:nvSpPr>
          <p:spPr bwMode="auto">
            <a:xfrm>
              <a:off x="6705" y="207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600" i="1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altLang="zh-CN" sz="4800"/>
            </a:p>
          </p:txBody>
        </p:sp>
        <p:sp>
          <p:nvSpPr>
            <p:cNvPr id="29717" name="Text Box 34"/>
            <p:cNvSpPr txBox="1">
              <a:spLocks noChangeArrowheads="1"/>
            </p:cNvSpPr>
            <p:nvPr/>
          </p:nvSpPr>
          <p:spPr bwMode="auto">
            <a:xfrm>
              <a:off x="7065" y="3234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600" i="1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altLang="zh-CN" sz="4800"/>
            </a:p>
          </p:txBody>
        </p:sp>
        <p:sp>
          <p:nvSpPr>
            <p:cNvPr id="29718" name="Text Box 33"/>
            <p:cNvSpPr txBox="1">
              <a:spLocks noChangeArrowheads="1"/>
            </p:cNvSpPr>
            <p:nvPr/>
          </p:nvSpPr>
          <p:spPr bwMode="auto">
            <a:xfrm>
              <a:off x="3645" y="3858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600" i="1">
                  <a:latin typeface="Times New Roman" pitchFamily="18" charset="0"/>
                  <a:cs typeface="Times New Roman" pitchFamily="18" charset="0"/>
                </a:rPr>
                <a:t>E</a:t>
              </a:r>
              <a:endParaRPr lang="en-US" altLang="zh-CN" sz="4800"/>
            </a:p>
          </p:txBody>
        </p:sp>
        <p:sp>
          <p:nvSpPr>
            <p:cNvPr id="29719" name="Text Box 32"/>
            <p:cNvSpPr txBox="1">
              <a:spLocks noChangeArrowheads="1"/>
            </p:cNvSpPr>
            <p:nvPr/>
          </p:nvSpPr>
          <p:spPr bwMode="auto">
            <a:xfrm>
              <a:off x="6345" y="4638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600" i="1">
                  <a:latin typeface="Times New Roman" pitchFamily="18" charset="0"/>
                  <a:cs typeface="Times New Roman" pitchFamily="18" charset="0"/>
                </a:rPr>
                <a:t>D</a:t>
              </a:r>
              <a:endParaRPr lang="en-US" altLang="zh-CN" sz="4800"/>
            </a:p>
          </p:txBody>
        </p:sp>
        <p:sp>
          <p:nvSpPr>
            <p:cNvPr id="29720" name="Line 31"/>
            <p:cNvSpPr>
              <a:spLocks noChangeShapeType="1"/>
            </p:cNvSpPr>
            <p:nvPr/>
          </p:nvSpPr>
          <p:spPr bwMode="auto">
            <a:xfrm flipV="1">
              <a:off x="3825" y="3390"/>
              <a:ext cx="3060" cy="46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1571625" y="5568950"/>
            <a:ext cx="18240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(3,3)=6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5173663" y="5580063"/>
            <a:ext cx="18224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CN" sz="2800">
                <a:latin typeface="Times New Roman" pitchFamily="18" charset="0"/>
                <a:cs typeface="Times New Roman" pitchFamily="18" charset="0"/>
              </a:rPr>
              <a:t>(3,4)=?</a:t>
            </a:r>
            <a:endParaRPr lang="zh-CN" altLang="zh-CN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Rectangle 4"/>
          <p:cNvSpPr txBox="1">
            <a:spLocks noChangeArrowheads="1"/>
          </p:cNvSpPr>
          <p:nvPr/>
        </p:nvSpPr>
        <p:spPr>
          <a:xfrm>
            <a:off x="395288" y="124743"/>
            <a:ext cx="8496300" cy="12160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b="1" dirty="0" smtClean="0">
                <a:latin typeface="楷体_GB2312" pitchFamily="1" charset="-122"/>
                <a:ea typeface="楷体_GB2312" pitchFamily="1" charset="-122"/>
              </a:rPr>
              <a:t>Ramsey</a:t>
            </a:r>
            <a:r>
              <a:rPr lang="zh-CN" altLang="en-US" b="1" dirty="0" smtClean="0">
                <a:latin typeface="楷体_GB2312" pitchFamily="1" charset="-122"/>
                <a:ea typeface="楷体_GB2312" pitchFamily="1" charset="-122"/>
              </a:rPr>
              <a:t>数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12108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8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30723" name="Group 1"/>
          <p:cNvGrpSpPr>
            <a:grpSpLocks noChangeAspect="1"/>
          </p:cNvGrpSpPr>
          <p:nvPr/>
        </p:nvGrpSpPr>
        <p:grpSpPr bwMode="auto">
          <a:xfrm>
            <a:off x="708025" y="2530475"/>
            <a:ext cx="3784600" cy="3392488"/>
            <a:chOff x="2068" y="3483"/>
            <a:chExt cx="5220" cy="4680"/>
          </a:xfrm>
        </p:grpSpPr>
        <p:sp>
          <p:nvSpPr>
            <p:cNvPr id="30764" name="AutoShape 27"/>
            <p:cNvSpPr>
              <a:spLocks noChangeAspect="1" noChangeArrowheads="1" noTextEdit="1"/>
            </p:cNvSpPr>
            <p:nvPr/>
          </p:nvSpPr>
          <p:spPr bwMode="auto">
            <a:xfrm>
              <a:off x="2068" y="3483"/>
              <a:ext cx="5220" cy="4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5" name="Line 26"/>
            <p:cNvSpPr>
              <a:spLocks noChangeShapeType="1"/>
            </p:cNvSpPr>
            <p:nvPr/>
          </p:nvSpPr>
          <p:spPr bwMode="auto">
            <a:xfrm flipV="1">
              <a:off x="3328" y="3795"/>
              <a:ext cx="1620" cy="3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6" name="Line 25"/>
            <p:cNvSpPr>
              <a:spLocks noChangeShapeType="1"/>
            </p:cNvSpPr>
            <p:nvPr/>
          </p:nvSpPr>
          <p:spPr bwMode="auto">
            <a:xfrm flipH="1">
              <a:off x="2608" y="4107"/>
              <a:ext cx="720" cy="78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7" name="Line 24"/>
            <p:cNvSpPr>
              <a:spLocks noChangeShapeType="1"/>
            </p:cNvSpPr>
            <p:nvPr/>
          </p:nvSpPr>
          <p:spPr bwMode="auto">
            <a:xfrm>
              <a:off x="2608" y="4887"/>
              <a:ext cx="0" cy="109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8" name="Line 23"/>
            <p:cNvSpPr>
              <a:spLocks noChangeShapeType="1"/>
            </p:cNvSpPr>
            <p:nvPr/>
          </p:nvSpPr>
          <p:spPr bwMode="auto">
            <a:xfrm>
              <a:off x="2608" y="5979"/>
              <a:ext cx="540" cy="12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9" name="Line 22"/>
            <p:cNvSpPr>
              <a:spLocks noChangeShapeType="1"/>
            </p:cNvSpPr>
            <p:nvPr/>
          </p:nvSpPr>
          <p:spPr bwMode="auto">
            <a:xfrm>
              <a:off x="3148" y="7227"/>
              <a:ext cx="1620" cy="46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0" name="Line 21"/>
            <p:cNvSpPr>
              <a:spLocks noChangeShapeType="1"/>
            </p:cNvSpPr>
            <p:nvPr/>
          </p:nvSpPr>
          <p:spPr bwMode="auto">
            <a:xfrm flipV="1">
              <a:off x="4768" y="6915"/>
              <a:ext cx="1620" cy="78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1" name="Line 20"/>
            <p:cNvSpPr>
              <a:spLocks noChangeShapeType="1"/>
            </p:cNvSpPr>
            <p:nvPr/>
          </p:nvSpPr>
          <p:spPr bwMode="auto">
            <a:xfrm flipV="1">
              <a:off x="6388" y="5511"/>
              <a:ext cx="360" cy="140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2" name="Line 19"/>
            <p:cNvSpPr>
              <a:spLocks noChangeShapeType="1"/>
            </p:cNvSpPr>
            <p:nvPr/>
          </p:nvSpPr>
          <p:spPr bwMode="auto">
            <a:xfrm flipH="1" flipV="1">
              <a:off x="6208" y="4419"/>
              <a:ext cx="540" cy="109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3" name="Line 18"/>
            <p:cNvSpPr>
              <a:spLocks noChangeShapeType="1"/>
            </p:cNvSpPr>
            <p:nvPr/>
          </p:nvSpPr>
          <p:spPr bwMode="auto">
            <a:xfrm>
              <a:off x="4948" y="3795"/>
              <a:ext cx="1260" cy="6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4" name="Line 17"/>
            <p:cNvSpPr>
              <a:spLocks noChangeShapeType="1"/>
            </p:cNvSpPr>
            <p:nvPr/>
          </p:nvSpPr>
          <p:spPr bwMode="auto">
            <a:xfrm flipH="1">
              <a:off x="3148" y="4107"/>
              <a:ext cx="180" cy="312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5" name="Line 16"/>
            <p:cNvSpPr>
              <a:spLocks noChangeShapeType="1"/>
            </p:cNvSpPr>
            <p:nvPr/>
          </p:nvSpPr>
          <p:spPr bwMode="auto">
            <a:xfrm flipH="1">
              <a:off x="2608" y="4107"/>
              <a:ext cx="720" cy="187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6" name="Line 15"/>
            <p:cNvSpPr>
              <a:spLocks noChangeShapeType="1"/>
            </p:cNvSpPr>
            <p:nvPr/>
          </p:nvSpPr>
          <p:spPr bwMode="auto">
            <a:xfrm>
              <a:off x="3328" y="4107"/>
              <a:ext cx="1440" cy="3588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7" name="Line 14"/>
            <p:cNvSpPr>
              <a:spLocks noChangeShapeType="1"/>
            </p:cNvSpPr>
            <p:nvPr/>
          </p:nvSpPr>
          <p:spPr bwMode="auto">
            <a:xfrm>
              <a:off x="3328" y="4107"/>
              <a:ext cx="3060" cy="2808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8" name="Line 13"/>
            <p:cNvSpPr>
              <a:spLocks noChangeShapeType="1"/>
            </p:cNvSpPr>
            <p:nvPr/>
          </p:nvSpPr>
          <p:spPr bwMode="auto">
            <a:xfrm>
              <a:off x="3328" y="4107"/>
              <a:ext cx="3420" cy="1404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9" name="Line 12"/>
            <p:cNvSpPr>
              <a:spLocks noChangeShapeType="1"/>
            </p:cNvSpPr>
            <p:nvPr/>
          </p:nvSpPr>
          <p:spPr bwMode="auto">
            <a:xfrm>
              <a:off x="3328" y="4107"/>
              <a:ext cx="2880" cy="3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80" name="Text Box 11"/>
            <p:cNvSpPr txBox="1">
              <a:spLocks noChangeArrowheads="1"/>
            </p:cNvSpPr>
            <p:nvPr/>
          </p:nvSpPr>
          <p:spPr bwMode="auto">
            <a:xfrm>
              <a:off x="3148" y="3795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altLang="zh-CN" sz="4400"/>
            </a:p>
          </p:txBody>
        </p:sp>
        <p:sp>
          <p:nvSpPr>
            <p:cNvPr id="30781" name="Text Box 10"/>
            <p:cNvSpPr txBox="1">
              <a:spLocks noChangeArrowheads="1"/>
            </p:cNvSpPr>
            <p:nvPr/>
          </p:nvSpPr>
          <p:spPr bwMode="auto">
            <a:xfrm>
              <a:off x="5128" y="3567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altLang="zh-CN" sz="4400"/>
            </a:p>
          </p:txBody>
        </p:sp>
        <p:sp>
          <p:nvSpPr>
            <p:cNvPr id="30782" name="Text Box 9"/>
            <p:cNvSpPr txBox="1">
              <a:spLocks noChangeArrowheads="1"/>
            </p:cNvSpPr>
            <p:nvPr/>
          </p:nvSpPr>
          <p:spPr bwMode="auto">
            <a:xfrm>
              <a:off x="6208" y="4107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altLang="zh-CN" sz="4400"/>
            </a:p>
          </p:txBody>
        </p:sp>
        <p:sp>
          <p:nvSpPr>
            <p:cNvPr id="30783" name="Text Box 8"/>
            <p:cNvSpPr txBox="1">
              <a:spLocks noChangeArrowheads="1"/>
            </p:cNvSpPr>
            <p:nvPr/>
          </p:nvSpPr>
          <p:spPr bwMode="auto">
            <a:xfrm>
              <a:off x="6928" y="5283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D</a:t>
              </a:r>
              <a:endParaRPr lang="en-US" altLang="zh-CN" sz="4400"/>
            </a:p>
          </p:txBody>
        </p:sp>
        <p:sp>
          <p:nvSpPr>
            <p:cNvPr id="30784" name="Text Box 7"/>
            <p:cNvSpPr txBox="1">
              <a:spLocks noChangeArrowheads="1"/>
            </p:cNvSpPr>
            <p:nvPr/>
          </p:nvSpPr>
          <p:spPr bwMode="auto">
            <a:xfrm>
              <a:off x="6388" y="6915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E</a:t>
              </a:r>
              <a:endParaRPr lang="en-US" altLang="zh-CN" sz="4400"/>
            </a:p>
          </p:txBody>
        </p:sp>
        <p:sp>
          <p:nvSpPr>
            <p:cNvPr id="30785" name="Text Box 6"/>
            <p:cNvSpPr txBox="1">
              <a:spLocks noChangeArrowheads="1"/>
            </p:cNvSpPr>
            <p:nvPr/>
          </p:nvSpPr>
          <p:spPr bwMode="auto">
            <a:xfrm>
              <a:off x="4768" y="7695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F</a:t>
              </a:r>
              <a:endParaRPr lang="en-US" altLang="zh-CN" sz="4400"/>
            </a:p>
          </p:txBody>
        </p:sp>
        <p:sp>
          <p:nvSpPr>
            <p:cNvPr id="30786" name="Text Box 5"/>
            <p:cNvSpPr txBox="1">
              <a:spLocks noChangeArrowheads="1"/>
            </p:cNvSpPr>
            <p:nvPr/>
          </p:nvSpPr>
          <p:spPr bwMode="auto">
            <a:xfrm>
              <a:off x="2968" y="7227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G</a:t>
              </a:r>
              <a:endParaRPr lang="en-US" altLang="zh-CN" sz="4400"/>
            </a:p>
          </p:txBody>
        </p:sp>
        <p:sp>
          <p:nvSpPr>
            <p:cNvPr id="30787" name="Text Box 4"/>
            <p:cNvSpPr txBox="1">
              <a:spLocks noChangeArrowheads="1"/>
            </p:cNvSpPr>
            <p:nvPr/>
          </p:nvSpPr>
          <p:spPr bwMode="auto">
            <a:xfrm>
              <a:off x="2248" y="5763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altLang="zh-CN" sz="4400"/>
            </a:p>
          </p:txBody>
        </p:sp>
        <p:sp>
          <p:nvSpPr>
            <p:cNvPr id="30788" name="Text Box 3"/>
            <p:cNvSpPr txBox="1">
              <a:spLocks noChangeArrowheads="1"/>
            </p:cNvSpPr>
            <p:nvPr/>
          </p:nvSpPr>
          <p:spPr bwMode="auto">
            <a:xfrm>
              <a:off x="2248" y="4731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altLang="zh-CN" sz="4400"/>
            </a:p>
          </p:txBody>
        </p:sp>
        <p:sp>
          <p:nvSpPr>
            <p:cNvPr id="30789" name="Line 2"/>
            <p:cNvSpPr>
              <a:spLocks noChangeShapeType="1"/>
            </p:cNvSpPr>
            <p:nvPr/>
          </p:nvSpPr>
          <p:spPr bwMode="auto">
            <a:xfrm flipV="1">
              <a:off x="4768" y="5511"/>
              <a:ext cx="1980" cy="218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24" name="矩形 29"/>
          <p:cNvSpPr>
            <a:spLocks noChangeArrowheads="1"/>
          </p:cNvSpPr>
          <p:nvPr/>
        </p:nvSpPr>
        <p:spPr bwMode="auto">
          <a:xfrm>
            <a:off x="666750" y="1576387"/>
            <a:ext cx="79375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aseline="-250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zh-CN" sz="2800" dirty="0">
                <a:latin typeface="Times New Roman" pitchFamily="18" charset="0"/>
                <a:cs typeface="Times New Roman" pitchFamily="18" charset="0"/>
              </a:rPr>
              <a:t>的边红蓝着色，则必有红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zh-CN" altLang="zh-CN" sz="2800" dirty="0">
                <a:latin typeface="Times New Roman" pitchFamily="18" charset="0"/>
                <a:cs typeface="Times New Roman" pitchFamily="18" charset="0"/>
              </a:rPr>
              <a:t>或蓝色三角形</a:t>
            </a: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CN" altLang="zh-CN" sz="2800" dirty="0">
                <a:latin typeface="Times New Roman" pitchFamily="18" charset="0"/>
                <a:cs typeface="Times New Roman" pitchFamily="18" charset="0"/>
              </a:rPr>
              <a:t>蓝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zh-CN" altLang="zh-CN" sz="2800" dirty="0">
                <a:latin typeface="Times New Roman" pitchFamily="18" charset="0"/>
                <a:cs typeface="Times New Roman" pitchFamily="18" charset="0"/>
              </a:rPr>
              <a:t>或红色三角形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zh-CN" sz="2800" dirty="0">
                <a:latin typeface="Times New Roman" pitchFamily="18" charset="0"/>
                <a:cs typeface="Times New Roman" pitchFamily="18" charset="0"/>
              </a:rPr>
              <a:t>．</a:t>
            </a:r>
          </a:p>
        </p:txBody>
      </p:sp>
      <p:sp>
        <p:nvSpPr>
          <p:cNvPr id="30725" name="Rectangle 7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32" name="Group 38"/>
          <p:cNvGrpSpPr>
            <a:grpSpLocks noChangeAspect="1"/>
          </p:cNvGrpSpPr>
          <p:nvPr/>
        </p:nvGrpSpPr>
        <p:grpSpPr bwMode="auto">
          <a:xfrm>
            <a:off x="4676775" y="2530475"/>
            <a:ext cx="3856038" cy="3455988"/>
            <a:chOff x="2068" y="3483"/>
            <a:chExt cx="5220" cy="4680"/>
          </a:xfrm>
        </p:grpSpPr>
        <p:sp>
          <p:nvSpPr>
            <p:cNvPr id="30727" name="AutoShape 75"/>
            <p:cNvSpPr>
              <a:spLocks noChangeAspect="1" noChangeArrowheads="1" noTextEdit="1"/>
            </p:cNvSpPr>
            <p:nvPr/>
          </p:nvSpPr>
          <p:spPr bwMode="auto">
            <a:xfrm>
              <a:off x="2068" y="3483"/>
              <a:ext cx="5220" cy="4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28" name="Line 74"/>
            <p:cNvSpPr>
              <a:spLocks noChangeShapeType="1"/>
            </p:cNvSpPr>
            <p:nvPr/>
          </p:nvSpPr>
          <p:spPr bwMode="auto">
            <a:xfrm flipV="1">
              <a:off x="3328" y="3795"/>
              <a:ext cx="1620" cy="31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29" name="Line 73"/>
            <p:cNvSpPr>
              <a:spLocks noChangeShapeType="1"/>
            </p:cNvSpPr>
            <p:nvPr/>
          </p:nvSpPr>
          <p:spPr bwMode="auto">
            <a:xfrm>
              <a:off x="2560" y="5365"/>
              <a:ext cx="588" cy="18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0" name="Line 72"/>
            <p:cNvSpPr>
              <a:spLocks noChangeShapeType="1"/>
            </p:cNvSpPr>
            <p:nvPr/>
          </p:nvSpPr>
          <p:spPr bwMode="auto">
            <a:xfrm>
              <a:off x="3148" y="7227"/>
              <a:ext cx="1620" cy="46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1" name="Line 71"/>
            <p:cNvSpPr>
              <a:spLocks noChangeShapeType="1"/>
            </p:cNvSpPr>
            <p:nvPr/>
          </p:nvSpPr>
          <p:spPr bwMode="auto">
            <a:xfrm flipV="1">
              <a:off x="4768" y="6915"/>
              <a:ext cx="1620" cy="78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2" name="Line 70"/>
            <p:cNvSpPr>
              <a:spLocks noChangeShapeType="1"/>
            </p:cNvSpPr>
            <p:nvPr/>
          </p:nvSpPr>
          <p:spPr bwMode="auto">
            <a:xfrm flipV="1">
              <a:off x="6388" y="5511"/>
              <a:ext cx="360" cy="140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3" name="Line 69"/>
            <p:cNvSpPr>
              <a:spLocks noChangeShapeType="1"/>
            </p:cNvSpPr>
            <p:nvPr/>
          </p:nvSpPr>
          <p:spPr bwMode="auto">
            <a:xfrm flipH="1" flipV="1">
              <a:off x="6208" y="4419"/>
              <a:ext cx="540" cy="109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4" name="Line 68"/>
            <p:cNvSpPr>
              <a:spLocks noChangeShapeType="1"/>
            </p:cNvSpPr>
            <p:nvPr/>
          </p:nvSpPr>
          <p:spPr bwMode="auto">
            <a:xfrm>
              <a:off x="4948" y="3795"/>
              <a:ext cx="1260" cy="62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5" name="Line 67"/>
            <p:cNvSpPr>
              <a:spLocks noChangeShapeType="1"/>
            </p:cNvSpPr>
            <p:nvPr/>
          </p:nvSpPr>
          <p:spPr bwMode="auto">
            <a:xfrm flipH="1">
              <a:off x="3148" y="4107"/>
              <a:ext cx="180" cy="312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6" name="Line 66"/>
            <p:cNvSpPr>
              <a:spLocks noChangeShapeType="1"/>
            </p:cNvSpPr>
            <p:nvPr/>
          </p:nvSpPr>
          <p:spPr bwMode="auto">
            <a:xfrm flipH="1">
              <a:off x="2560" y="4107"/>
              <a:ext cx="768" cy="125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7" name="Line 65"/>
            <p:cNvSpPr>
              <a:spLocks noChangeShapeType="1"/>
            </p:cNvSpPr>
            <p:nvPr/>
          </p:nvSpPr>
          <p:spPr bwMode="auto">
            <a:xfrm>
              <a:off x="3328" y="4107"/>
              <a:ext cx="1440" cy="3588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8" name="Line 64"/>
            <p:cNvSpPr>
              <a:spLocks noChangeShapeType="1"/>
            </p:cNvSpPr>
            <p:nvPr/>
          </p:nvSpPr>
          <p:spPr bwMode="auto">
            <a:xfrm>
              <a:off x="3328" y="4107"/>
              <a:ext cx="3060" cy="2808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9" name="Line 63"/>
            <p:cNvSpPr>
              <a:spLocks noChangeShapeType="1"/>
            </p:cNvSpPr>
            <p:nvPr/>
          </p:nvSpPr>
          <p:spPr bwMode="auto">
            <a:xfrm>
              <a:off x="3328" y="4107"/>
              <a:ext cx="3420" cy="1404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40" name="Line 62"/>
            <p:cNvSpPr>
              <a:spLocks noChangeShapeType="1"/>
            </p:cNvSpPr>
            <p:nvPr/>
          </p:nvSpPr>
          <p:spPr bwMode="auto">
            <a:xfrm>
              <a:off x="3328" y="4107"/>
              <a:ext cx="2880" cy="31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41" name="Text Box 61"/>
            <p:cNvSpPr txBox="1">
              <a:spLocks noChangeArrowheads="1"/>
            </p:cNvSpPr>
            <p:nvPr/>
          </p:nvSpPr>
          <p:spPr bwMode="auto">
            <a:xfrm>
              <a:off x="3148" y="3795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altLang="zh-CN" sz="4400"/>
            </a:p>
          </p:txBody>
        </p:sp>
        <p:sp>
          <p:nvSpPr>
            <p:cNvPr id="30742" name="Text Box 60"/>
            <p:cNvSpPr txBox="1">
              <a:spLocks noChangeArrowheads="1"/>
            </p:cNvSpPr>
            <p:nvPr/>
          </p:nvSpPr>
          <p:spPr bwMode="auto">
            <a:xfrm>
              <a:off x="5128" y="3567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altLang="zh-CN" sz="4400"/>
            </a:p>
          </p:txBody>
        </p:sp>
        <p:sp>
          <p:nvSpPr>
            <p:cNvPr id="30743" name="Text Box 59"/>
            <p:cNvSpPr txBox="1">
              <a:spLocks noChangeArrowheads="1"/>
            </p:cNvSpPr>
            <p:nvPr/>
          </p:nvSpPr>
          <p:spPr bwMode="auto">
            <a:xfrm>
              <a:off x="6208" y="4107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altLang="zh-CN" sz="4400"/>
            </a:p>
          </p:txBody>
        </p:sp>
        <p:sp>
          <p:nvSpPr>
            <p:cNvPr id="30744" name="Text Box 58"/>
            <p:cNvSpPr txBox="1">
              <a:spLocks noChangeArrowheads="1"/>
            </p:cNvSpPr>
            <p:nvPr/>
          </p:nvSpPr>
          <p:spPr bwMode="auto">
            <a:xfrm>
              <a:off x="6928" y="5283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D</a:t>
              </a:r>
              <a:endParaRPr lang="en-US" altLang="zh-CN" sz="4400"/>
            </a:p>
          </p:txBody>
        </p:sp>
        <p:sp>
          <p:nvSpPr>
            <p:cNvPr id="30745" name="Text Box 57"/>
            <p:cNvSpPr txBox="1">
              <a:spLocks noChangeArrowheads="1"/>
            </p:cNvSpPr>
            <p:nvPr/>
          </p:nvSpPr>
          <p:spPr bwMode="auto">
            <a:xfrm>
              <a:off x="6388" y="6915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E</a:t>
              </a:r>
              <a:endParaRPr lang="en-US" altLang="zh-CN" sz="4400"/>
            </a:p>
          </p:txBody>
        </p:sp>
        <p:sp>
          <p:nvSpPr>
            <p:cNvPr id="30746" name="Text Box 56"/>
            <p:cNvSpPr txBox="1">
              <a:spLocks noChangeArrowheads="1"/>
            </p:cNvSpPr>
            <p:nvPr/>
          </p:nvSpPr>
          <p:spPr bwMode="auto">
            <a:xfrm>
              <a:off x="4768" y="7695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F</a:t>
              </a:r>
              <a:endParaRPr lang="en-US" altLang="zh-CN" sz="4400"/>
            </a:p>
          </p:txBody>
        </p:sp>
        <p:sp>
          <p:nvSpPr>
            <p:cNvPr id="30747" name="Text Box 55"/>
            <p:cNvSpPr txBox="1">
              <a:spLocks noChangeArrowheads="1"/>
            </p:cNvSpPr>
            <p:nvPr/>
          </p:nvSpPr>
          <p:spPr bwMode="auto">
            <a:xfrm>
              <a:off x="2968" y="7227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G</a:t>
              </a:r>
              <a:endParaRPr lang="en-US" altLang="zh-CN" sz="4400"/>
            </a:p>
          </p:txBody>
        </p:sp>
        <p:sp>
          <p:nvSpPr>
            <p:cNvPr id="30748" name="Text Box 54"/>
            <p:cNvSpPr txBox="1">
              <a:spLocks noChangeArrowheads="1"/>
            </p:cNvSpPr>
            <p:nvPr/>
          </p:nvSpPr>
          <p:spPr bwMode="auto">
            <a:xfrm>
              <a:off x="2380" y="5283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" tIns="3600" rIns="3600" bIns="3600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1400" i="1"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altLang="zh-CN" sz="4400"/>
            </a:p>
          </p:txBody>
        </p:sp>
        <p:sp>
          <p:nvSpPr>
            <p:cNvPr id="30749" name="Line 53"/>
            <p:cNvSpPr>
              <a:spLocks noChangeShapeType="1"/>
            </p:cNvSpPr>
            <p:nvPr/>
          </p:nvSpPr>
          <p:spPr bwMode="auto">
            <a:xfrm flipV="1">
              <a:off x="4768" y="5511"/>
              <a:ext cx="1980" cy="218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0" name="Line 52"/>
            <p:cNvSpPr>
              <a:spLocks noChangeShapeType="1"/>
            </p:cNvSpPr>
            <p:nvPr/>
          </p:nvSpPr>
          <p:spPr bwMode="auto">
            <a:xfrm flipH="1">
              <a:off x="3148" y="3795"/>
              <a:ext cx="1800" cy="3432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1" name="Line 51"/>
            <p:cNvSpPr>
              <a:spLocks noChangeShapeType="1"/>
            </p:cNvSpPr>
            <p:nvPr/>
          </p:nvSpPr>
          <p:spPr bwMode="auto">
            <a:xfrm flipH="1">
              <a:off x="4768" y="3795"/>
              <a:ext cx="180" cy="3912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2" name="Line 50"/>
            <p:cNvSpPr>
              <a:spLocks noChangeShapeType="1"/>
            </p:cNvSpPr>
            <p:nvPr/>
          </p:nvSpPr>
          <p:spPr bwMode="auto">
            <a:xfrm>
              <a:off x="4948" y="3795"/>
              <a:ext cx="1440" cy="312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3" name="Line 49"/>
            <p:cNvSpPr>
              <a:spLocks noChangeShapeType="1"/>
            </p:cNvSpPr>
            <p:nvPr/>
          </p:nvSpPr>
          <p:spPr bwMode="auto">
            <a:xfrm flipH="1">
              <a:off x="2560" y="4419"/>
              <a:ext cx="3648" cy="946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4" name="Line 48"/>
            <p:cNvSpPr>
              <a:spLocks noChangeShapeType="1"/>
            </p:cNvSpPr>
            <p:nvPr/>
          </p:nvSpPr>
          <p:spPr bwMode="auto">
            <a:xfrm flipH="1">
              <a:off x="3148" y="4419"/>
              <a:ext cx="3060" cy="2808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5" name="Line 47"/>
            <p:cNvSpPr>
              <a:spLocks noChangeShapeType="1"/>
            </p:cNvSpPr>
            <p:nvPr/>
          </p:nvSpPr>
          <p:spPr bwMode="auto">
            <a:xfrm flipH="1">
              <a:off x="4768" y="4419"/>
              <a:ext cx="1440" cy="3276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6" name="Line 46"/>
            <p:cNvSpPr>
              <a:spLocks noChangeShapeType="1"/>
            </p:cNvSpPr>
            <p:nvPr/>
          </p:nvSpPr>
          <p:spPr bwMode="auto">
            <a:xfrm flipH="1" flipV="1">
              <a:off x="2560" y="5365"/>
              <a:ext cx="4140" cy="146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7" name="Line 45"/>
            <p:cNvSpPr>
              <a:spLocks noChangeShapeType="1"/>
            </p:cNvSpPr>
            <p:nvPr/>
          </p:nvSpPr>
          <p:spPr bwMode="auto">
            <a:xfrm flipH="1">
              <a:off x="3148" y="5511"/>
              <a:ext cx="3552" cy="1716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8" name="Line 44"/>
            <p:cNvSpPr>
              <a:spLocks noChangeShapeType="1"/>
            </p:cNvSpPr>
            <p:nvPr/>
          </p:nvSpPr>
          <p:spPr bwMode="auto">
            <a:xfrm flipH="1" flipV="1">
              <a:off x="2560" y="5365"/>
              <a:ext cx="3780" cy="155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9" name="Line 43"/>
            <p:cNvSpPr>
              <a:spLocks noChangeShapeType="1"/>
            </p:cNvSpPr>
            <p:nvPr/>
          </p:nvSpPr>
          <p:spPr bwMode="auto">
            <a:xfrm flipH="1" flipV="1">
              <a:off x="4948" y="3795"/>
              <a:ext cx="1800" cy="171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0" name="Line 42"/>
            <p:cNvSpPr>
              <a:spLocks noChangeShapeType="1"/>
            </p:cNvSpPr>
            <p:nvPr/>
          </p:nvSpPr>
          <p:spPr bwMode="auto">
            <a:xfrm flipV="1">
              <a:off x="2560" y="3795"/>
              <a:ext cx="2388" cy="157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1" name="Line 41"/>
            <p:cNvSpPr>
              <a:spLocks noChangeShapeType="1"/>
            </p:cNvSpPr>
            <p:nvPr/>
          </p:nvSpPr>
          <p:spPr bwMode="auto">
            <a:xfrm flipH="1" flipV="1">
              <a:off x="6208" y="4419"/>
              <a:ext cx="180" cy="24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2" name="Line 40"/>
            <p:cNvSpPr>
              <a:spLocks noChangeShapeType="1"/>
            </p:cNvSpPr>
            <p:nvPr/>
          </p:nvSpPr>
          <p:spPr bwMode="auto">
            <a:xfrm flipV="1">
              <a:off x="3148" y="6915"/>
              <a:ext cx="3192" cy="31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3" name="Line 39"/>
            <p:cNvSpPr>
              <a:spLocks noChangeShapeType="1"/>
            </p:cNvSpPr>
            <p:nvPr/>
          </p:nvSpPr>
          <p:spPr bwMode="auto">
            <a:xfrm flipH="1" flipV="1">
              <a:off x="2560" y="5365"/>
              <a:ext cx="2208" cy="233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0" name="Rectangle 4"/>
          <p:cNvSpPr txBox="1">
            <a:spLocks noChangeArrowheads="1"/>
          </p:cNvSpPr>
          <p:nvPr/>
        </p:nvSpPr>
        <p:spPr>
          <a:xfrm>
            <a:off x="395288" y="293688"/>
            <a:ext cx="8496300" cy="12160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b="1" dirty="0" smtClean="0">
                <a:latin typeface="楷体_GB2312" pitchFamily="1" charset="-122"/>
                <a:ea typeface="楷体_GB2312" pitchFamily="1" charset="-122"/>
              </a:rPr>
              <a:t>Ramsey</a:t>
            </a:r>
            <a:r>
              <a:rPr lang="zh-CN" altLang="en-US" b="1" dirty="0" smtClean="0">
                <a:latin typeface="楷体_GB2312" pitchFamily="1" charset="-122"/>
                <a:ea typeface="楷体_GB2312" pitchFamily="1" charset="-122"/>
              </a:rPr>
              <a:t>数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58036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9pPr>
          </a:lstStyle>
          <a:p>
            <a:pPr eaLnBrk="1" hangingPunct="1"/>
            <a:fld id="{078CA9DB-DD36-45E2-99BA-76DE37E50BD9}" type="datetime1">
              <a:rPr lang="zh-CN" altLang="en-US" sz="1200"/>
              <a:pPr eaLnBrk="1" hangingPunct="1"/>
              <a:t>2017/8/3</a:t>
            </a:fld>
            <a:endParaRPr lang="en-US" altLang="zh-CN" sz="1200"/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93688"/>
            <a:ext cx="8496300" cy="1216025"/>
          </a:xfrm>
          <a:noFill/>
        </p:spPr>
        <p:txBody>
          <a:bodyPr>
            <a:normAutofit/>
          </a:bodyPr>
          <a:lstStyle/>
          <a:p>
            <a:pPr algn="l"/>
            <a:r>
              <a:rPr lang="en-US" altLang="zh-CN" b="1" dirty="0">
                <a:latin typeface="楷体_GB2312" pitchFamily="1" charset="-122"/>
                <a:ea typeface="楷体_GB2312" pitchFamily="1" charset="-122"/>
              </a:rPr>
              <a:t>Ramsey</a:t>
            </a:r>
            <a:r>
              <a:rPr lang="zh-CN" altLang="en-US" b="1" dirty="0">
                <a:latin typeface="楷体_GB2312" pitchFamily="1" charset="-122"/>
                <a:ea typeface="楷体_GB2312" pitchFamily="1" charset="-122"/>
              </a:rPr>
              <a:t>数</a:t>
            </a:r>
            <a:endParaRPr lang="en-US" altLang="zh-CN" dirty="0" smtClean="0"/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467544" y="1918226"/>
            <a:ext cx="7920037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zh-CN" altLang="en-US" sz="3200" b="1" dirty="0">
                <a:solidFill>
                  <a:srgbClr val="CC33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定义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：假设</a:t>
            </a:r>
            <a:r>
              <a:rPr lang="en-US" altLang="zh-CN" sz="3200" b="1" dirty="0" err="1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p,q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为正整数，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p,q≧2 ,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则存在最小正整数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R(</a:t>
            </a:r>
            <a:r>
              <a:rPr lang="en-US" altLang="zh-CN" sz="3200" b="1" dirty="0" err="1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p,q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),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使得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n ≧ R(</a:t>
            </a:r>
            <a:r>
              <a:rPr lang="en-US" altLang="zh-CN" sz="3200" b="1" dirty="0" err="1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p,q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时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或者有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p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人是彼此相识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或者有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q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人彼此不相识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 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称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R(</a:t>
            </a:r>
            <a:r>
              <a:rPr lang="en-US" altLang="zh-CN" sz="3200" b="1" dirty="0" err="1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p,q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为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Ramsey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数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拉姆齐数</a:t>
            </a:r>
            <a:r>
              <a:rPr lang="en-US" altLang="zh-CN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</a:t>
            </a:r>
            <a:r>
              <a:rPr lang="zh-CN" altLang="en-US" sz="3200" b="1" dirty="0">
                <a:solidFill>
                  <a:schemeClr val="fol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04928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1340768"/>
            <a:ext cx="65344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练习：</a:t>
            </a:r>
            <a:endParaRPr lang="en-US" altLang="zh-CN" sz="3200" dirty="0" smtClean="0"/>
          </a:p>
          <a:p>
            <a:endParaRPr lang="en-US" altLang="zh-CN" sz="3200" dirty="0"/>
          </a:p>
          <a:p>
            <a:r>
              <a:rPr lang="zh-CN" altLang="zh-CN" sz="3200" dirty="0" smtClean="0"/>
              <a:t>记</a:t>
            </a:r>
            <a:r>
              <a:rPr lang="en-US" altLang="zh-CN" sz="3200" dirty="0"/>
              <a:t>1,2</a:t>
            </a:r>
            <a:r>
              <a:rPr lang="zh-CN" altLang="zh-CN" sz="3200" dirty="0"/>
              <a:t>，…，</a:t>
            </a:r>
            <a:r>
              <a:rPr lang="en-US" altLang="zh-CN" sz="3200" i="1" dirty="0"/>
              <a:t>n</a:t>
            </a:r>
            <a:r>
              <a:rPr lang="zh-CN" altLang="zh-CN" sz="3200" dirty="0"/>
              <a:t>中与</a:t>
            </a:r>
            <a:r>
              <a:rPr lang="en-US" altLang="zh-CN" sz="3200" i="1" dirty="0"/>
              <a:t>n</a:t>
            </a:r>
            <a:r>
              <a:rPr lang="zh-CN" altLang="zh-CN" sz="3200" dirty="0"/>
              <a:t>互素的数的个数为 </a:t>
            </a:r>
            <a:r>
              <a:rPr lang="en-US" altLang="zh-CN" sz="3200" i="1" dirty="0"/>
              <a:t>φ</a:t>
            </a:r>
            <a:r>
              <a:rPr lang="en-US" altLang="zh-CN" sz="3200" dirty="0"/>
              <a:t>(</a:t>
            </a:r>
            <a:r>
              <a:rPr lang="en-US" altLang="zh-CN" sz="3200" i="1" dirty="0"/>
              <a:t>n</a:t>
            </a:r>
            <a:r>
              <a:rPr lang="en-US" altLang="zh-CN" sz="3200" dirty="0"/>
              <a:t>)</a:t>
            </a:r>
            <a:r>
              <a:rPr lang="zh-CN" altLang="zh-CN" sz="3200" dirty="0"/>
              <a:t>，称为欧拉函数</a:t>
            </a:r>
            <a:r>
              <a:rPr lang="zh-CN" altLang="zh-CN" sz="3200" dirty="0" smtClean="0"/>
              <a:t>。</a:t>
            </a:r>
            <a:endParaRPr lang="en-US" altLang="zh-CN" sz="3200" dirty="0" smtClean="0"/>
          </a:p>
          <a:p>
            <a:endParaRPr lang="en-US" altLang="zh-CN" sz="3200" dirty="0"/>
          </a:p>
          <a:p>
            <a:r>
              <a:rPr lang="zh-CN" altLang="en-US" sz="3200" dirty="0" smtClean="0"/>
              <a:t>怎么求</a:t>
            </a:r>
            <a:r>
              <a:rPr lang="en-US" altLang="zh-CN" sz="3200" i="1" dirty="0"/>
              <a:t>φ</a:t>
            </a:r>
            <a:r>
              <a:rPr lang="en-US" altLang="zh-CN" sz="3200" dirty="0"/>
              <a:t>(</a:t>
            </a:r>
            <a:r>
              <a:rPr lang="en-US" altLang="zh-CN" sz="3200" i="1" dirty="0"/>
              <a:t>n</a:t>
            </a:r>
            <a:r>
              <a:rPr lang="en-US" altLang="zh-CN" sz="3200" dirty="0"/>
              <a:t>) </a:t>
            </a:r>
            <a:r>
              <a:rPr lang="zh-CN" altLang="en-US" sz="3200" dirty="0" smtClean="0"/>
              <a:t>？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0111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1199</Words>
  <Application>Microsoft Office PowerPoint</Application>
  <PresentationFormat>全屏显示(4:3)</PresentationFormat>
  <Paragraphs>275</Paragraphs>
  <Slides>36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36</vt:i4>
      </vt:variant>
    </vt:vector>
  </HeadingPairs>
  <TitlesOfParts>
    <vt:vector size="39" baseType="lpstr">
      <vt:lpstr>Office 主题</vt:lpstr>
      <vt:lpstr>MathType 6.0 Equation</vt:lpstr>
      <vt:lpstr>Microsoft 公式 3.0</vt:lpstr>
      <vt:lpstr>组合数学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整数拆分问题</vt:lpstr>
      <vt:lpstr>整数拆分问题</vt:lpstr>
      <vt:lpstr>整数拆分问题</vt:lpstr>
      <vt:lpstr>整数拆分问题</vt:lpstr>
      <vt:lpstr>练习：对于正整数12，我们有 12＝112 ＝26 ＝223 ＝34,  一般地，对正整数n,将其表示为一些正因子的乘积，求所有可能的表示方案数。 (34与43视为同一个方案) </vt:lpstr>
      <vt:lpstr>Ramsey数 The Pigeonhole principle</vt:lpstr>
      <vt:lpstr>PowerPoint 演示文稿</vt:lpstr>
      <vt:lpstr>PowerPoint 演示文稿</vt:lpstr>
      <vt:lpstr>Ramsey数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组合数学</dc:title>
  <dc:creator>luanjunfeng</dc:creator>
  <cp:lastModifiedBy>luanjunfeng</cp:lastModifiedBy>
  <cp:revision>10</cp:revision>
  <dcterms:created xsi:type="dcterms:W3CDTF">2017-08-02T15:20:03Z</dcterms:created>
  <dcterms:modified xsi:type="dcterms:W3CDTF">2017-08-02T16:43:03Z</dcterms:modified>
</cp:coreProperties>
</file>