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15"/>
  </p:handoutMasterIdLst>
  <p:sldIdLst>
    <p:sldId id="256" r:id="rId3"/>
    <p:sldId id="489" r:id="rId5"/>
    <p:sldId id="492" r:id="rId6"/>
    <p:sldId id="257" r:id="rId7"/>
    <p:sldId id="479" r:id="rId8"/>
    <p:sldId id="480" r:id="rId9"/>
    <p:sldId id="481" r:id="rId10"/>
    <p:sldId id="478" r:id="rId11"/>
    <p:sldId id="498" r:id="rId12"/>
    <p:sldId id="501" r:id="rId13"/>
    <p:sldId id="500" r:id="rId1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  <a:srgbClr val="33CC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17" autoAdjust="0"/>
    <p:restoredTop sz="63080" autoAdjust="0"/>
  </p:normalViewPr>
  <p:slideViewPr>
    <p:cSldViewPr>
      <p:cViewPr>
        <p:scale>
          <a:sx n="75" d="100"/>
          <a:sy n="75" d="100"/>
        </p:scale>
        <p:origin x="-1140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190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9.wmf"/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B3E1628-1CD0-41D7-9A11-B04F6E19DA7D}" type="datetime1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E5F64202-F9F6-4759-A0E4-B95A0890D74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81583871-7EFF-442E-B649-82B54146B5DE}" type="datetime1">
              <a:rPr lang="zh-CN" altLang="en-US"/>
            </a:fld>
            <a:endParaRPr lang="en-US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C747680-5E50-40FF-B10F-4F89C8C52A2A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186FBF-7425-4D8B-91FF-4AEA164723F9}" type="slidenum">
              <a:rPr lang="en-US" altLang="zh-CN" smtClean="0"/>
            </a:fld>
            <a:endParaRPr lang="en-US" altLang="zh-CN" smtClean="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17412" name="日期占位符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1F22FFE2-5B5B-47CB-9E5C-C9384E1935BF}" type="datetime1">
              <a:rPr lang="zh-CN" altLang="en-US" smtClean="0"/>
            </a:fld>
            <a:endParaRPr lang="en-US" altLang="zh-CN" smtClean="0"/>
          </a:p>
        </p:txBody>
      </p:sp>
      <p:sp>
        <p:nvSpPr>
          <p:cNvPr id="17413" name="页脚占位符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5" name="Group 8"/>
          <p:cNvGrpSpPr/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</a:ln>
          <a:effectLst/>
        </p:spPr>
        <p:txBody>
          <a:bodyPr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 sz="3200"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defRPr sz="10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68D5772-12D6-4934-94EA-62A9724DEC18}" type="datetime1">
              <a:rPr lang="zh-CN" altLang="en-US"/>
            </a:fld>
            <a:endParaRPr lang="en-US" altLang="zh-CN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defRPr sz="10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r>
              <a:rPr lang="en-US" altLang="zh-CN"/>
              <a:t>#</a:t>
            </a:r>
            <a:endParaRPr lang="en-US" altLang="zh-CN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9B4BC-0FBF-4861-8C24-BB5958530E0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C8786-2D1B-41E1-AF51-67F13AE9776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59B16-5065-4898-B687-DBF0AB2D1E2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026AB-3049-492A-94E9-00847AA6A790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5F8D8-B31E-4A1F-AF83-5C7569EDA240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47945-FB33-416E-9071-9FAB2FDD8C6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A6FCA-B9D1-47C8-B7F9-0673CD64393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955B3-C030-4C86-99C2-0EF4E91E57F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BCA49-6734-435C-AAE6-EF98438FA105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2D2D9-7F3D-4CDA-8B63-9DF88024DF4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6EFB1-CFDE-4385-8A67-68BA3492ADC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32508-51D9-4C87-A978-46F2262CDFAD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0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C0696F7-78FE-4659-A8C3-15DA2430161F}" type="slidenum">
              <a:rPr lang="en-US" altLang="zh-CN"/>
            </a:fld>
            <a:endParaRPr lang="en-US" altLang="zh-CN"/>
          </a:p>
        </p:txBody>
      </p:sp>
      <p:grpSp>
        <p:nvGrpSpPr>
          <p:cNvPr id="1030" name="Group 8"/>
          <p:cNvGrpSpPr/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7417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18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19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0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1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2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3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4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5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6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7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8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9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0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1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2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3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4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5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6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7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8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9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0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1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2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3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4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5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6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7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8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l">
              <a:defRPr sz="10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6119883B-0E0D-44C0-B359-11F2CACB647A}" type="datetime1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98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600">
          <a:solidFill>
            <a:schemeClr val="tx1"/>
          </a:solidFill>
          <a:latin typeface="+mn-lt"/>
          <a:ea typeface="+mn-ea"/>
        </a:defRPr>
      </a:lvl2pPr>
      <a:lvl3pPr marL="987425" indent="-29400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  <a:ea typeface="+mn-ea"/>
        </a:defRPr>
      </a:lvl3pPr>
      <a:lvl4pPr marL="1281430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4pPr>
      <a:lvl5pPr marL="1598930" indent="-31623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056130" indent="-31623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513330" indent="-31623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2970530" indent="-31623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427730" indent="-31623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wmf"/><Relationship Id="rId8" Type="http://schemas.openxmlformats.org/officeDocument/2006/relationships/oleObject" Target="../embeddings/oleObject4.bin"/><Relationship Id="rId7" Type="http://schemas.openxmlformats.org/officeDocument/2006/relationships/image" Target="../media/image8.wmf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1" Type="http://schemas.openxmlformats.org/officeDocument/2006/relationships/vmlDrawing" Target="../drawings/vmlDrawing1.v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wmf"/><Relationship Id="rId2" Type="http://schemas.openxmlformats.org/officeDocument/2006/relationships/oleObject" Target="../embeddings/oleObject5.bin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emf"/><Relationship Id="rId1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75" y="1268413"/>
            <a:ext cx="7000875" cy="1331912"/>
          </a:xfrm>
        </p:spPr>
        <p:txBody>
          <a:bodyPr/>
          <a:lstStyle/>
          <a:p>
            <a:pPr eaLnBrk="1" hangingPunct="1"/>
            <a:r>
              <a:rPr lang="zh-CN" altLang="en-US" sz="4400" b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组成原理实验</a:t>
            </a:r>
            <a:endParaRPr lang="zh-CN" altLang="en-US" sz="4400" b="0" smtClean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56100" y="3644900"/>
            <a:ext cx="2332038" cy="792163"/>
          </a:xfrm>
        </p:spPr>
        <p:txBody>
          <a:bodyPr/>
          <a:lstStyle/>
          <a:p>
            <a:pPr eaLnBrk="1" hangingPunct="1"/>
            <a:r>
              <a:rPr lang="zh-CN" altLang="en-US" smtClean="0"/>
              <a:t>陈志勇</a:t>
            </a:r>
            <a:endParaRPr lang="en-US" altLang="zh-CN" smtClean="0"/>
          </a:p>
        </p:txBody>
      </p:sp>
      <p:pic>
        <p:nvPicPr>
          <p:cNvPr id="16387" name="Picture 4" descr="ecomm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55650" y="4221163"/>
            <a:ext cx="2051050" cy="195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5000625" y="4857750"/>
            <a:ext cx="1928813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dirty="0" smtClean="0"/>
              <a:t>2016/11/28</a:t>
            </a:r>
            <a:endParaRPr lang="zh-CN" altLang="en-US" dirty="0"/>
          </a:p>
        </p:txBody>
      </p:sp>
      <p:sp>
        <p:nvSpPr>
          <p:cNvPr id="16389" name="TextBox 5"/>
          <p:cNvSpPr txBox="1">
            <a:spLocks noChangeArrowheads="1"/>
          </p:cNvSpPr>
          <p:nvPr/>
        </p:nvSpPr>
        <p:spPr bwMode="auto">
          <a:xfrm>
            <a:off x="3714750" y="6000750"/>
            <a:ext cx="357187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/>
              <a:t>计算机科学与技术学院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灯片编号占位符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FB0D419-09B8-4D49-9FE2-29BDF32ED442}" type="slidenum">
              <a:rPr lang="en-US" altLang="zh-CN" smtClean="0"/>
            </a:fld>
            <a:endParaRPr lang="en-US" altLang="zh-CN" smtClean="0"/>
          </a:p>
        </p:txBody>
      </p:sp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1042988" y="2565400"/>
            <a:ext cx="7489825" cy="938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zh-CN" sz="3600" b="1"/>
              <a:t>实验一</a:t>
            </a:r>
            <a:r>
              <a:rPr lang="en-US" altLang="zh-CN" sz="3600" b="1"/>
              <a:t>  </a:t>
            </a:r>
            <a:r>
              <a:rPr lang="zh-CN" altLang="zh-CN" sz="3600" b="1"/>
              <a:t>基本逻辑门</a:t>
            </a:r>
            <a:r>
              <a:rPr lang="zh-CN" altLang="en-US" sz="3600" b="1"/>
              <a:t>测试</a:t>
            </a:r>
            <a:r>
              <a:rPr lang="zh-CN" altLang="zh-CN" sz="3600" b="1"/>
              <a:t>实验</a:t>
            </a:r>
            <a:endParaRPr lang="zh-CN" altLang="zh-CN" sz="3600" b="1"/>
          </a:p>
          <a:p>
            <a:endParaRPr lang="zh-CN" altLang="en-US" sz="1900">
              <a:latin typeface="宋体" panose="02010600030101010101" pitchFamily="2" charset="-122"/>
            </a:endParaRPr>
          </a:p>
        </p:txBody>
      </p:sp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4716463" y="4508500"/>
            <a:ext cx="3600450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</a:rPr>
              <a:t>实验时间：</a:t>
            </a:r>
            <a:r>
              <a:rPr lang="zh-CN" altLang="en-US" sz="2800" b="1" dirty="0" smtClean="0">
                <a:latin typeface="宋体" panose="02010600030101010101" pitchFamily="2" charset="-122"/>
              </a:rPr>
              <a:t>第</a:t>
            </a:r>
            <a:r>
              <a:rPr lang="en-US" altLang="zh-CN" sz="2800" b="1" dirty="0" smtClean="0">
                <a:latin typeface="宋体" panose="02010600030101010101" pitchFamily="2" charset="-122"/>
              </a:rPr>
              <a:t>13</a:t>
            </a:r>
            <a:r>
              <a:rPr lang="zh-CN" altLang="en-US" sz="2800" b="1" dirty="0" smtClean="0">
                <a:latin typeface="宋体" panose="02010600030101010101" pitchFamily="2" charset="-122"/>
              </a:rPr>
              <a:t>周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灯片编号占位符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5439A15-C66F-4A20-B2FD-8E8D6C80365F}" type="slidenum">
              <a:rPr lang="en-US" altLang="zh-CN" smtClean="0"/>
            </a:fld>
            <a:endParaRPr lang="en-US" altLang="zh-CN" smtClean="0"/>
          </a:p>
        </p:txBody>
      </p:sp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250825" y="620713"/>
            <a:ext cx="8497888" cy="50475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</a:rPr>
              <a:t>一、	实验目的</a:t>
            </a:r>
            <a:endParaRPr lang="zh-CN" altLang="en-US" sz="2800" b="1" dirty="0">
              <a:solidFill>
                <a:srgbClr val="C00000"/>
              </a:solidFill>
              <a:latin typeface="宋体" panose="02010600030101010101" pitchFamily="2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掌握</a:t>
            </a:r>
            <a:r>
              <a:rPr lang="en-US" altLang="zh-CN" sz="2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种</a:t>
            </a: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</a:t>
            </a: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74</a:t>
            </a: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系列门电路的输入输出之间的逻辑关系；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</a:t>
            </a: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熟悉</a:t>
            </a: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TTL</a:t>
            </a: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中、小规模集成电路的外型、管脚和使用方法；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熟悉</a:t>
            </a:r>
            <a:r>
              <a:rPr lang="en-US" altLang="zh-CN" sz="2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TEC—5 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实验台。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</a:rPr>
              <a:t>二、	实验所用器件和仪表</a:t>
            </a:r>
            <a:endParaRPr lang="en-US" altLang="zh-CN" sz="2800" b="1" dirty="0">
              <a:solidFill>
                <a:srgbClr val="C00000"/>
              </a:solidFill>
              <a:latin typeface="宋体" panose="02010600030101010101" pitchFamily="2" charset="-122"/>
            </a:endParaRPr>
          </a:p>
          <a:p>
            <a:pPr>
              <a:spcAft>
                <a:spcPts val="600"/>
              </a:spcAft>
            </a:pPr>
            <a:r>
              <a:rPr lang="en-US" altLang="zh-CN" sz="2800" b="1" dirty="0">
                <a:latin typeface="宋体" panose="02010600030101010101" pitchFamily="2" charset="-122"/>
              </a:rPr>
              <a:t>    </a:t>
            </a:r>
            <a:r>
              <a:rPr lang="en-US" altLang="zh-CN" sz="2400" dirty="0">
                <a:latin typeface="宋体" panose="02010600030101010101" pitchFamily="2" charset="-122"/>
              </a:rPr>
              <a:t>1. </a:t>
            </a:r>
            <a:r>
              <a:rPr lang="zh-CN" altLang="en-US" sz="2400" dirty="0">
                <a:latin typeface="宋体" panose="02010600030101010101" pitchFamily="2" charset="-122"/>
              </a:rPr>
              <a:t>二输入四异或门               </a:t>
            </a:r>
            <a:r>
              <a:rPr lang="en-US" altLang="zh-CN" sz="2400" dirty="0">
                <a:solidFill>
                  <a:srgbClr val="0000CC"/>
                </a:solidFill>
                <a:latin typeface="宋体" panose="02010600030101010101" pitchFamily="2" charset="-122"/>
              </a:rPr>
              <a:t>74LS86</a:t>
            </a:r>
            <a:r>
              <a:rPr lang="en-US" altLang="zh-CN" sz="2400" dirty="0">
                <a:latin typeface="宋体" panose="02010600030101010101" pitchFamily="2" charset="-122"/>
              </a:rPr>
              <a:t>   1</a:t>
            </a:r>
            <a:r>
              <a:rPr lang="zh-CN" altLang="en-US" sz="2400" dirty="0">
                <a:latin typeface="宋体" panose="02010600030101010101" pitchFamily="2" charset="-122"/>
              </a:rPr>
              <a:t>片</a:t>
            </a:r>
            <a:endParaRPr lang="en-US" altLang="zh-CN" sz="2400" dirty="0">
              <a:latin typeface="宋体" panose="02010600030101010101" pitchFamily="2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400" dirty="0">
                <a:latin typeface="宋体" panose="02010600030101010101" pitchFamily="2" charset="-122"/>
              </a:rPr>
              <a:t>     2. </a:t>
            </a:r>
            <a:r>
              <a:rPr lang="zh-CN" altLang="en-US" sz="2400" dirty="0">
                <a:latin typeface="宋体" panose="02010600030101010101" pitchFamily="2" charset="-122"/>
              </a:rPr>
              <a:t>三态输出四总线缓冲门         </a:t>
            </a:r>
            <a:r>
              <a:rPr lang="en-US" altLang="zh-CN" sz="2400" dirty="0">
                <a:solidFill>
                  <a:srgbClr val="0000CC"/>
                </a:solidFill>
                <a:latin typeface="宋体" panose="02010600030101010101" pitchFamily="2" charset="-122"/>
              </a:rPr>
              <a:t>74LS125</a:t>
            </a:r>
            <a:r>
              <a:rPr lang="en-US" altLang="zh-CN" sz="2400" dirty="0">
                <a:latin typeface="宋体" panose="02010600030101010101" pitchFamily="2" charset="-122"/>
              </a:rPr>
              <a:t>  1</a:t>
            </a:r>
            <a:r>
              <a:rPr lang="zh-CN" altLang="en-US" sz="2400" dirty="0">
                <a:latin typeface="宋体" panose="02010600030101010101" pitchFamily="2" charset="-122"/>
              </a:rPr>
              <a:t>片</a:t>
            </a:r>
            <a:endParaRPr lang="zh-CN" altLang="en-US" sz="2400" dirty="0">
              <a:latin typeface="宋体" panose="02010600030101010101" pitchFamily="2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400" dirty="0">
                <a:latin typeface="宋体" panose="02010600030101010101" pitchFamily="2" charset="-122"/>
              </a:rPr>
              <a:t>     3. </a:t>
            </a:r>
            <a:r>
              <a:rPr lang="zh-CN" altLang="en-US" sz="2400" dirty="0">
                <a:latin typeface="宋体" panose="02010600030101010101" pitchFamily="2" charset="-122"/>
              </a:rPr>
              <a:t>四位二进制计数器             </a:t>
            </a:r>
            <a:r>
              <a:rPr lang="en-US" altLang="zh-CN" sz="2400" dirty="0">
                <a:solidFill>
                  <a:srgbClr val="0000CC"/>
                </a:solidFill>
                <a:latin typeface="宋体" panose="02010600030101010101" pitchFamily="2" charset="-122"/>
              </a:rPr>
              <a:t>74LS161</a:t>
            </a:r>
            <a:r>
              <a:rPr lang="en-US" altLang="zh-CN" sz="2400" dirty="0">
                <a:latin typeface="宋体" panose="02010600030101010101" pitchFamily="2" charset="-122"/>
              </a:rPr>
              <a:t>  1</a:t>
            </a:r>
            <a:r>
              <a:rPr lang="zh-CN" altLang="en-US" sz="2400" dirty="0">
                <a:latin typeface="宋体" panose="02010600030101010101" pitchFamily="2" charset="-122"/>
              </a:rPr>
              <a:t>片</a:t>
            </a:r>
            <a:endParaRPr lang="zh-CN" altLang="en-US" sz="2400" dirty="0">
              <a:latin typeface="宋体" panose="02010600030101010101" pitchFamily="2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400" dirty="0">
                <a:latin typeface="宋体" panose="02010600030101010101" pitchFamily="2" charset="-122"/>
              </a:rPr>
              <a:t>     4. 3-8</a:t>
            </a:r>
            <a:r>
              <a:rPr lang="zh-CN" altLang="en-US" sz="2400" dirty="0">
                <a:latin typeface="宋体" panose="02010600030101010101" pitchFamily="2" charset="-122"/>
              </a:rPr>
              <a:t>译码器                    </a:t>
            </a:r>
            <a:r>
              <a:rPr lang="en-US" altLang="zh-CN" sz="2400" dirty="0">
                <a:solidFill>
                  <a:srgbClr val="0000CC"/>
                </a:solidFill>
                <a:latin typeface="宋体" panose="02010600030101010101" pitchFamily="2" charset="-122"/>
              </a:rPr>
              <a:t>74LS138</a:t>
            </a:r>
            <a:r>
              <a:rPr lang="en-US" altLang="zh-CN" sz="2400" dirty="0">
                <a:latin typeface="宋体" panose="02010600030101010101" pitchFamily="2" charset="-122"/>
              </a:rPr>
              <a:t>  1</a:t>
            </a:r>
            <a:r>
              <a:rPr lang="zh-CN" altLang="en-US" sz="2400" dirty="0">
                <a:latin typeface="宋体" panose="02010600030101010101" pitchFamily="2" charset="-122"/>
              </a:rPr>
              <a:t>片</a:t>
            </a:r>
            <a:endParaRPr lang="en-US" altLang="zh-CN" sz="2400" dirty="0">
              <a:latin typeface="宋体" panose="02010600030101010101" pitchFamily="2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400" dirty="0">
                <a:latin typeface="宋体" panose="02010600030101010101" pitchFamily="2" charset="-122"/>
              </a:rPr>
              <a:t>     </a:t>
            </a:r>
            <a:endParaRPr lang="zh-CN" altLang="en-US" sz="2400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LS8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39750" y="1341438"/>
            <a:ext cx="77152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Box 8"/>
          <p:cNvSpPr txBox="1">
            <a:spLocks noChangeArrowheads="1"/>
          </p:cNvSpPr>
          <p:nvPr/>
        </p:nvSpPr>
        <p:spPr bwMode="auto">
          <a:xfrm>
            <a:off x="250825" y="404813"/>
            <a:ext cx="7273925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200" b="1"/>
              <a:t>1</a:t>
            </a:r>
            <a:r>
              <a:rPr lang="zh-CN" altLang="en-US" sz="3200" b="1"/>
              <a:t>、</a:t>
            </a:r>
            <a:r>
              <a:rPr lang="zh-CN" altLang="zh-CN" sz="3200" b="1"/>
              <a:t>四</a:t>
            </a:r>
            <a:r>
              <a:rPr lang="en-US" altLang="zh-CN" sz="3200" b="1"/>
              <a:t>-2</a:t>
            </a:r>
            <a:r>
              <a:rPr lang="zh-CN" altLang="zh-CN" sz="3200" b="1"/>
              <a:t>输入</a:t>
            </a:r>
            <a:r>
              <a:rPr lang="zh-CN" altLang="zh-CN" sz="3200" b="1">
                <a:solidFill>
                  <a:srgbClr val="FF0000"/>
                </a:solidFill>
              </a:rPr>
              <a:t>异或门</a:t>
            </a:r>
            <a:r>
              <a:rPr lang="en-US" altLang="zh-CN" sz="3200" b="1"/>
              <a:t>74LS86</a:t>
            </a:r>
            <a:endParaRPr lang="zh-CN" altLang="en-US" sz="3200">
              <a:latin typeface="宋体" panose="02010600030101010101" pitchFamily="2" charset="-122"/>
            </a:endParaRPr>
          </a:p>
        </p:txBody>
      </p:sp>
      <p:sp>
        <p:nvSpPr>
          <p:cNvPr id="20483" name="TextBox 9"/>
          <p:cNvSpPr txBox="1">
            <a:spLocks noChangeArrowheads="1"/>
          </p:cNvSpPr>
          <p:nvPr/>
        </p:nvSpPr>
        <p:spPr bwMode="auto">
          <a:xfrm>
            <a:off x="539750" y="4868863"/>
            <a:ext cx="8135938" cy="18161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/>
              <a:t>1</a:t>
            </a:r>
            <a:r>
              <a:rPr lang="zh-CN" altLang="zh-CN" sz="2800" b="1"/>
              <a:t>、</a:t>
            </a:r>
            <a:r>
              <a:rPr lang="en-US" altLang="zh-CN" sz="2800" b="1"/>
              <a:t>2</a:t>
            </a:r>
            <a:r>
              <a:rPr lang="zh-CN" altLang="zh-CN" sz="2800" b="1"/>
              <a:t>、</a:t>
            </a:r>
            <a:r>
              <a:rPr lang="en-US" altLang="zh-CN" sz="2800" b="1"/>
              <a:t>3, </a:t>
            </a:r>
            <a:endParaRPr lang="en-US" altLang="zh-CN" sz="2800" b="1"/>
          </a:p>
          <a:p>
            <a:r>
              <a:rPr lang="en-US" altLang="zh-CN" sz="2800" b="1"/>
              <a:t>4</a:t>
            </a:r>
            <a:r>
              <a:rPr lang="zh-CN" altLang="zh-CN" sz="2800" b="1"/>
              <a:t>、</a:t>
            </a:r>
            <a:r>
              <a:rPr lang="en-US" altLang="zh-CN" sz="2800" b="1"/>
              <a:t>5</a:t>
            </a:r>
            <a:r>
              <a:rPr lang="zh-CN" altLang="zh-CN" sz="2800" b="1"/>
              <a:t>、</a:t>
            </a:r>
            <a:r>
              <a:rPr lang="en-US" altLang="zh-CN" sz="2800" b="1"/>
              <a:t>6,</a:t>
            </a:r>
            <a:endParaRPr lang="en-US" altLang="zh-CN" sz="2800" b="1"/>
          </a:p>
          <a:p>
            <a:r>
              <a:rPr lang="en-US" altLang="zh-CN" sz="2800" b="1"/>
              <a:t>8</a:t>
            </a:r>
            <a:r>
              <a:rPr lang="zh-CN" altLang="zh-CN" sz="2800" b="1"/>
              <a:t>、</a:t>
            </a:r>
            <a:r>
              <a:rPr lang="en-US" altLang="zh-CN" sz="2800" b="1"/>
              <a:t>9</a:t>
            </a:r>
            <a:r>
              <a:rPr lang="zh-CN" altLang="zh-CN" sz="2800" b="1"/>
              <a:t>、</a:t>
            </a:r>
            <a:r>
              <a:rPr lang="en-US" altLang="zh-CN" sz="2800" b="1"/>
              <a:t>10</a:t>
            </a:r>
            <a:r>
              <a:rPr lang="zh-CN" altLang="zh-CN" sz="2800" b="1"/>
              <a:t>，</a:t>
            </a:r>
            <a:endParaRPr lang="en-US" altLang="zh-CN" sz="2800" b="1"/>
          </a:p>
          <a:p>
            <a:r>
              <a:rPr lang="en-US" altLang="zh-CN" sz="2800" b="1"/>
              <a:t>11</a:t>
            </a:r>
            <a:r>
              <a:rPr lang="zh-CN" altLang="zh-CN" sz="2800" b="1"/>
              <a:t>、</a:t>
            </a:r>
            <a:r>
              <a:rPr lang="en-US" altLang="zh-CN" sz="2800" b="1"/>
              <a:t>12</a:t>
            </a:r>
            <a:r>
              <a:rPr lang="zh-CN" altLang="zh-CN" sz="2800" b="1"/>
              <a:t>、</a:t>
            </a:r>
            <a:r>
              <a:rPr lang="en-US" altLang="zh-CN" sz="2800" b="1"/>
              <a:t>13  </a:t>
            </a:r>
            <a:r>
              <a:rPr lang="zh-CN" altLang="zh-CN" sz="2800" b="1"/>
              <a:t>分别为四个异或门的输入</a:t>
            </a:r>
            <a:r>
              <a:rPr lang="en-US" altLang="zh-CN" sz="2800" b="1"/>
              <a:t>/</a:t>
            </a:r>
            <a:r>
              <a:rPr lang="zh-CN" altLang="zh-CN" sz="2800" b="1"/>
              <a:t>输出。</a:t>
            </a:r>
            <a:endParaRPr lang="zh-CN" altLang="zh-CN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8"/>
          <p:cNvSpPr txBox="1">
            <a:spLocks noChangeArrowheads="1"/>
          </p:cNvSpPr>
          <p:nvPr/>
        </p:nvSpPr>
        <p:spPr bwMode="auto">
          <a:xfrm>
            <a:off x="323850" y="333375"/>
            <a:ext cx="7272338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200" b="1"/>
              <a:t>2</a:t>
            </a:r>
            <a:r>
              <a:rPr lang="zh-CN" altLang="en-US" sz="3200" b="1"/>
              <a:t>、</a:t>
            </a:r>
            <a:r>
              <a:rPr lang="zh-CN" altLang="en-US" sz="3200" b="1">
                <a:solidFill>
                  <a:srgbClr val="FF0000"/>
                </a:solidFill>
              </a:rPr>
              <a:t>三态输出</a:t>
            </a:r>
            <a:r>
              <a:rPr lang="zh-CN" altLang="en-US" sz="3200" b="1"/>
              <a:t>的四总线</a:t>
            </a:r>
            <a:r>
              <a:rPr lang="zh-CN" altLang="en-US" sz="3200" b="1">
                <a:solidFill>
                  <a:srgbClr val="FF0000"/>
                </a:solidFill>
              </a:rPr>
              <a:t>缓冲门</a:t>
            </a:r>
            <a:r>
              <a:rPr lang="en-US" altLang="zh-CN" sz="3200" b="1"/>
              <a:t>74LS125</a:t>
            </a:r>
            <a:endParaRPr lang="zh-CN" altLang="en-US" sz="3200">
              <a:latin typeface="宋体" panose="02010600030101010101" pitchFamily="2" charset="-122"/>
            </a:endParaRPr>
          </a:p>
        </p:txBody>
      </p:sp>
      <p:sp>
        <p:nvSpPr>
          <p:cNvPr id="21506" name="TextBox 9"/>
          <p:cNvSpPr txBox="1">
            <a:spLocks noChangeArrowheads="1"/>
          </p:cNvSpPr>
          <p:nvPr/>
        </p:nvSpPr>
        <p:spPr bwMode="auto">
          <a:xfrm>
            <a:off x="539750" y="5157788"/>
            <a:ext cx="8135938" cy="5222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/>
              <a:t>C</a:t>
            </a:r>
            <a:r>
              <a:rPr lang="zh-CN" altLang="zh-CN" sz="2800" b="1"/>
              <a:t>端为低电平时输出使能有效。</a:t>
            </a:r>
            <a:endParaRPr lang="zh-CN" altLang="en-US" sz="2800">
              <a:latin typeface="宋体" panose="02010600030101010101" pitchFamily="2" charset="-122"/>
            </a:endParaRPr>
          </a:p>
        </p:txBody>
      </p:sp>
      <p:pic>
        <p:nvPicPr>
          <p:cNvPr id="21507" name="Picture 2" descr="LS12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23850" y="1196975"/>
            <a:ext cx="8012113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Box 8"/>
          <p:cNvSpPr txBox="1">
            <a:spLocks noChangeArrowheads="1"/>
          </p:cNvSpPr>
          <p:nvPr/>
        </p:nvSpPr>
        <p:spPr bwMode="auto">
          <a:xfrm>
            <a:off x="323850" y="333375"/>
            <a:ext cx="7272338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200" b="1"/>
              <a:t>3</a:t>
            </a:r>
            <a:r>
              <a:rPr lang="zh-CN" altLang="en-US" sz="3200" b="1"/>
              <a:t>、</a:t>
            </a:r>
            <a:r>
              <a:rPr lang="en-US" altLang="zh-CN" sz="3200" b="1">
                <a:solidFill>
                  <a:srgbClr val="FF0000"/>
                </a:solidFill>
              </a:rPr>
              <a:t>3-8</a:t>
            </a:r>
            <a:r>
              <a:rPr lang="zh-CN" altLang="en-US" sz="3200" b="1">
                <a:solidFill>
                  <a:srgbClr val="FF0000"/>
                </a:solidFill>
              </a:rPr>
              <a:t>译码器 </a:t>
            </a:r>
            <a:r>
              <a:rPr lang="en-US" altLang="zh-CN" sz="3200" b="1"/>
              <a:t>74LS138</a:t>
            </a:r>
            <a:endParaRPr lang="zh-CN" altLang="en-US" sz="3200">
              <a:latin typeface="宋体" panose="02010600030101010101" pitchFamily="2" charset="-122"/>
            </a:endParaRPr>
          </a:p>
        </p:txBody>
      </p:sp>
      <p:sp>
        <p:nvSpPr>
          <p:cNvPr id="3081" name="TextBox 9"/>
          <p:cNvSpPr txBox="1">
            <a:spLocks noChangeArrowheads="1"/>
          </p:cNvSpPr>
          <p:nvPr/>
        </p:nvSpPr>
        <p:spPr bwMode="auto">
          <a:xfrm>
            <a:off x="539750" y="5157788"/>
            <a:ext cx="8135938" cy="1384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/>
              <a:t>A2</a:t>
            </a:r>
            <a:r>
              <a:rPr lang="zh-CN" altLang="zh-CN" sz="2800" b="1"/>
              <a:t>、</a:t>
            </a:r>
            <a:r>
              <a:rPr lang="en-US" altLang="zh-CN" sz="2800" b="1"/>
              <a:t>A1</a:t>
            </a:r>
            <a:r>
              <a:rPr lang="zh-CN" altLang="zh-CN" sz="2800" b="1"/>
              <a:t>、</a:t>
            </a:r>
            <a:r>
              <a:rPr lang="en-US" altLang="zh-CN" sz="2800" b="1"/>
              <a:t>A0</a:t>
            </a:r>
            <a:r>
              <a:rPr lang="zh-CN" altLang="zh-CN" sz="2800" b="1"/>
              <a:t>分别对应着</a:t>
            </a:r>
            <a:r>
              <a:rPr lang="en-US" altLang="zh-CN" sz="2800" b="1"/>
              <a:t>C</a:t>
            </a:r>
            <a:r>
              <a:rPr lang="zh-CN" altLang="zh-CN" sz="2800" b="1"/>
              <a:t>、</a:t>
            </a:r>
            <a:r>
              <a:rPr lang="en-US" altLang="zh-CN" sz="2800" b="1"/>
              <a:t>B</a:t>
            </a:r>
            <a:r>
              <a:rPr lang="zh-CN" altLang="zh-CN" sz="2800" b="1"/>
              <a:t>、</a:t>
            </a:r>
            <a:r>
              <a:rPr lang="en-US" altLang="zh-CN" sz="2800" b="1"/>
              <a:t>A</a:t>
            </a:r>
            <a:r>
              <a:rPr lang="zh-CN" altLang="zh-CN" sz="2800" b="1"/>
              <a:t>三个译码器的输入。</a:t>
            </a:r>
            <a:r>
              <a:rPr lang="en-US" altLang="zh-CN" sz="2800" b="1"/>
              <a:t>E3</a:t>
            </a:r>
            <a:r>
              <a:rPr lang="zh-CN" altLang="zh-CN" sz="2800" b="1"/>
              <a:t>相当于</a:t>
            </a:r>
            <a:r>
              <a:rPr lang="en-US" altLang="zh-CN" sz="2800" b="1"/>
              <a:t>G1</a:t>
            </a:r>
            <a:r>
              <a:rPr lang="zh-CN" altLang="zh-CN" sz="2800" b="1"/>
              <a:t>使能端，</a:t>
            </a:r>
            <a:r>
              <a:rPr lang="en-US" altLang="zh-CN" sz="2800" b="1"/>
              <a:t>   </a:t>
            </a:r>
            <a:r>
              <a:rPr lang="zh-CN" altLang="zh-CN" sz="2800" b="1"/>
              <a:t>、</a:t>
            </a:r>
            <a:r>
              <a:rPr lang="en-US" altLang="zh-CN" sz="2800" b="1"/>
              <a:t>  </a:t>
            </a:r>
            <a:r>
              <a:rPr lang="zh-CN" altLang="zh-CN" sz="2800" b="1"/>
              <a:t>分别对应着</a:t>
            </a:r>
            <a:r>
              <a:rPr lang="en-US" altLang="zh-CN" sz="2800" b="1"/>
              <a:t>       </a:t>
            </a:r>
            <a:r>
              <a:rPr lang="zh-CN" altLang="zh-CN" sz="2800" b="1"/>
              <a:t>、</a:t>
            </a:r>
            <a:r>
              <a:rPr lang="en-US" altLang="zh-CN" sz="2800" b="1"/>
              <a:t>   </a:t>
            </a:r>
            <a:endParaRPr lang="en-US" altLang="zh-CN" sz="2800" b="1"/>
          </a:p>
          <a:p>
            <a:r>
              <a:rPr lang="en-US" altLang="zh-CN" sz="2800" b="1"/>
              <a:t>        </a:t>
            </a:r>
            <a:r>
              <a:rPr lang="zh-CN" altLang="zh-CN" sz="2800" b="1"/>
              <a:t>使能端。</a:t>
            </a:r>
            <a:endParaRPr lang="zh-CN" altLang="en-US" sz="2800">
              <a:latin typeface="宋体" panose="02010600030101010101" pitchFamily="2" charset="-122"/>
            </a:endParaRPr>
          </a:p>
        </p:txBody>
      </p:sp>
      <p:pic>
        <p:nvPicPr>
          <p:cNvPr id="3082" name="Picture 2" descr="2e6fa7386fc934ded562259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484438" y="908050"/>
            <a:ext cx="4443412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4643438" y="5661025"/>
          <a:ext cx="36036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公式" r:id="rId2" imgW="5791200" imgH="5486400" progId="Equation.3">
                  <p:embed/>
                </p:oleObj>
              </mc:Choice>
              <mc:Fallback>
                <p:oleObj name="公式" r:id="rId2" imgW="5791200" imgH="5486400" progId="Equation.3">
                  <p:embed/>
                  <p:pic>
                    <p:nvPicPr>
                      <p:cNvPr id="0" name="图片 1024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43438" y="5661025"/>
                        <a:ext cx="360362" cy="3603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5219700" y="5661025"/>
          <a:ext cx="417513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公式" r:id="rId4" imgW="6705600" imgH="5486400" progId="Equation.3">
                  <p:embed/>
                </p:oleObj>
              </mc:Choice>
              <mc:Fallback>
                <p:oleObj name="公式" r:id="rId4" imgW="6705600" imgH="5486400" progId="Equation.3">
                  <p:embed/>
                  <p:pic>
                    <p:nvPicPr>
                      <p:cNvPr id="0" name="图片 1025"/>
                      <p:cNvPicPr>
                        <a:picLocks noChangeAspect="1"/>
                      </p:cNvPicPr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19700" y="5661025"/>
                        <a:ext cx="417513" cy="3603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7404100" y="5651500"/>
          <a:ext cx="552450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公式" r:id="rId6" imgW="7315200" imgH="5791200" progId="Equation.3">
                  <p:embed/>
                </p:oleObj>
              </mc:Choice>
              <mc:Fallback>
                <p:oleObj name="公式" r:id="rId6" imgW="7315200" imgH="5791200" progId="Equation.3">
                  <p:embed/>
                  <p:pic>
                    <p:nvPicPr>
                      <p:cNvPr id="0" name="图片 1026"/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04100" y="5651500"/>
                        <a:ext cx="552450" cy="4619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755650" y="6021388"/>
          <a:ext cx="55245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公式" r:id="rId8" imgW="7315200" imgH="5791200" progId="Equation.3">
                  <p:embed/>
                </p:oleObj>
              </mc:Choice>
              <mc:Fallback>
                <p:oleObj name="公式" r:id="rId8" imgW="7315200" imgH="5791200" progId="Equation.3">
                  <p:embed/>
                  <p:pic>
                    <p:nvPicPr>
                      <p:cNvPr id="0" name="图片 1027"/>
                      <p:cNvPicPr>
                        <a:picLocks noChangeAspect="1"/>
                      </p:cNvPicPr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55650" y="6021388"/>
                        <a:ext cx="552450" cy="46196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3" name="TextBox 10"/>
          <p:cNvSpPr txBox="1">
            <a:spLocks noChangeArrowheads="1"/>
          </p:cNvSpPr>
          <p:nvPr/>
        </p:nvSpPr>
        <p:spPr bwMode="auto">
          <a:xfrm>
            <a:off x="4140200" y="2997200"/>
            <a:ext cx="1368425" cy="954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2800" b="1">
                <a:latin typeface="宋体" panose="02010600030101010101" pitchFamily="2" charset="-122"/>
              </a:rPr>
              <a:t>3-8</a:t>
            </a:r>
            <a:endParaRPr lang="en-US" altLang="zh-CN" sz="2800" b="1">
              <a:latin typeface="宋体" panose="02010600030101010101" pitchFamily="2" charset="-122"/>
            </a:endParaRPr>
          </a:p>
          <a:p>
            <a:pPr algn="ctr"/>
            <a:r>
              <a:rPr lang="zh-CN" altLang="en-US" sz="2800" b="1">
                <a:latin typeface="宋体" panose="02010600030101010101" pitchFamily="2" charset="-122"/>
              </a:rPr>
              <a:t>译码器</a:t>
            </a:r>
            <a:endParaRPr lang="zh-CN" altLang="en-US" sz="28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TextBox 8"/>
          <p:cNvSpPr txBox="1">
            <a:spLocks noChangeArrowheads="1"/>
          </p:cNvSpPr>
          <p:nvPr/>
        </p:nvSpPr>
        <p:spPr bwMode="auto">
          <a:xfrm>
            <a:off x="323850" y="333375"/>
            <a:ext cx="7561263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200" b="1"/>
              <a:t>4</a:t>
            </a:r>
            <a:r>
              <a:rPr lang="zh-CN" altLang="en-US" sz="3200" b="1"/>
              <a:t>、四位同步二进制加法</a:t>
            </a:r>
            <a:r>
              <a:rPr lang="zh-CN" altLang="en-US" sz="3200" b="1">
                <a:solidFill>
                  <a:srgbClr val="FF0000"/>
                </a:solidFill>
              </a:rPr>
              <a:t>计数器</a:t>
            </a:r>
            <a:r>
              <a:rPr lang="en-US" altLang="zh-CN" sz="3200" b="1"/>
              <a:t>74LS161</a:t>
            </a:r>
            <a:endParaRPr lang="zh-CN" altLang="en-US" sz="3200">
              <a:latin typeface="宋体" panose="02010600030101010101" pitchFamily="2" charset="-122"/>
            </a:endParaRPr>
          </a:p>
        </p:txBody>
      </p:sp>
      <p:sp>
        <p:nvSpPr>
          <p:cNvPr id="4107" name="TextBox 9"/>
          <p:cNvSpPr txBox="1">
            <a:spLocks noChangeArrowheads="1"/>
          </p:cNvSpPr>
          <p:nvPr/>
        </p:nvSpPr>
        <p:spPr bwMode="auto">
          <a:xfrm>
            <a:off x="539750" y="4941888"/>
            <a:ext cx="8135938" cy="1692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400" b="1"/>
              <a:t>       </a:t>
            </a:r>
            <a:r>
              <a:rPr lang="en-US" altLang="zh-CN" sz="2600" b="1"/>
              <a:t>起到的作用就是设置计数器的初值。CT</a:t>
            </a:r>
            <a:r>
              <a:rPr lang="en-US" altLang="zh-CN" sz="2600" b="1" baseline="-25000"/>
              <a:t>P</a:t>
            </a:r>
            <a:r>
              <a:rPr lang="en-US" altLang="zh-CN" sz="2600" b="1"/>
              <a:t>CT</a:t>
            </a:r>
            <a:r>
              <a:rPr lang="en-US" altLang="zh-CN" sz="2600" b="1" baseline="-25000"/>
              <a:t>T</a:t>
            </a:r>
            <a:r>
              <a:rPr lang="en-US" altLang="zh-CN" sz="2600" b="1"/>
              <a:t>为计数使能端，CT</a:t>
            </a:r>
            <a:r>
              <a:rPr lang="en-US" altLang="zh-CN" sz="2600" b="1" baseline="-25000"/>
              <a:t>T</a:t>
            </a:r>
            <a:r>
              <a:rPr lang="en-US" altLang="zh-CN" sz="2600" b="1"/>
              <a:t>为计数控制端，CT</a:t>
            </a:r>
            <a:r>
              <a:rPr lang="en-US" altLang="zh-CN" sz="2600" b="1" baseline="-25000"/>
              <a:t>T</a:t>
            </a:r>
            <a:r>
              <a:rPr lang="en-US" altLang="zh-CN" sz="2600" b="1"/>
              <a:t>=1，触发器为全1时，进位为1，否则为0. ↑代表脉冲的上升沿。CO</a:t>
            </a:r>
            <a:r>
              <a:rPr lang="zh-CN" altLang="zh-CN" sz="2600" b="1"/>
              <a:t>为进位输出端。</a:t>
            </a:r>
            <a:endParaRPr lang="zh-CN" altLang="en-US" sz="2600">
              <a:latin typeface="宋体" panose="02010600030101010101" pitchFamily="2" charset="-122"/>
            </a:endParaRPr>
          </a:p>
        </p:txBody>
      </p:sp>
      <p:sp>
        <p:nvSpPr>
          <p:cNvPr id="410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/>
            <a:endParaRPr lang="zh-CN" altLang="en-US"/>
          </a:p>
        </p:txBody>
      </p:sp>
      <p:pic>
        <p:nvPicPr>
          <p:cNvPr id="4109" name="Picture 7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2204"/>
          <a:stretch>
            <a:fillRect/>
          </a:stretch>
        </p:blipFill>
        <p:spPr bwMode="auto">
          <a:xfrm>
            <a:off x="468313" y="1196975"/>
            <a:ext cx="734377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779463" y="5013325"/>
          <a:ext cx="45561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公式" r:id="rId2" imgW="7315200" imgH="5486400" progId="Equation.3">
                  <p:embed/>
                </p:oleObj>
              </mc:Choice>
              <mc:Fallback>
                <p:oleObj name="公式" r:id="rId2" imgW="7315200" imgH="5486400" progId="Equation.3">
                  <p:embed/>
                  <p:pic>
                    <p:nvPicPr>
                      <p:cNvPr id="0" name="图片 2048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79463" y="5013325"/>
                        <a:ext cx="455612" cy="3603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灯片编号占位符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94F50FE-A9A6-4A39-9393-F2F94237BBA3}" type="slidenum">
              <a:rPr lang="en-US" altLang="zh-CN" smtClean="0"/>
            </a:fld>
            <a:endParaRPr lang="en-US" altLang="zh-CN" smtClean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/>
            <a:endParaRPr lang="zh-CN" altLang="en-US"/>
          </a:p>
        </p:txBody>
      </p:sp>
      <p:pic>
        <p:nvPicPr>
          <p:cNvPr id="26627" name="Picture 1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484630"/>
            <a:ext cx="8639175" cy="3519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Box 4"/>
          <p:cNvSpPr txBox="1">
            <a:spLocks noChangeArrowheads="1"/>
          </p:cNvSpPr>
          <p:nvPr/>
        </p:nvSpPr>
        <p:spPr bwMode="auto">
          <a:xfrm>
            <a:off x="2195513" y="765175"/>
            <a:ext cx="4176712" cy="522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latin typeface="宋体" panose="02010600030101010101" pitchFamily="2" charset="-122"/>
              </a:rPr>
              <a:t>计数器功能表</a:t>
            </a:r>
            <a:endParaRPr lang="zh-CN" altLang="en-US" sz="28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灯片编号占位符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9064208-2B27-4583-9983-CBA3F6153E80}" type="slidenum">
              <a:rPr lang="en-US" altLang="zh-CN" smtClean="0"/>
            </a:fld>
            <a:endParaRPr lang="en-US" altLang="zh-CN" smtClean="0"/>
          </a:p>
        </p:txBody>
      </p:sp>
      <p:sp>
        <p:nvSpPr>
          <p:cNvPr id="32770" name="TextBox 2"/>
          <p:cNvSpPr txBox="1">
            <a:spLocks noChangeArrowheads="1"/>
          </p:cNvSpPr>
          <p:nvPr/>
        </p:nvSpPr>
        <p:spPr bwMode="auto">
          <a:xfrm>
            <a:off x="1042988" y="2565400"/>
            <a:ext cx="7489825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/>
              <a:t>实验二    </a:t>
            </a:r>
            <a:r>
              <a:rPr lang="en-US" altLang="zh-CN" sz="3600" b="1"/>
              <a:t>RAM</a:t>
            </a:r>
            <a:r>
              <a:rPr lang="zh-CN" altLang="en-US" sz="3600" b="1"/>
              <a:t>扩展实验</a:t>
            </a:r>
            <a:endParaRPr lang="zh-CN" altLang="en-US" sz="1900">
              <a:latin typeface="宋体" panose="02010600030101010101" pitchFamily="2" charset="-122"/>
            </a:endParaRPr>
          </a:p>
        </p:txBody>
      </p:sp>
      <p:sp>
        <p:nvSpPr>
          <p:cNvPr id="32771" name="TextBox 3"/>
          <p:cNvSpPr txBox="1">
            <a:spLocks noChangeArrowheads="1"/>
          </p:cNvSpPr>
          <p:nvPr/>
        </p:nvSpPr>
        <p:spPr bwMode="auto">
          <a:xfrm>
            <a:off x="4716463" y="4508500"/>
            <a:ext cx="3600450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</a:rPr>
              <a:t>实验时间：</a:t>
            </a:r>
            <a:r>
              <a:rPr lang="zh-CN" altLang="en-US" sz="2800" b="1" dirty="0" smtClean="0">
                <a:latin typeface="宋体" panose="02010600030101010101" pitchFamily="2" charset="-122"/>
              </a:rPr>
              <a:t>第</a:t>
            </a:r>
            <a:r>
              <a:rPr lang="en-US" altLang="zh-CN" sz="2800" b="1" dirty="0" smtClean="0">
                <a:latin typeface="宋体" panose="02010600030101010101" pitchFamily="2" charset="-122"/>
              </a:rPr>
              <a:t>14</a:t>
            </a:r>
            <a:r>
              <a:rPr lang="zh-CN" altLang="en-US" sz="2800" b="1" dirty="0" smtClean="0">
                <a:latin typeface="宋体" panose="02010600030101010101" pitchFamily="2" charset="-122"/>
              </a:rPr>
              <a:t>周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灯片编号占位符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43BFD1A-EC41-44C3-A576-B1B958949DDA}" type="slidenum">
              <a:rPr lang="en-US" altLang="zh-CN" smtClean="0"/>
            </a:fld>
            <a:endParaRPr lang="en-US" altLang="zh-CN" smtClean="0"/>
          </a:p>
        </p:txBody>
      </p:sp>
      <p:sp>
        <p:nvSpPr>
          <p:cNvPr id="3891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38918" name="TextBox 5"/>
          <p:cNvSpPr txBox="1">
            <a:spLocks noChangeArrowheads="1"/>
          </p:cNvSpPr>
          <p:nvPr/>
        </p:nvSpPr>
        <p:spPr bwMode="auto">
          <a:xfrm>
            <a:off x="1403350" y="0"/>
            <a:ext cx="5545138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latin typeface="宋体" panose="02010600030101010101" pitchFamily="2" charset="-122"/>
              </a:rPr>
              <a:t>实验二  </a:t>
            </a:r>
            <a:r>
              <a:rPr lang="en-US" altLang="zh-CN" sz="3600" b="1">
                <a:latin typeface="宋体" panose="02010600030101010101" pitchFamily="2" charset="-122"/>
              </a:rPr>
              <a:t>RAM</a:t>
            </a:r>
            <a:r>
              <a:rPr lang="zh-CN" altLang="en-US" sz="3600" b="1">
                <a:latin typeface="宋体" panose="02010600030101010101" pitchFamily="2" charset="-122"/>
              </a:rPr>
              <a:t>扩展实验</a:t>
            </a:r>
            <a:endParaRPr lang="zh-CN" altLang="en-US" sz="3600" b="1">
              <a:latin typeface="宋体" panose="02010600030101010101" pitchFamily="2" charset="-122"/>
            </a:endParaRPr>
          </a:p>
        </p:txBody>
      </p:sp>
      <p:sp>
        <p:nvSpPr>
          <p:cNvPr id="38919" name="TextBox 6"/>
          <p:cNvSpPr txBox="1">
            <a:spLocks noChangeArrowheads="1"/>
          </p:cNvSpPr>
          <p:nvPr/>
        </p:nvSpPr>
        <p:spPr bwMode="auto">
          <a:xfrm>
            <a:off x="323850" y="765175"/>
            <a:ext cx="8351838" cy="2554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ts val="3200"/>
              </a:lnSpc>
            </a:pPr>
            <a:r>
              <a:rPr lang="zh-CN" altLang="zh-CN" sz="2400" b="1" dirty="0">
                <a:solidFill>
                  <a:srgbClr val="FF0000"/>
                </a:solidFill>
              </a:rPr>
              <a:t>一、实验目的</a:t>
            </a:r>
            <a:endParaRPr lang="zh-CN" altLang="zh-CN" sz="2400" b="1" dirty="0">
              <a:solidFill>
                <a:srgbClr val="FF0000"/>
              </a:solidFill>
            </a:endParaRPr>
          </a:p>
          <a:p>
            <a:pPr>
              <a:lnSpc>
                <a:spcPts val="3200"/>
              </a:lnSpc>
            </a:pPr>
            <a:r>
              <a:rPr lang="en-US" altLang="zh-CN" sz="2400" dirty="0"/>
              <a:t>        1.</a:t>
            </a:r>
            <a:r>
              <a:rPr lang="zh-CN" altLang="en-US" sz="2400" dirty="0" smtClean="0"/>
              <a:t>了解静态存储器</a:t>
            </a:r>
            <a:r>
              <a:rPr lang="en-US" altLang="zh-CN" sz="2400" dirty="0"/>
              <a:t>RAM</a:t>
            </a:r>
            <a:r>
              <a:rPr lang="zh-CN" altLang="en-US" sz="2400" dirty="0"/>
              <a:t>的工作原理及其使用方法</a:t>
            </a:r>
            <a:r>
              <a:rPr lang="zh-CN" altLang="en-US" sz="2400" dirty="0" smtClean="0"/>
              <a:t>。  </a:t>
            </a:r>
            <a:endParaRPr lang="en-US" altLang="zh-CN" sz="2400" dirty="0" smtClean="0"/>
          </a:p>
          <a:p>
            <a:pPr>
              <a:lnSpc>
                <a:spcPts val="3200"/>
              </a:lnSpc>
            </a:pPr>
            <a:r>
              <a:rPr lang="en-US" altLang="zh-CN" sz="2400" dirty="0" smtClean="0"/>
              <a:t>         2.</a:t>
            </a:r>
            <a:r>
              <a:rPr lang="zh-CN" altLang="en-US" sz="2400" dirty="0" smtClean="0"/>
              <a:t>理解、掌握</a:t>
            </a:r>
            <a:r>
              <a:rPr lang="zh-CN" altLang="en-US" sz="2400" dirty="0"/>
              <a:t>半导体存储器的字、位扩展技术。</a:t>
            </a:r>
            <a:endParaRPr lang="en-US" altLang="zh-CN" sz="2400" dirty="0"/>
          </a:p>
          <a:p>
            <a:pPr>
              <a:lnSpc>
                <a:spcPts val="32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二</a:t>
            </a:r>
            <a:r>
              <a:rPr lang="zh-CN" altLang="zh-CN" sz="2400" b="1" dirty="0">
                <a:solidFill>
                  <a:srgbClr val="FF0000"/>
                </a:solidFill>
              </a:rPr>
              <a:t>、实验</a:t>
            </a:r>
            <a:r>
              <a:rPr lang="zh-CN" altLang="en-US" sz="2400" b="1" dirty="0">
                <a:solidFill>
                  <a:srgbClr val="FF0000"/>
                </a:solidFill>
              </a:rPr>
              <a:t>方案</a:t>
            </a:r>
            <a:endParaRPr lang="zh-CN" altLang="zh-CN" sz="2400" b="1" dirty="0">
              <a:solidFill>
                <a:srgbClr val="FF0000"/>
              </a:solidFill>
            </a:endParaRPr>
          </a:p>
          <a:p>
            <a:pPr>
              <a:lnSpc>
                <a:spcPts val="3200"/>
              </a:lnSpc>
            </a:pPr>
            <a:endParaRPr lang="zh-CN" altLang="en-US" sz="2400" dirty="0"/>
          </a:p>
          <a:p>
            <a:pPr>
              <a:lnSpc>
                <a:spcPts val="3200"/>
              </a:lnSpc>
            </a:pPr>
            <a:endParaRPr lang="zh-CN" altLang="en-US" sz="2400" dirty="0">
              <a:latin typeface="宋体" panose="02010600030101010101" pitchFamily="2" charset="-122"/>
            </a:endParaRPr>
          </a:p>
        </p:txBody>
      </p:sp>
      <p:sp>
        <p:nvSpPr>
          <p:cNvPr id="389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755650" y="2565400"/>
          <a:ext cx="7564438" cy="374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Visio" r:id="rId1" imgW="1983105" imgH="1674495" progId="Visio.Drawing.11">
                  <p:embed/>
                </p:oleObj>
              </mc:Choice>
              <mc:Fallback>
                <p:oleObj name="Visio" r:id="rId1" imgW="1983105" imgH="1674495" progId="Visio.Drawing.11">
                  <p:embed/>
                  <p:pic>
                    <p:nvPicPr>
                      <p:cNvPr id="0" name="图片 307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2565400"/>
                        <a:ext cx="7564438" cy="37433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灯片编号占位符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4BBD703-560A-4956-9304-DAD0E6E88CD5}" type="slidenum">
              <a:rPr lang="en-US" altLang="zh-CN" smtClean="0"/>
            </a:fld>
            <a:endParaRPr lang="en-US" altLang="zh-CN" smtClean="0"/>
          </a:p>
        </p:txBody>
      </p:sp>
      <p:sp>
        <p:nvSpPr>
          <p:cNvPr id="39938" name="TextBox 2"/>
          <p:cNvSpPr txBox="1">
            <a:spLocks noChangeArrowheads="1"/>
          </p:cNvSpPr>
          <p:nvPr/>
        </p:nvSpPr>
        <p:spPr bwMode="auto">
          <a:xfrm>
            <a:off x="250825" y="563563"/>
            <a:ext cx="8497888" cy="59388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800" b="1" dirty="0">
                <a:latin typeface="宋体" panose="02010600030101010101" pitchFamily="2" charset="-122"/>
              </a:rPr>
              <a:t>三、	实验要求</a:t>
            </a:r>
            <a:endParaRPr lang="en-US" altLang="zh-CN" sz="2800" b="1" dirty="0">
              <a:latin typeface="宋体" panose="02010600030101010101" pitchFamily="2" charset="-122"/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altLang="zh-CN" sz="2800" b="1" dirty="0">
                <a:latin typeface="宋体" panose="02010600030101010101" pitchFamily="2" charset="-122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zh-CN" sz="2400" b="1" dirty="0"/>
              <a:t>采用</a:t>
            </a:r>
            <a:r>
              <a:rPr lang="en-US" altLang="zh-CN" sz="2400" b="1" dirty="0"/>
              <a:t>1K x 4 </a:t>
            </a:r>
            <a:r>
              <a:rPr lang="zh-CN" altLang="zh-CN" sz="2400" b="1" dirty="0"/>
              <a:t>的芯片，构成</a:t>
            </a:r>
            <a:r>
              <a:rPr lang="en-US" altLang="zh-CN" sz="2400" b="1" dirty="0"/>
              <a:t>1K x 8</a:t>
            </a:r>
            <a:r>
              <a:rPr lang="zh-CN" altLang="zh-CN" sz="2400" b="1" dirty="0"/>
              <a:t>的存储器</a:t>
            </a:r>
            <a:r>
              <a:rPr lang="zh-CN" altLang="zh-CN" sz="2400" dirty="0"/>
              <a:t>。</a:t>
            </a:r>
            <a:endParaRPr lang="zh-CN" altLang="zh-CN" sz="2400" dirty="0"/>
          </a:p>
          <a:p>
            <a:pPr>
              <a:spcBef>
                <a:spcPts val="600"/>
              </a:spcBef>
            </a:pPr>
            <a:r>
              <a:rPr lang="en-US" altLang="zh-CN" sz="2400" dirty="0"/>
              <a:t>        </a:t>
            </a:r>
            <a:r>
              <a:rPr lang="zh-CN" altLang="zh-CN" sz="2400" dirty="0"/>
              <a:t>选择</a:t>
            </a:r>
            <a:r>
              <a:rPr lang="zh-CN" altLang="en-US" sz="2400" dirty="0"/>
              <a:t>四</a:t>
            </a:r>
            <a:r>
              <a:rPr lang="zh-CN" altLang="zh-CN" sz="2400" dirty="0"/>
              <a:t>个不连续的存贮单元地址，分别存入不同内容，作单个存贮器单元的</a:t>
            </a:r>
            <a:r>
              <a:rPr lang="en-US" altLang="zh-CN" sz="2400" dirty="0"/>
              <a:t> </a:t>
            </a:r>
            <a:r>
              <a:rPr lang="zh-CN" altLang="zh-CN" sz="2400" dirty="0"/>
              <a:t>读</a:t>
            </a:r>
            <a:r>
              <a:rPr lang="en-US" altLang="zh-CN" sz="2400" dirty="0"/>
              <a:t>/</a:t>
            </a:r>
            <a:r>
              <a:rPr lang="zh-CN" altLang="zh-CN" sz="2400" dirty="0"/>
              <a:t>写操作实验。</a:t>
            </a:r>
            <a:endParaRPr lang="en-US" altLang="zh-CN" sz="2400" dirty="0"/>
          </a:p>
          <a:p>
            <a:pPr>
              <a:spcBef>
                <a:spcPts val="600"/>
              </a:spcBef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  2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zh-CN" sz="2400" b="1" dirty="0"/>
              <a:t>采用</a:t>
            </a:r>
            <a:r>
              <a:rPr lang="en-US" altLang="zh-CN" sz="2400" b="1" dirty="0"/>
              <a:t>1K x 4 </a:t>
            </a:r>
            <a:r>
              <a:rPr lang="zh-CN" altLang="zh-CN" sz="2400" b="1" dirty="0"/>
              <a:t>的芯片，构成</a:t>
            </a:r>
            <a:r>
              <a:rPr lang="en-US" altLang="zh-CN" sz="2400" b="1" dirty="0"/>
              <a:t>2K x 4</a:t>
            </a:r>
            <a:r>
              <a:rPr lang="zh-CN" altLang="zh-CN" sz="2400" b="1" dirty="0"/>
              <a:t>的存储器。</a:t>
            </a:r>
            <a:endParaRPr lang="zh-CN" altLang="zh-CN" sz="2400" dirty="0"/>
          </a:p>
          <a:p>
            <a:pPr>
              <a:spcBef>
                <a:spcPts val="600"/>
              </a:spcBef>
            </a:pPr>
            <a:r>
              <a:rPr lang="en-US" altLang="zh-CN" sz="2400" dirty="0">
                <a:latin typeface="宋体" panose="02010600030101010101" pitchFamily="2" charset="-122"/>
              </a:rPr>
              <a:t>①</a:t>
            </a:r>
            <a:r>
              <a:rPr lang="zh-CN" altLang="en-US" sz="2400" dirty="0">
                <a:latin typeface="宋体" panose="02010600030101010101" pitchFamily="2" charset="-122"/>
              </a:rPr>
              <a:t>同上；</a:t>
            </a:r>
            <a:r>
              <a:rPr lang="en-US" altLang="zh-CN" sz="2400" dirty="0">
                <a:latin typeface="宋体" panose="02010600030101010101" pitchFamily="2" charset="-122"/>
              </a:rPr>
              <a:t>②</a:t>
            </a:r>
            <a:r>
              <a:rPr lang="zh-CN" altLang="zh-CN" sz="2400" dirty="0"/>
              <a:t>使用译码器进行扩展（三输入都用，接开关）。</a:t>
            </a:r>
            <a:endParaRPr lang="zh-CN" altLang="zh-CN" sz="2400" dirty="0"/>
          </a:p>
          <a:p>
            <a:pPr>
              <a:spcBef>
                <a:spcPts val="600"/>
              </a:spcBef>
            </a:pPr>
            <a:r>
              <a:rPr lang="en-US" altLang="zh-CN" sz="2400" dirty="0"/>
              <a:t>  3</a:t>
            </a:r>
            <a:r>
              <a:rPr lang="zh-CN" altLang="en-US" sz="2400" dirty="0"/>
              <a:t>）</a:t>
            </a:r>
            <a:r>
              <a:rPr lang="zh-CN" altLang="zh-CN" sz="2400" dirty="0"/>
              <a:t>选用适当芯片，设计出</a:t>
            </a:r>
            <a:r>
              <a:rPr lang="zh-CN" altLang="zh-CN" sz="2400" b="1" dirty="0"/>
              <a:t>实验线路图</a:t>
            </a:r>
            <a:r>
              <a:rPr lang="zh-CN" altLang="en-US" sz="2400" b="1" dirty="0"/>
              <a:t>、</a:t>
            </a:r>
            <a:r>
              <a:rPr lang="zh-CN" altLang="zh-CN" sz="2400" dirty="0"/>
              <a:t>设计</a:t>
            </a:r>
            <a:r>
              <a:rPr lang="zh-CN" altLang="zh-CN" sz="2400" b="1" dirty="0"/>
              <a:t>实验步骤</a:t>
            </a:r>
            <a:r>
              <a:rPr lang="zh-CN" altLang="zh-CN" sz="2400" dirty="0"/>
              <a:t>。记录试验现象，</a:t>
            </a:r>
            <a:r>
              <a:rPr lang="zh-CN" altLang="zh-CN" sz="2400" b="1" dirty="0"/>
              <a:t>写出实验报告。</a:t>
            </a:r>
            <a:endParaRPr lang="zh-CN" altLang="zh-CN" sz="2400" dirty="0"/>
          </a:p>
          <a:p>
            <a:pPr>
              <a:spcBef>
                <a:spcPts val="1200"/>
              </a:spcBef>
            </a:pPr>
            <a:r>
              <a:rPr lang="zh-CN" altLang="en-US" sz="2800" b="1" dirty="0">
                <a:latin typeface="宋体" panose="02010600030101010101" pitchFamily="2" charset="-122"/>
              </a:rPr>
              <a:t>四、参考器件（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注意：</a:t>
            </a:r>
            <a:r>
              <a:rPr lang="zh-CN" altLang="zh-CN" sz="2400" b="1" dirty="0">
                <a:solidFill>
                  <a:srgbClr val="FF0000"/>
                </a:solidFill>
              </a:rPr>
              <a:t>要先改成读有效，然后断开隔离</a:t>
            </a:r>
            <a:r>
              <a:rPr lang="zh-CN" altLang="en-US" sz="2400" b="1" dirty="0">
                <a:solidFill>
                  <a:srgbClr val="FF0000"/>
                </a:solidFill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宋体" panose="0201060003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          1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RAM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采用两片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MM2114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zh-CN" sz="2400" dirty="0">
              <a:latin typeface="Times New Roman" panose="02020603050405020304" pitchFamily="18" charset="0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          2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）隔离部件采用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74LS125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片）；</a:t>
            </a:r>
            <a:endParaRPr lang="en-US" altLang="zh-CN" sz="2400" dirty="0">
              <a:latin typeface="Times New Roman" panose="02020603050405020304" pitchFamily="18" charset="0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          3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）译码器采用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74LS138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（字扩展</a:t>
            </a:r>
            <a:r>
              <a:rPr lang="zh-CN" altLang="en-US" sz="2400" dirty="0" smtClean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）（</a:t>
            </a:r>
            <a:r>
              <a:rPr lang="zh-CN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输入端不要空接</a:t>
            </a:r>
            <a:r>
              <a:rPr lang="zh-CN" altLang="en-US" sz="2400" dirty="0" smtClean="0">
                <a:latin typeface="Times New Roman" panose="02020603050405020304" pitchFamily="18" charset="0"/>
                <a:ea typeface="微软雅黑" panose="020B0503020204020204" charset="-122"/>
                <a:cs typeface="微软雅黑" panose="020B0503020204020204" charset="-122"/>
              </a:rPr>
              <a:t>）。</a:t>
            </a:r>
            <a:endParaRPr lang="zh-CN" altLang="en-US" sz="1900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1900" dirty="0" smtClean="0">
            <a:latin typeface="宋体" panose="02010600030101010101" pitchFamily="2" charset="-122"/>
            <a:ea typeface="宋体" panose="02010600030101010101" pitchFamily="2" charset="-122"/>
          </a:defRPr>
        </a:defPPr>
      </a:lstStyle>
    </a:tx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1039</Words>
  <Application>WPS 演示</Application>
  <PresentationFormat>全屏显示(4:3)</PresentationFormat>
  <Paragraphs>85</Paragraphs>
  <Slides>11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11</vt:i4>
      </vt:variant>
    </vt:vector>
  </HeadingPairs>
  <TitlesOfParts>
    <vt:vector size="24" baseType="lpstr">
      <vt:lpstr>Arial</vt:lpstr>
      <vt:lpstr>宋体</vt:lpstr>
      <vt:lpstr>Wingdings</vt:lpstr>
      <vt:lpstr>黑体</vt:lpstr>
      <vt:lpstr>微软雅黑</vt:lpstr>
      <vt:lpstr>Times New Roman</vt:lpstr>
      <vt:lpstr>Network</vt:lpstr>
      <vt:lpstr>Equation.3</vt:lpstr>
      <vt:lpstr>Equation.3</vt:lpstr>
      <vt:lpstr>Equation.3</vt:lpstr>
      <vt:lpstr>Equation.3</vt:lpstr>
      <vt:lpstr>Equation.3</vt:lpstr>
      <vt:lpstr>Visio.Drawing.11</vt:lpstr>
      <vt:lpstr>组成原理实验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SDU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cloudfoundry</dc:title>
  <dc:creator>liangyus</dc:creator>
  <cp:lastModifiedBy>jonh</cp:lastModifiedBy>
  <cp:revision>609</cp:revision>
  <dcterms:created xsi:type="dcterms:W3CDTF">2007-03-03T15:37:00Z</dcterms:created>
  <dcterms:modified xsi:type="dcterms:W3CDTF">2016-12-03T03:16:45Z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2052-10.1.0.6065</vt:lpwstr>
  </property>
</Properties>
</file>