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93" r:id="rId14"/>
    <p:sldId id="269" r:id="rId15"/>
    <p:sldId id="270" r:id="rId16"/>
    <p:sldId id="294" r:id="rId17"/>
    <p:sldId id="295" r:id="rId18"/>
    <p:sldId id="271" r:id="rId19"/>
    <p:sldId id="296" r:id="rId20"/>
    <p:sldId id="272" r:id="rId21"/>
    <p:sldId id="273" r:id="rId22"/>
    <p:sldId id="274" r:id="rId23"/>
    <p:sldId id="275" r:id="rId24"/>
    <p:sldId id="297" r:id="rId25"/>
    <p:sldId id="276" r:id="rId26"/>
    <p:sldId id="277" r:id="rId27"/>
    <p:sldId id="298" r:id="rId28"/>
    <p:sldId id="278" r:id="rId29"/>
    <p:sldId id="279" r:id="rId30"/>
    <p:sldId id="280" r:id="rId31"/>
    <p:sldId id="299" r:id="rId32"/>
    <p:sldId id="281" r:id="rId33"/>
    <p:sldId id="282" r:id="rId34"/>
    <p:sldId id="283" r:id="rId35"/>
    <p:sldId id="284" r:id="rId36"/>
    <p:sldId id="285" r:id="rId37"/>
    <p:sldId id="287" r:id="rId38"/>
    <p:sldId id="288" r:id="rId39"/>
    <p:sldId id="289" r:id="rId40"/>
    <p:sldId id="300" r:id="rId41"/>
    <p:sldId id="301" r:id="rId42"/>
    <p:sldId id="302" r:id="rId43"/>
    <p:sldId id="303" r:id="rId44"/>
    <p:sldId id="291" r:id="rId45"/>
    <p:sldId id="308" r:id="rId46"/>
    <p:sldId id="309" r:id="rId47"/>
    <p:sldId id="310" r:id="rId48"/>
    <p:sldId id="311" r:id="rId49"/>
    <p:sldId id="292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328" r:id="rId65"/>
    <p:sldId id="329" r:id="rId66"/>
    <p:sldId id="313" r:id="rId6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7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4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40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516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05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78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8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09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07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35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6A4F-17AF-4DF8-B0D8-751E5FBF6E93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92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0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4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7C55422-192B-4E3A-B24F-54CF00B29D34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990600"/>
            <a:ext cx="7772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MS PMincho" pitchFamily="18" charset="-128"/>
              </a:rPr>
              <a:t>Discrete  Mathematics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42988" y="3068638"/>
            <a:ext cx="7010400" cy="1944687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4400" dirty="0" smtClean="0">
                <a:solidFill>
                  <a:schemeClr val="folHlink"/>
                </a:solidFill>
              </a:rPr>
              <a:t>Shandong University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4400" dirty="0" smtClean="0">
                <a:solidFill>
                  <a:schemeClr val="folHlink"/>
                </a:solidFill>
              </a:rPr>
              <a:t> Software College</a:t>
            </a:r>
          </a:p>
        </p:txBody>
      </p:sp>
    </p:spTree>
    <p:extLst>
      <p:ext uri="{BB962C8B-B14F-4D97-AF65-F5344CB8AC3E}">
        <p14:creationId xmlns:p14="http://schemas.microsoft.com/office/powerpoint/2010/main" val="27431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8ADBC2C-10D7-40A4-AA38-BD53BDC8410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graphicFrame>
        <p:nvGraphicFramePr>
          <p:cNvPr id="5123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60851717"/>
              </p:ext>
            </p:extLst>
          </p:nvPr>
        </p:nvGraphicFramePr>
        <p:xfrm>
          <a:off x="457200" y="1676400"/>
          <a:ext cx="7921625" cy="4267200"/>
        </p:xfrm>
        <a:graphic>
          <a:graphicData uri="http://schemas.openxmlformats.org/drawingml/2006/table">
            <a:tbl>
              <a:tblPr/>
              <a:tblGrid>
                <a:gridCol w="7921625"/>
              </a:tblGrid>
              <a:tr h="4267200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  <a:ea typeface="sans-serif"/>
                        <a:cs typeface="sans-serif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栾峻峰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山东大学 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软件学院 软件工程系</a:t>
                      </a: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sans-serif"/>
                          <a:cs typeface="sans-serif"/>
                        </a:rPr>
                        <a:t>            </a:t>
                      </a:r>
                      <a:r>
                        <a:rPr kumimoji="0" lang="zh-CN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办公地点：软件园校区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3B-231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楷体_GB2312" pitchFamily="1" charset="-122"/>
                        <a:ea typeface="楷体_GB2312" pitchFamily="1" charset="-122"/>
                      </a:endParaRP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/>
                          <a:ea typeface="楷体_GB2312" pitchFamily="1" charset="-122"/>
                        </a:rPr>
                        <a:t> 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 </a:t>
                      </a: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Verdana" pitchFamily="34" charset="0"/>
                          <a:ea typeface="楷体_GB2312" pitchFamily="1" charset="-122"/>
                        </a:rPr>
                        <a:t>                   E-mail:  jfluan@sdu.edu.cn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1" charset="-122"/>
                          <a:ea typeface="楷体_GB2312" pitchFamily="1" charset="-122"/>
                        </a:rPr>
                        <a:t> </a:t>
                      </a:r>
                    </a:p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  <a:ea typeface="ˎ̥,Arial,Verdana, Helvetica, sa"/>
                        <a:cs typeface="ˎ̥,Arial,Verdana, Helvetica, sa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1" name="Rectangle 25"/>
          <p:cNvSpPr>
            <a:spLocks noChangeArrowheads="1"/>
          </p:cNvSpPr>
          <p:nvPr/>
        </p:nvSpPr>
        <p:spPr bwMode="auto">
          <a:xfrm>
            <a:off x="611188" y="950913"/>
            <a:ext cx="3000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3600" dirty="0">
                <a:solidFill>
                  <a:schemeClr val="folHlink"/>
                </a:solidFill>
                <a:latin typeface="Verdana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047154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日期占位符 2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4C6EFF2-A190-4A48-BBA0-14B21CB7A3D6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123" name="Rectangle 1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chemeClr val="folHlink"/>
                </a:solidFill>
              </a:rPr>
              <a:t>About Mathematics</a:t>
            </a:r>
          </a:p>
        </p:txBody>
      </p:sp>
      <p:sp>
        <p:nvSpPr>
          <p:cNvPr id="5124" name="Rectangle 12"/>
          <p:cNvSpPr>
            <a:spLocks noChangeArrowheads="1"/>
          </p:cNvSpPr>
          <p:nvPr/>
        </p:nvSpPr>
        <p:spPr bwMode="auto">
          <a:xfrm>
            <a:off x="539750" y="2276475"/>
            <a:ext cx="76327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800" dirty="0" smtClean="0">
                <a:solidFill>
                  <a:srgbClr val="000066"/>
                </a:solidFill>
                <a:latin typeface="Verdana" pitchFamily="34" charset="0"/>
              </a:rPr>
              <a:t>什么是数学？</a:t>
            </a:r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800" dirty="0" smtClean="0">
                <a:solidFill>
                  <a:srgbClr val="000066"/>
                </a:solidFill>
                <a:latin typeface="Verdana" pitchFamily="34" charset="0"/>
              </a:rPr>
              <a:t>数学有什么特点？</a:t>
            </a:r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800" dirty="0" smtClean="0">
                <a:solidFill>
                  <a:srgbClr val="000066"/>
                </a:solidFill>
                <a:latin typeface="Verdana" pitchFamily="34" charset="0"/>
              </a:rPr>
              <a:t>什么是数学的应用？</a:t>
            </a:r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endParaRPr lang="en-US" altLang="zh-CN" sz="2800" dirty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800" dirty="0" smtClean="0">
                <a:solidFill>
                  <a:srgbClr val="000066"/>
                </a:solidFill>
                <a:latin typeface="Verdana" pitchFamily="34" charset="0"/>
              </a:rPr>
              <a:t>什么是初等数学？什么是高等数学？</a:t>
            </a:r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eaLnBrk="1" hangingPunct="1"/>
            <a:endParaRPr lang="en-US" altLang="zh-CN" sz="2800" dirty="0">
              <a:solidFill>
                <a:srgbClr val="000066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51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日期占位符 2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8DECCB1-1485-4A77-BB67-D499D27625C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260350"/>
            <a:ext cx="5688013" cy="1216025"/>
          </a:xfrm>
        </p:spPr>
        <p:txBody>
          <a:bodyPr/>
          <a:lstStyle/>
          <a:p>
            <a:pPr eaLnBrk="1" hangingPunct="1"/>
            <a:r>
              <a:rPr lang="en-US" altLang="zh-CN" smtClean="0">
                <a:solidFill>
                  <a:schemeClr val="folHlink"/>
                </a:solidFill>
              </a:rPr>
              <a:t>About Mathematics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1473200" y="2133600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中学数学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3238500" y="2133600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数学分析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5038725" y="2160588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离散数学</a:t>
            </a: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6838950" y="2133600"/>
            <a:ext cx="2305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形式语言与自动机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1654175" y="3240088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具体</a:t>
            </a:r>
            <a:r>
              <a:rPr lang="en-US" altLang="zh-CN" sz="2000">
                <a:solidFill>
                  <a:srgbClr val="000066"/>
                </a:solidFill>
                <a:latin typeface="Verdana" pitchFamily="34" charset="0"/>
              </a:rPr>
              <a:t>,</a:t>
            </a:r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静止</a:t>
            </a: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3238500" y="3240088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变量</a:t>
            </a:r>
            <a:r>
              <a:rPr lang="en-US" altLang="zh-CN" sz="2000">
                <a:solidFill>
                  <a:srgbClr val="000066"/>
                </a:solidFill>
                <a:latin typeface="Verdana" pitchFamily="34" charset="0"/>
              </a:rPr>
              <a:t>,</a:t>
            </a:r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运动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5038725" y="3240088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离散</a:t>
            </a:r>
            <a:r>
              <a:rPr lang="en-US" altLang="zh-CN" sz="2000">
                <a:solidFill>
                  <a:srgbClr val="000066"/>
                </a:solidFill>
                <a:latin typeface="Verdana" pitchFamily="34" charset="0"/>
              </a:rPr>
              <a:t>,</a:t>
            </a:r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抽象</a:t>
            </a:r>
          </a:p>
        </p:txBody>
      </p:sp>
      <p:sp>
        <p:nvSpPr>
          <p:cNvPr id="6155" name="Rectangle 10"/>
          <p:cNvSpPr>
            <a:spLocks noChangeArrowheads="1"/>
          </p:cNvSpPr>
          <p:nvPr/>
        </p:nvSpPr>
        <p:spPr bwMode="auto">
          <a:xfrm>
            <a:off x="7127875" y="3168650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形式</a:t>
            </a:r>
            <a:r>
              <a:rPr lang="en-US" altLang="zh-CN" sz="2000">
                <a:solidFill>
                  <a:srgbClr val="000066"/>
                </a:solidFill>
                <a:latin typeface="Verdana" pitchFamily="34" charset="0"/>
              </a:rPr>
              <a:t>,</a:t>
            </a:r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模型</a:t>
            </a:r>
          </a:p>
        </p:txBody>
      </p:sp>
      <p:sp>
        <p:nvSpPr>
          <p:cNvPr id="6156" name="Rectangle 11"/>
          <p:cNvSpPr>
            <a:spLocks noChangeArrowheads="1"/>
          </p:cNvSpPr>
          <p:nvPr/>
        </p:nvSpPr>
        <p:spPr bwMode="auto">
          <a:xfrm>
            <a:off x="2697163" y="4437063"/>
            <a:ext cx="1439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实数</a:t>
            </a:r>
          </a:p>
        </p:txBody>
      </p:sp>
      <p:sp>
        <p:nvSpPr>
          <p:cNvPr id="6157" name="Rectangle 12"/>
          <p:cNvSpPr>
            <a:spLocks noChangeArrowheads="1"/>
          </p:cNvSpPr>
          <p:nvPr/>
        </p:nvSpPr>
        <p:spPr bwMode="auto">
          <a:xfrm>
            <a:off x="5975350" y="4392613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抽象集合</a:t>
            </a:r>
          </a:p>
        </p:txBody>
      </p:sp>
      <p:sp>
        <p:nvSpPr>
          <p:cNvPr id="6158" name="Rectangle 13"/>
          <p:cNvSpPr>
            <a:spLocks noChangeArrowheads="1"/>
          </p:cNvSpPr>
          <p:nvPr/>
        </p:nvSpPr>
        <p:spPr bwMode="auto">
          <a:xfrm>
            <a:off x="2085975" y="5329238"/>
            <a:ext cx="2233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孤立</a:t>
            </a:r>
            <a:r>
              <a:rPr lang="en-US" altLang="zh-CN" sz="2000">
                <a:solidFill>
                  <a:srgbClr val="000066"/>
                </a:solidFill>
                <a:latin typeface="Verdana" pitchFamily="34" charset="0"/>
              </a:rPr>
              <a:t>,</a:t>
            </a:r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单一的计算</a:t>
            </a:r>
          </a:p>
        </p:txBody>
      </p:sp>
      <p:sp>
        <p:nvSpPr>
          <p:cNvPr id="6159" name="Rectangle 14"/>
          <p:cNvSpPr>
            <a:spLocks noChangeArrowheads="1"/>
          </p:cNvSpPr>
          <p:nvPr/>
        </p:nvSpPr>
        <p:spPr bwMode="auto">
          <a:xfrm>
            <a:off x="5649913" y="5373688"/>
            <a:ext cx="27352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一般形式化的计算</a:t>
            </a:r>
          </a:p>
        </p:txBody>
      </p:sp>
      <p:sp>
        <p:nvSpPr>
          <p:cNvPr id="6160" name="Line 15"/>
          <p:cNvSpPr>
            <a:spLocks noChangeShapeType="1"/>
          </p:cNvSpPr>
          <p:nvPr/>
        </p:nvSpPr>
        <p:spPr bwMode="auto">
          <a:xfrm>
            <a:off x="2841625" y="23495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1" name="Line 16"/>
          <p:cNvSpPr>
            <a:spLocks noChangeShapeType="1"/>
          </p:cNvSpPr>
          <p:nvPr/>
        </p:nvSpPr>
        <p:spPr bwMode="auto">
          <a:xfrm>
            <a:off x="4497388" y="23495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" name="Line 17"/>
          <p:cNvSpPr>
            <a:spLocks noChangeShapeType="1"/>
          </p:cNvSpPr>
          <p:nvPr/>
        </p:nvSpPr>
        <p:spPr bwMode="auto">
          <a:xfrm>
            <a:off x="6370638" y="23495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3" name="Line 18"/>
          <p:cNvSpPr>
            <a:spLocks noChangeShapeType="1"/>
          </p:cNvSpPr>
          <p:nvPr/>
        </p:nvSpPr>
        <p:spPr bwMode="auto">
          <a:xfrm>
            <a:off x="2122488" y="24923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" name="Line 19"/>
          <p:cNvSpPr>
            <a:spLocks noChangeShapeType="1"/>
          </p:cNvSpPr>
          <p:nvPr/>
        </p:nvSpPr>
        <p:spPr bwMode="auto">
          <a:xfrm>
            <a:off x="3849688" y="2565400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Line 20"/>
          <p:cNvSpPr>
            <a:spLocks noChangeShapeType="1"/>
          </p:cNvSpPr>
          <p:nvPr/>
        </p:nvSpPr>
        <p:spPr bwMode="auto">
          <a:xfrm>
            <a:off x="5649913" y="2565400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Line 21"/>
          <p:cNvSpPr>
            <a:spLocks noChangeShapeType="1"/>
          </p:cNvSpPr>
          <p:nvPr/>
        </p:nvSpPr>
        <p:spPr bwMode="auto">
          <a:xfrm>
            <a:off x="7666038" y="24923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7" name="Line 25"/>
          <p:cNvSpPr>
            <a:spLocks noChangeShapeType="1"/>
          </p:cNvSpPr>
          <p:nvPr/>
        </p:nvSpPr>
        <p:spPr bwMode="auto">
          <a:xfrm>
            <a:off x="2265363" y="3644900"/>
            <a:ext cx="576262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8" name="Line 26"/>
          <p:cNvSpPr>
            <a:spLocks noChangeShapeType="1"/>
          </p:cNvSpPr>
          <p:nvPr/>
        </p:nvSpPr>
        <p:spPr bwMode="auto">
          <a:xfrm flipH="1">
            <a:off x="3201988" y="3644900"/>
            <a:ext cx="576262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9" name="Line 27"/>
          <p:cNvSpPr>
            <a:spLocks noChangeShapeType="1"/>
          </p:cNvSpPr>
          <p:nvPr/>
        </p:nvSpPr>
        <p:spPr bwMode="auto">
          <a:xfrm>
            <a:off x="5794375" y="3644900"/>
            <a:ext cx="503238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0" name="Line 28"/>
          <p:cNvSpPr>
            <a:spLocks noChangeShapeType="1"/>
          </p:cNvSpPr>
          <p:nvPr/>
        </p:nvSpPr>
        <p:spPr bwMode="auto">
          <a:xfrm flipH="1">
            <a:off x="6946900" y="3573463"/>
            <a:ext cx="71913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1" name="Line 29"/>
          <p:cNvSpPr>
            <a:spLocks noChangeShapeType="1"/>
          </p:cNvSpPr>
          <p:nvPr/>
        </p:nvSpPr>
        <p:spPr bwMode="auto">
          <a:xfrm>
            <a:off x="2986088" y="47244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2" name="Line 30"/>
          <p:cNvSpPr>
            <a:spLocks noChangeShapeType="1"/>
          </p:cNvSpPr>
          <p:nvPr/>
        </p:nvSpPr>
        <p:spPr bwMode="auto">
          <a:xfrm>
            <a:off x="6513513" y="479742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3" name="Rectangle 31"/>
          <p:cNvSpPr>
            <a:spLocks noChangeArrowheads="1"/>
          </p:cNvSpPr>
          <p:nvPr/>
        </p:nvSpPr>
        <p:spPr bwMode="auto">
          <a:xfrm>
            <a:off x="250825" y="2060575"/>
            <a:ext cx="647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阶段</a:t>
            </a:r>
          </a:p>
        </p:txBody>
      </p:sp>
      <p:sp>
        <p:nvSpPr>
          <p:cNvPr id="6174" name="Rectangle 32"/>
          <p:cNvSpPr>
            <a:spLocks noChangeArrowheads="1"/>
          </p:cNvSpPr>
          <p:nvPr/>
        </p:nvSpPr>
        <p:spPr bwMode="auto">
          <a:xfrm>
            <a:off x="250825" y="3068638"/>
            <a:ext cx="7921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计算</a:t>
            </a:r>
          </a:p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对象</a:t>
            </a:r>
          </a:p>
        </p:txBody>
      </p:sp>
      <p:sp>
        <p:nvSpPr>
          <p:cNvPr id="6175" name="Rectangle 33"/>
          <p:cNvSpPr>
            <a:spLocks noChangeArrowheads="1"/>
          </p:cNvSpPr>
          <p:nvPr/>
        </p:nvSpPr>
        <p:spPr bwMode="auto">
          <a:xfrm>
            <a:off x="250825" y="5300663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特征</a:t>
            </a:r>
          </a:p>
        </p:txBody>
      </p:sp>
      <p:sp>
        <p:nvSpPr>
          <p:cNvPr id="6176" name="Rectangle 34"/>
          <p:cNvSpPr>
            <a:spLocks noChangeArrowheads="1"/>
          </p:cNvSpPr>
          <p:nvPr/>
        </p:nvSpPr>
        <p:spPr bwMode="auto">
          <a:xfrm>
            <a:off x="179388" y="4365625"/>
            <a:ext cx="1439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>
                <a:solidFill>
                  <a:srgbClr val="000066"/>
                </a:solidFill>
                <a:latin typeface="Verdana" pitchFamily="34" charset="0"/>
              </a:rPr>
              <a:t>计算范围</a:t>
            </a:r>
          </a:p>
        </p:txBody>
      </p:sp>
    </p:spTree>
    <p:extLst>
      <p:ext uri="{BB962C8B-B14F-4D97-AF65-F5344CB8AC3E}">
        <p14:creationId xmlns:p14="http://schemas.microsoft.com/office/powerpoint/2010/main" val="1721472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B7E9130-ACE9-4C15-A7AB-8B35CCC8AB81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200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1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897063"/>
            <a:ext cx="8397875" cy="595312"/>
          </a:xfrm>
        </p:spPr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Goals of a discrete mathematics course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63713" y="2636838"/>
            <a:ext cx="55451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CN">
                <a:latin typeface="Verdana" pitchFamily="34" charset="0"/>
              </a:rPr>
              <a:t> Mathematicl reasoning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CN">
                <a:latin typeface="Verdana" pitchFamily="34" charset="0"/>
              </a:rPr>
              <a:t> Combinatorial analysis 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CN">
                <a:latin typeface="Verdana" pitchFamily="34" charset="0"/>
              </a:rPr>
              <a:t> Discrete structures</a:t>
            </a:r>
            <a:r>
              <a:rPr lang="en-US" altLang="zh-CN" sz="2400">
                <a:latin typeface="Verdana" pitchFamily="34" charset="0"/>
              </a:rPr>
              <a:t> </a:t>
            </a:r>
            <a:r>
              <a:rPr lang="en-US" altLang="zh-CN">
                <a:latin typeface="Verdana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CN">
                <a:latin typeface="Verdana" pitchFamily="34" charset="0"/>
              </a:rPr>
              <a:t> Algorithmic thinking 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CN">
                <a:latin typeface="Verdana" pitchFamily="34" charset="0"/>
              </a:rPr>
              <a:t> Applications and Modeling</a:t>
            </a:r>
            <a:r>
              <a:rPr lang="en-US" altLang="zh-CN" sz="2400"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208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  <p:bldP spid="819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FD6377A-9E1E-45D9-B171-325CDB228F11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200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2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66738" y="1752600"/>
            <a:ext cx="8326437" cy="596900"/>
          </a:xfrm>
        </p:spPr>
        <p:txBody>
          <a:bodyPr/>
          <a:lstStyle/>
          <a:p>
            <a:pPr eaLnBrk="1" hangingPunct="1"/>
            <a:r>
              <a:rPr lang="en-US" altLang="zh-CN" sz="2800" smtClean="0">
                <a:solidFill>
                  <a:srgbClr val="000066"/>
                </a:solidFill>
              </a:rPr>
              <a:t>Why study discrete mathematics?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74675" y="2420938"/>
            <a:ext cx="80010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en-US" altLang="zh-CN">
                <a:solidFill>
                  <a:srgbClr val="000066"/>
                </a:solidFill>
                <a:latin typeface="Verdana" pitchFamily="34" charset="0"/>
              </a:rPr>
              <a:t>Characteristics and relationship </a:t>
            </a:r>
          </a:p>
        </p:txBody>
      </p:sp>
      <p:graphicFrame>
        <p:nvGraphicFramePr>
          <p:cNvPr id="9222" name="Object 2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663700" y="2922588"/>
          <a:ext cx="650875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3" imgW="2734056" imgH="1239012" progId="Word.Picture.8">
                  <p:embed/>
                </p:oleObj>
              </mc:Choice>
              <mc:Fallback>
                <p:oleObj r:id="rId3" imgW="2734056" imgH="1239012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00" y="2922588"/>
                        <a:ext cx="6508750" cy="309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094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  <p:bldP spid="922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D1E099E5-07D2-419B-A030-E2F2619A602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200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3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graphicFrame>
        <p:nvGraphicFramePr>
          <p:cNvPr id="10244" name="Group 4"/>
          <p:cNvGraphicFramePr>
            <a:graphicFrameLocks noGrp="1"/>
          </p:cNvGraphicFramePr>
          <p:nvPr>
            <p:ph idx="4294967295"/>
          </p:nvPr>
        </p:nvGraphicFramePr>
        <p:xfrm>
          <a:off x="790575" y="1781175"/>
          <a:ext cx="7731125" cy="3824289"/>
        </p:xfrm>
        <a:graphic>
          <a:graphicData uri="http://schemas.openxmlformats.org/drawingml/2006/table">
            <a:tbl>
              <a:tblPr/>
              <a:tblGrid>
                <a:gridCol w="731838"/>
                <a:gridCol w="3486150"/>
                <a:gridCol w="857250"/>
                <a:gridCol w="939800"/>
                <a:gridCol w="858837"/>
                <a:gridCol w="857250"/>
              </a:tblGrid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知识点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SE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函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关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集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合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集合及其运算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关系及其性质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56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函数的满射、单射、复合、求逆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鸽巢原理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基数和可数性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59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E7AC3B8-A207-4181-A18D-3EE520D4BE86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200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4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graphicFrame>
        <p:nvGraphicFramePr>
          <p:cNvPr id="11268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785813" y="1773238"/>
          <a:ext cx="7747000" cy="457200"/>
        </p:xfrm>
        <a:graphic>
          <a:graphicData uri="http://schemas.openxmlformats.org/drawingml/2006/table">
            <a:tbl>
              <a:tblPr/>
              <a:tblGrid>
                <a:gridCol w="735012"/>
                <a:gridCol w="3482975"/>
                <a:gridCol w="863600"/>
                <a:gridCol w="936625"/>
                <a:gridCol w="868363"/>
                <a:gridCol w="86042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知识点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SE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84" name="Group 20"/>
          <p:cNvGraphicFramePr>
            <a:graphicFrameLocks noGrp="1"/>
          </p:cNvGraphicFramePr>
          <p:nvPr>
            <p:ph sz="half" idx="4294967295"/>
          </p:nvPr>
        </p:nvGraphicFramePr>
        <p:xfrm>
          <a:off x="790575" y="2219325"/>
          <a:ext cx="7756525" cy="3498848"/>
        </p:xfrm>
        <a:graphic>
          <a:graphicData uri="http://schemas.openxmlformats.org/drawingml/2006/table">
            <a:tbl>
              <a:tblPr/>
              <a:tblGrid>
                <a:gridCol w="733425"/>
                <a:gridCol w="3497263"/>
                <a:gridCol w="860425"/>
                <a:gridCol w="942975"/>
                <a:gridCol w="862012"/>
                <a:gridCol w="860425"/>
              </a:tblGrid>
              <a:tr h="569913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基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本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辑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命题逻辑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范式（合取式、析取式）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永真性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谓词逻辑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假言推理与否定式推理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谓词逻辑局限性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901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88EF967B-BBA9-455C-9D83-B07DB4284A6A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1267" name="Rectangle 33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200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5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graphicFrame>
        <p:nvGraphicFramePr>
          <p:cNvPr id="12292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577850" y="1700213"/>
          <a:ext cx="8097838" cy="517525"/>
        </p:xfrm>
        <a:graphic>
          <a:graphicData uri="http://schemas.openxmlformats.org/drawingml/2006/table">
            <a:tbl>
              <a:tblPr/>
              <a:tblGrid>
                <a:gridCol w="768350"/>
                <a:gridCol w="3651250"/>
                <a:gridCol w="898525"/>
                <a:gridCol w="984250"/>
                <a:gridCol w="898525"/>
                <a:gridCol w="896938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知识点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SE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308" name="Group 20"/>
          <p:cNvGraphicFramePr>
            <a:graphicFrameLocks noGrp="1"/>
          </p:cNvGraphicFramePr>
          <p:nvPr>
            <p:ph sz="half" idx="4294967295"/>
          </p:nvPr>
        </p:nvGraphicFramePr>
        <p:xfrm>
          <a:off x="568325" y="2219325"/>
          <a:ext cx="8107363" cy="3973513"/>
        </p:xfrm>
        <a:graphic>
          <a:graphicData uri="http://schemas.openxmlformats.org/drawingml/2006/table">
            <a:tbl>
              <a:tblPr/>
              <a:tblGrid>
                <a:gridCol w="766763"/>
                <a:gridCol w="3657600"/>
                <a:gridCol w="898525"/>
                <a:gridCol w="984250"/>
                <a:gridCol w="901700"/>
                <a:gridCol w="898525"/>
              </a:tblGrid>
              <a:tr h="425450">
                <a:tc rowSpan="3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证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明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技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巧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命题逻辑推理系统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形式证明结构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证明方法：直接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,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反例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,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逆反式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,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反证法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,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数学归纳法与强归纳法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193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 rowSpan="5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计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基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础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组合计数公式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二项式定理与组合恒等式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容斥原理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递推公式及其求解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生成函数及应用</a:t>
                      </a:r>
                      <a:endParaRPr kumimoji="0" 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89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88B107A-01CC-4126-A564-B0D82019C04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4200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6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graphicFrame>
        <p:nvGraphicFramePr>
          <p:cNvPr id="13316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495300" y="1752600"/>
          <a:ext cx="8253413" cy="523875"/>
        </p:xfrm>
        <a:graphic>
          <a:graphicData uri="http://schemas.openxmlformats.org/drawingml/2006/table">
            <a:tbl>
              <a:tblPr/>
              <a:tblGrid>
                <a:gridCol w="781050"/>
                <a:gridCol w="3722688"/>
                <a:gridCol w="914400"/>
                <a:gridCol w="1004887"/>
                <a:gridCol w="915988"/>
                <a:gridCol w="914400"/>
              </a:tblGrid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知识点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CE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SE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332" name="Group 20"/>
          <p:cNvGraphicFramePr>
            <a:graphicFrameLocks noGrp="1"/>
          </p:cNvGraphicFramePr>
          <p:nvPr>
            <p:ph sz="half" idx="4294967295"/>
          </p:nvPr>
        </p:nvGraphicFramePr>
        <p:xfrm>
          <a:off x="496888" y="2276475"/>
          <a:ext cx="8251825" cy="3727535"/>
        </p:xfrm>
        <a:graphic>
          <a:graphicData uri="http://schemas.openxmlformats.org/drawingml/2006/table">
            <a:tbl>
              <a:tblPr/>
              <a:tblGrid>
                <a:gridCol w="781050"/>
                <a:gridCol w="3722687"/>
                <a:gridCol w="914400"/>
                <a:gridCol w="1001713"/>
                <a:gridCol w="917575"/>
                <a:gridCol w="914400"/>
              </a:tblGrid>
              <a:tr h="335223">
                <a:tc rowSpan="5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图</a:t>
                      </a: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与</a:t>
                      </a: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树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无向图与有向图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2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树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生成树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遍历策略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欧拉回路与哈密顿回路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rowSpan="2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代数</a:t>
                      </a:r>
                    </a:p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结构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布尔代数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0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计算机工程中的逻辑应用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rowSpan="4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数论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分解因式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,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素数性质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最大公约数最小公倍数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欧几里得算法</a:t>
                      </a:r>
                      <a:endParaRPr kumimoji="0" 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49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同余算术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,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中国剩余定理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38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213ECA44-F4B4-4093-9792-2795789FCDF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Preface                          </a:t>
            </a:r>
            <a:r>
              <a:rPr lang="zh-CN" altLang="en-US" sz="2400" smtClean="0">
                <a:solidFill>
                  <a:srgbClr val="000066"/>
                </a:solidFill>
              </a:rPr>
              <a:t>（</a:t>
            </a:r>
            <a:r>
              <a:rPr lang="en-US" altLang="zh-CN" sz="2400" smtClean="0">
                <a:solidFill>
                  <a:srgbClr val="000066"/>
                </a:solidFill>
              </a:rPr>
              <a:t>7</a:t>
            </a:r>
            <a:r>
              <a:rPr lang="zh-CN" altLang="en-US" sz="2400" smtClean="0">
                <a:solidFill>
                  <a:srgbClr val="000066"/>
                </a:solidFill>
              </a:rPr>
              <a:t>）</a:t>
            </a:r>
          </a:p>
        </p:txBody>
      </p:sp>
      <p:graphicFrame>
        <p:nvGraphicFramePr>
          <p:cNvPr id="14340" name="Group 4"/>
          <p:cNvGraphicFramePr>
            <a:graphicFrameLocks noGrp="1"/>
          </p:cNvGraphicFramePr>
          <p:nvPr>
            <p:ph type="tbl" idx="4294967295"/>
          </p:nvPr>
        </p:nvGraphicFramePr>
        <p:xfrm>
          <a:off x="566738" y="1752600"/>
          <a:ext cx="8001000" cy="4267202"/>
        </p:xfrm>
        <a:graphic>
          <a:graphicData uri="http://schemas.openxmlformats.org/drawingml/2006/table">
            <a:tbl>
              <a:tblPr/>
              <a:tblGrid>
                <a:gridCol w="2060575"/>
                <a:gridCol w="5940425"/>
              </a:tblGrid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离散数学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其他专业课程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集合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形式语言、编译技术、计算复杂性、软件形式化方法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关系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关系数据库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函数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算法设计与分析、软件形式化方法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图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数据结构、网络技术、算法设计与分析、人工智能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树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数据结构、网络技术、算法设计与分析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计数技术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算法设计与分析、计算复杂性、编码 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数理逻辑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人工智能、形式语义学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代数结构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数字电路设计、密码学、软件形式化方法 </a:t>
                      </a:r>
                      <a:endParaRPr kumimoji="0" 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99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2B14163-10F3-4D4F-8B6D-7F31F35F3487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990600"/>
            <a:ext cx="7772400" cy="1371600"/>
          </a:xfrm>
          <a:noFill/>
        </p:spPr>
        <p:txBody>
          <a:bodyPr/>
          <a:lstStyle/>
          <a:p>
            <a:pPr eaLnBrk="1" hangingPunct="1"/>
            <a:r>
              <a:rPr lang="en-US" altLang="zh-CN" b="1" dirty="0" smtClean="0">
                <a:solidFill>
                  <a:srgbClr val="000066"/>
                </a:solidFill>
              </a:rPr>
              <a:t>Chapter 1</a:t>
            </a:r>
            <a:endParaRPr lang="en-US" altLang="zh-CN" dirty="0" smtClean="0">
              <a:solidFill>
                <a:srgbClr val="000066"/>
              </a:solidFill>
            </a:endParaRP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650" y="2924175"/>
            <a:ext cx="7632700" cy="2447925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5400" dirty="0" smtClean="0">
                <a:solidFill>
                  <a:srgbClr val="000066"/>
                </a:solidFill>
              </a:rPr>
              <a:t>The Foundations:</a:t>
            </a:r>
            <a:r>
              <a:rPr lang="en-US" altLang="zh-CN" sz="5400" dirty="0" smtClean="0">
                <a:solidFill>
                  <a:srgbClr val="FF9900"/>
                </a:solidFill>
              </a:rPr>
              <a:t>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zh-CN" sz="5400" dirty="0" smtClean="0">
                <a:solidFill>
                  <a:schemeClr val="folHlink"/>
                </a:solidFill>
              </a:rPr>
              <a:t>      Logic and Proof</a:t>
            </a:r>
          </a:p>
        </p:txBody>
      </p:sp>
    </p:spTree>
    <p:extLst>
      <p:ext uri="{BB962C8B-B14F-4D97-AF65-F5344CB8AC3E}">
        <p14:creationId xmlns:p14="http://schemas.microsoft.com/office/powerpoint/2010/main" val="16612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数理逻辑是研究推理的科学</a:t>
            </a:r>
          </a:p>
          <a:p>
            <a:pPr eaLnBrk="1" hangingPunct="1"/>
            <a:r>
              <a:rPr lang="zh-CN" altLang="en-US" smtClean="0"/>
              <a:t>数理逻辑的创始人是Leibniz——把推理变为演算</a:t>
            </a:r>
          </a:p>
          <a:p>
            <a:pPr eaLnBrk="1" hangingPunct="1"/>
            <a:r>
              <a:rPr lang="zh-CN" altLang="en-US" smtClean="0"/>
              <a:t>1847年，英国数学家Boole实现了命题演算</a:t>
            </a:r>
          </a:p>
          <a:p>
            <a:pPr eaLnBrk="1" hangingPunct="1"/>
            <a:r>
              <a:rPr lang="zh-CN" altLang="en-US" smtClean="0"/>
              <a:t>1897年，德国数学家Frege建立了第一个谓词演算系统</a:t>
            </a:r>
          </a:p>
          <a:p>
            <a:pPr eaLnBrk="1" hangingPunct="1"/>
            <a:r>
              <a:rPr lang="zh-CN" altLang="en-US" smtClean="0"/>
              <a:t>........</a:t>
            </a:r>
          </a:p>
          <a:p>
            <a:pPr eaLnBrk="1" hangingPunct="1"/>
            <a:r>
              <a:rPr lang="zh-CN" altLang="en-US" smtClean="0"/>
              <a:t>Giorgi Japaridze</a:t>
            </a:r>
          </a:p>
        </p:txBody>
      </p:sp>
    </p:spTree>
    <p:extLst>
      <p:ext uri="{BB962C8B-B14F-4D97-AF65-F5344CB8AC3E}">
        <p14:creationId xmlns:p14="http://schemas.microsoft.com/office/powerpoint/2010/main" val="129458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2B14163-10F3-4D4F-8B6D-7F31F35F3487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552" y="332656"/>
            <a:ext cx="7772400" cy="936104"/>
          </a:xfrm>
          <a:noFill/>
        </p:spPr>
        <p:txBody>
          <a:bodyPr/>
          <a:lstStyle/>
          <a:p>
            <a:pPr marL="0" indent="0" algn="l" eaLnBrk="1" hangingPunct="1"/>
            <a:r>
              <a:rPr lang="en-US" altLang="zh-CN" sz="3200" b="1" dirty="0" smtClean="0">
                <a:solidFill>
                  <a:srgbClr val="000066"/>
                </a:solidFill>
              </a:rPr>
              <a:t>Chapter 1 </a:t>
            </a:r>
            <a:r>
              <a:rPr lang="en-US" altLang="zh-CN" sz="3200" dirty="0" smtClean="0">
                <a:solidFill>
                  <a:srgbClr val="000066"/>
                </a:solidFill>
              </a:rPr>
              <a:t>The Foundations:</a:t>
            </a:r>
            <a:r>
              <a:rPr lang="en-US" altLang="zh-CN" sz="3200" dirty="0" smtClean="0">
                <a:solidFill>
                  <a:srgbClr val="FF9900"/>
                </a:solidFill>
              </a:rPr>
              <a:t> </a:t>
            </a:r>
            <a:r>
              <a:rPr lang="en-US" altLang="zh-CN" sz="3200" dirty="0" smtClean="0">
                <a:solidFill>
                  <a:schemeClr val="folHlink"/>
                </a:solidFill>
              </a:rPr>
              <a:t>Logic and Proof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685800" y="1628800"/>
            <a:ext cx="7632700" cy="4763616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1.1 Propositional Logic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1.2 Propositional Equivalences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1.3 Predicates and Quantifiers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1.4 Nested Quantifiers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1.5 Rules of Inference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1.6 Introduction to Proofs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1.7 Proof Methods and Strategy</a:t>
            </a:r>
          </a:p>
        </p:txBody>
      </p:sp>
    </p:spTree>
    <p:extLst>
      <p:ext uri="{BB962C8B-B14F-4D97-AF65-F5344CB8AC3E}">
        <p14:creationId xmlns:p14="http://schemas.microsoft.com/office/powerpoint/2010/main" val="295957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44BD49E-869A-4D2B-9E89-4298C5E810BE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400" dirty="0" smtClean="0">
                <a:solidFill>
                  <a:srgbClr val="000066"/>
                </a:solidFill>
              </a:rPr>
              <a:t> §1.1  Propositional Logic           </a:t>
            </a:r>
            <a:r>
              <a:rPr lang="en-US" altLang="zh-CN" sz="1800" dirty="0" smtClean="0">
                <a:solidFill>
                  <a:srgbClr val="000066"/>
                </a:solidFill>
              </a:rPr>
              <a:t>(1)</a:t>
            </a:r>
            <a:r>
              <a:rPr lang="en-US" altLang="zh-CN" sz="3400" dirty="0" smtClean="0"/>
              <a:t> 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700809"/>
            <a:ext cx="4941887" cy="64869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843130" y="2565399"/>
            <a:ext cx="494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Propositions</a:t>
            </a:r>
            <a:endParaRPr lang="en-US" altLang="zh-CN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1115616" y="3501008"/>
            <a:ext cx="715486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32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A proposition is a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declaration sentence </a:t>
            </a:r>
            <a:r>
              <a:rPr lang="en-US" altLang="zh-CN" sz="32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that is either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 or false</a:t>
            </a:r>
            <a:r>
              <a:rPr lang="en-US" altLang="zh-CN" sz="32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,but not both.</a:t>
            </a:r>
          </a:p>
        </p:txBody>
      </p:sp>
    </p:spTree>
    <p:extLst>
      <p:ext uri="{BB962C8B-B14F-4D97-AF65-F5344CB8AC3E}">
        <p14:creationId xmlns:p14="http://schemas.microsoft.com/office/powerpoint/2010/main" val="396127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8" grpId="0" build="p" autoUpdateAnimBg="0"/>
      <p:bldP spid="16389" grpId="0" autoUpdateAnimBg="0"/>
      <p:bldP spid="1639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命 题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具有真假意义的陈述句称作</a:t>
            </a:r>
            <a:r>
              <a:rPr lang="zh-CN" altLang="en-US" smtClean="0">
                <a:solidFill>
                  <a:srgbClr val="FF0000"/>
                </a:solidFill>
              </a:rPr>
              <a:t>命题</a:t>
            </a:r>
            <a:r>
              <a:rPr lang="zh-CN" altLang="en-US" smtClean="0"/>
              <a:t>．</a:t>
            </a:r>
          </a:p>
          <a:p>
            <a:pPr lvl="1" eaLnBrk="1" hangingPunct="1"/>
            <a:r>
              <a:rPr lang="zh-CN" altLang="en-US" smtClean="0"/>
              <a:t>３＞２．</a:t>
            </a:r>
          </a:p>
          <a:p>
            <a:pPr lvl="1" eaLnBrk="1" hangingPunct="1"/>
            <a:r>
              <a:rPr lang="zh-CN" altLang="en-US" smtClean="0"/>
              <a:t>雪是白色的．</a:t>
            </a:r>
          </a:p>
          <a:p>
            <a:pPr lvl="1" eaLnBrk="1" hangingPunct="1"/>
            <a:r>
              <a:rPr lang="zh-CN" altLang="en-US" smtClean="0"/>
              <a:t>雪是黑色的．</a:t>
            </a:r>
          </a:p>
          <a:p>
            <a:pPr lvl="1" eaLnBrk="1" hangingPunct="1"/>
            <a:r>
              <a:rPr lang="zh-CN" altLang="en-US" smtClean="0"/>
              <a:t>任何大于等于６的偶数，必可表为两个奇素数之和．</a:t>
            </a:r>
          </a:p>
          <a:p>
            <a:pPr lvl="1" eaLnBrk="1" hangingPunct="1"/>
            <a:r>
              <a:rPr lang="zh-CN" altLang="en-US" smtClean="0"/>
              <a:t>1＋1＝10．</a:t>
            </a:r>
          </a:p>
          <a:p>
            <a:pPr lvl="1" eaLnBrk="1" hangingPunct="1"/>
            <a:r>
              <a:rPr lang="zh-CN" altLang="en-US" smtClean="0"/>
              <a:t>那个人是本科生．</a:t>
            </a:r>
          </a:p>
        </p:txBody>
      </p:sp>
    </p:spTree>
    <p:extLst>
      <p:ext uri="{BB962C8B-B14F-4D97-AF65-F5344CB8AC3E}">
        <p14:creationId xmlns:p14="http://schemas.microsoft.com/office/powerpoint/2010/main" val="41601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下列语句不是命题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zh-CN" altLang="en-US" dirty="0" smtClean="0"/>
          </a:p>
          <a:p>
            <a:pPr eaLnBrk="1" hangingPunct="1"/>
            <a:r>
              <a:rPr lang="zh-CN" altLang="en-US" dirty="0" smtClean="0"/>
              <a:t>请关好门！</a:t>
            </a:r>
          </a:p>
          <a:p>
            <a:pPr eaLnBrk="1" hangingPunct="1"/>
            <a:r>
              <a:rPr lang="zh-CN" altLang="en-US" dirty="0" smtClean="0"/>
              <a:t>好大的雪啊！</a:t>
            </a:r>
          </a:p>
          <a:p>
            <a:pPr eaLnBrk="1" hangingPunct="1"/>
            <a:r>
              <a:rPr lang="zh-CN" altLang="en-US" dirty="0" smtClean="0"/>
              <a:t>他明天会来吗？</a:t>
            </a:r>
          </a:p>
          <a:p>
            <a:pPr eaLnBrk="1" hangingPunct="1"/>
            <a:r>
              <a:rPr lang="zh-CN" altLang="en-US" dirty="0" smtClean="0"/>
              <a:t>本语句为假．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我在说谎。</a:t>
            </a:r>
          </a:p>
        </p:txBody>
      </p:sp>
    </p:spTree>
    <p:extLst>
      <p:ext uri="{BB962C8B-B14F-4D97-AF65-F5344CB8AC3E}">
        <p14:creationId xmlns:p14="http://schemas.microsoft.com/office/powerpoint/2010/main" val="35342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13CFAF8A-D096-4408-982C-32868BB49A42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0066"/>
                </a:solidFill>
              </a:rPr>
              <a:t> §1.1 Propositional Logic       </a:t>
            </a:r>
            <a:r>
              <a:rPr lang="en-US" altLang="zh-CN" sz="2000" dirty="0" smtClean="0">
                <a:solidFill>
                  <a:srgbClr val="000066"/>
                </a:solidFill>
              </a:rPr>
              <a:t>(2)</a:t>
            </a:r>
            <a:r>
              <a:rPr lang="en-US" altLang="zh-CN" dirty="0" smtClean="0"/>
              <a:t> 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27088" y="1336675"/>
            <a:ext cx="494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dirty="0" smtClean="0">
                <a:solidFill>
                  <a:srgbClr val="000066"/>
                </a:solidFill>
                <a:latin typeface="Verdana" pitchFamily="34" charset="0"/>
              </a:rPr>
              <a:t>Propositions</a:t>
            </a:r>
            <a:endParaRPr lang="en-US" altLang="zh-CN" sz="3000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835697" y="2119428"/>
            <a:ext cx="6984776" cy="4363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Proposition variables</a:t>
            </a:r>
          </a:p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Truth value</a:t>
            </a:r>
          </a:p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Propositional calculus</a:t>
            </a:r>
          </a:p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Propositional logic</a:t>
            </a:r>
          </a:p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CN" sz="36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lvl="1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zh-CN" altLang="en-US" sz="2400" dirty="0" smtClean="0">
                <a:latin typeface="Times New Roman" pitchFamily="18" charset="0"/>
                <a:cs typeface="Times New Roman" pitchFamily="18" charset="0"/>
              </a:rPr>
              <a:t>我在讲课 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而且</a:t>
            </a:r>
            <a:r>
              <a:rPr lang="zh-CN" altLang="en-US" sz="2400" dirty="0" smtClean="0">
                <a:latin typeface="Times New Roman" pitchFamily="18" charset="0"/>
                <a:cs typeface="Times New Roman" pitchFamily="18" charset="0"/>
              </a:rPr>
              <a:t> 外面在下雨。</a:t>
            </a: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69900" lvl="1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pPr marL="469900" lvl="1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2800" dirty="0" smtClean="0">
                <a:solidFill>
                  <a:srgbClr val="FF0000"/>
                </a:solidFill>
                <a:latin typeface="Verdana" pitchFamily="34" charset="0"/>
              </a:rPr>
              <a:t>Connectives </a:t>
            </a:r>
            <a:r>
              <a:rPr lang="en-US" altLang="zh-CN" sz="2800" dirty="0" smtClean="0">
                <a:latin typeface="Verdana" pitchFamily="34" charset="0"/>
              </a:rPr>
              <a:t>and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Compound propositions</a:t>
            </a:r>
            <a:endParaRPr lang="zh-CN" alt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CN" sz="2800" dirty="0" smtClean="0">
              <a:solidFill>
                <a:srgbClr val="000066"/>
              </a:solidFill>
              <a:latin typeface="Verdana" pitchFamily="34" charset="0"/>
            </a:endParaRPr>
          </a:p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CN" sz="2800" dirty="0">
              <a:solidFill>
                <a:srgbClr val="000066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48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000066"/>
                </a:solidFill>
              </a:rPr>
              <a:t>§1.1 Propositional Logic</a:t>
            </a:r>
            <a:endParaRPr lang="zh-CN" alt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zh-CN" altLang="en-US" dirty="0" smtClean="0"/>
          </a:p>
          <a:p>
            <a:pPr algn="just">
              <a:lnSpc>
                <a:spcPct val="12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A statement that contains no connectives is called a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simple statement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or an atomic statement ,or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atomic proposition</a:t>
            </a:r>
            <a:r>
              <a:rPr lang="en-US" altLang="zh-CN" dirty="0" smtClean="0">
                <a:latin typeface="Verdana" pitchFamily="34" charset="0"/>
              </a:rPr>
              <a:t>.</a:t>
            </a:r>
            <a:endParaRPr lang="en-US" altLang="zh-CN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2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BE886EC-2F57-4260-A60F-4A13C69F4462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 §1.1 Propositional Logic       </a:t>
            </a:r>
            <a:r>
              <a:rPr lang="en-US" altLang="zh-CN" sz="2000" smtClean="0">
                <a:solidFill>
                  <a:srgbClr val="000066"/>
                </a:solidFill>
              </a:rPr>
              <a:t>(3)</a:t>
            </a:r>
            <a:r>
              <a:rPr lang="en-US" altLang="zh-CN" smtClean="0"/>
              <a:t> 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26350" y="1320800"/>
            <a:ext cx="494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3200" dirty="0" smtClean="0">
                <a:solidFill>
                  <a:schemeClr val="folHlink"/>
                </a:solidFill>
                <a:latin typeface="Verdana" pitchFamily="34" charset="0"/>
              </a:rPr>
              <a:t>Connectives </a:t>
            </a:r>
            <a:endParaRPr lang="en-US" altLang="zh-CN" sz="3000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755576" y="2060848"/>
            <a:ext cx="3130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rgbClr val="000066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rgbClr val="000066"/>
                </a:solidFill>
                <a:latin typeface="Verdana" pitchFamily="34" charset="0"/>
              </a:rPr>
              <a:t>1</a:t>
            </a:r>
            <a:r>
              <a:rPr lang="zh-CN" altLang="en-US" sz="3200" dirty="0">
                <a:solidFill>
                  <a:srgbClr val="000066"/>
                </a:solidFill>
                <a:latin typeface="Verdana" pitchFamily="34" charset="0"/>
              </a:rPr>
              <a:t>）</a:t>
            </a:r>
            <a:r>
              <a:rPr lang="en-US" altLang="zh-CN" sz="3200" dirty="0">
                <a:solidFill>
                  <a:srgbClr val="FF0000"/>
                </a:solidFill>
                <a:latin typeface="Verdana" pitchFamily="34" charset="0"/>
              </a:rPr>
              <a:t>negation</a:t>
            </a:r>
            <a:r>
              <a:rPr lang="en-US" altLang="zh-CN" sz="3200" dirty="0">
                <a:solidFill>
                  <a:schemeClr val="folHlink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722929" y="3140968"/>
            <a:ext cx="7561262" cy="223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Times New Roman" pitchFamily="18" charset="0"/>
                <a:ea typeface="URWPalladioL-Roma"/>
                <a:cs typeface="Times New Roman" pitchFamily="18" charset="0"/>
              </a:rPr>
              <a:t>     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Let p be an arbitrary proposition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statement “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is not the case that p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” is another proposition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 called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the negation of p.</a:t>
            </a:r>
          </a:p>
        </p:txBody>
      </p:sp>
    </p:spTree>
    <p:extLst>
      <p:ext uri="{BB962C8B-B14F-4D97-AF65-F5344CB8AC3E}">
        <p14:creationId xmlns:p14="http://schemas.microsoft.com/office/powerpoint/2010/main" val="21887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utoUpdateAnimBg="0"/>
      <p:bldP spid="1843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D090F3B7-C3AB-40B7-9DE0-7005C35336F8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 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(4)</a:t>
            </a:r>
            <a:r>
              <a:rPr lang="en-US" altLang="zh-CN" smtClean="0"/>
              <a:t> 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11188" y="1773238"/>
            <a:ext cx="3130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rgbClr val="000066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rgbClr val="000066"/>
                </a:solidFill>
                <a:latin typeface="Verdana" pitchFamily="34" charset="0"/>
              </a:rPr>
              <a:t>1</a:t>
            </a:r>
            <a:r>
              <a:rPr lang="zh-CN" altLang="en-US" sz="3200" dirty="0">
                <a:solidFill>
                  <a:srgbClr val="000066"/>
                </a:solidFill>
                <a:latin typeface="Verdana" pitchFamily="34" charset="0"/>
              </a:rPr>
              <a:t>）</a:t>
            </a:r>
            <a:r>
              <a:rPr lang="en-US" altLang="zh-CN" sz="3200" dirty="0">
                <a:solidFill>
                  <a:srgbClr val="000066"/>
                </a:solidFill>
                <a:latin typeface="Verdana" pitchFamily="34" charset="0"/>
              </a:rPr>
              <a:t>negation</a:t>
            </a:r>
            <a:r>
              <a:rPr lang="en-US" altLang="zh-CN" sz="3200" dirty="0">
                <a:solidFill>
                  <a:schemeClr val="folHlink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898525" y="2420938"/>
            <a:ext cx="75612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000066"/>
                </a:solidFill>
                <a:latin typeface="Verdana" pitchFamily="34" charset="0"/>
              </a:rPr>
              <a:t>The negation of p is denoted by </a:t>
            </a:r>
            <a:r>
              <a:rPr lang="en-US" altLang="zh-CN">
                <a:solidFill>
                  <a:srgbClr val="000066"/>
                </a:solidFill>
                <a:latin typeface="Verdana" pitchFamily="34" charset="0"/>
                <a:sym typeface="Symbol" pitchFamily="18" charset="2"/>
              </a:rPr>
              <a:t></a:t>
            </a:r>
            <a:r>
              <a:rPr lang="en-US" altLang="zh-CN">
                <a:solidFill>
                  <a:srgbClr val="000066"/>
                </a:solidFill>
                <a:latin typeface="Verdana" pitchFamily="34" charset="0"/>
              </a:rPr>
              <a:t>p. The proposition </a:t>
            </a:r>
            <a:r>
              <a:rPr lang="en-US" altLang="zh-CN">
                <a:solidFill>
                  <a:srgbClr val="000066"/>
                </a:solidFill>
                <a:latin typeface="Verdana" pitchFamily="34" charset="0"/>
                <a:sym typeface="Symbol" pitchFamily="18" charset="2"/>
              </a:rPr>
              <a:t></a:t>
            </a:r>
            <a:r>
              <a:rPr lang="en-US" altLang="zh-CN">
                <a:solidFill>
                  <a:srgbClr val="000066"/>
                </a:solidFill>
                <a:latin typeface="Verdana" pitchFamily="34" charset="0"/>
              </a:rPr>
              <a:t>p is read “not p”. </a:t>
            </a:r>
          </a:p>
        </p:txBody>
      </p: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1403350" y="3573463"/>
            <a:ext cx="4897438" cy="2087562"/>
            <a:chOff x="0" y="0"/>
            <a:chExt cx="3085" cy="1315"/>
          </a:xfrm>
        </p:grpSpPr>
        <p:sp>
          <p:nvSpPr>
            <p:cNvPr id="18439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13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>
                  <a:solidFill>
                    <a:schemeClr val="accent2"/>
                  </a:solidFill>
                  <a:latin typeface="Verdana" pitchFamily="34" charset="0"/>
                </a:rPr>
                <a:t>Truth Table</a:t>
              </a:r>
            </a:p>
          </p:txBody>
        </p:sp>
        <p:grpSp>
          <p:nvGrpSpPr>
            <p:cNvPr id="18440" name="Group 8"/>
            <p:cNvGrpSpPr>
              <a:grpSpLocks/>
            </p:cNvGrpSpPr>
            <p:nvPr/>
          </p:nvGrpSpPr>
          <p:grpSpPr bwMode="auto">
            <a:xfrm>
              <a:off x="1597" y="136"/>
              <a:ext cx="1488" cy="1179"/>
              <a:chOff x="0" y="0"/>
              <a:chExt cx="1488" cy="1179"/>
            </a:xfrm>
          </p:grpSpPr>
          <p:graphicFrame>
            <p:nvGraphicFramePr>
              <p:cNvPr id="18441" name="Object 9"/>
              <p:cNvGraphicFramePr>
                <a:graphicFrameLocks noChangeAspect="1"/>
              </p:cNvGraphicFramePr>
              <p:nvPr/>
            </p:nvGraphicFramePr>
            <p:xfrm>
              <a:off x="0" y="0"/>
              <a:ext cx="1488" cy="1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70" r:id="rId3" imgW="546812" imgH="635828" progId="Equation.3">
                      <p:embed/>
                    </p:oleObj>
                  </mc:Choice>
                  <mc:Fallback>
                    <p:oleObj r:id="rId3" imgW="546812" imgH="63582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0"/>
                            <a:ext cx="1488" cy="1152"/>
                          </a:xfrm>
                          <a:prstGeom prst="rect">
                            <a:avLst/>
                          </a:prstGeom>
                          <a:solidFill>
                            <a:srgbClr val="CCECFF"/>
                          </a:solidFill>
                          <a:ln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8442" name="Line 8"/>
              <p:cNvSpPr>
                <a:spLocks noChangeShapeType="1"/>
              </p:cNvSpPr>
              <p:nvPr/>
            </p:nvSpPr>
            <p:spPr bwMode="auto">
              <a:xfrm>
                <a:off x="671" y="0"/>
                <a:ext cx="0" cy="11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915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DDB706D-BC1C-42EF-9945-EB29760E6A96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(5)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63177" y="2053431"/>
            <a:ext cx="43862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chemeClr val="folHlink"/>
                </a:solidFill>
                <a:latin typeface="Verdana" pitchFamily="34" charset="0"/>
              </a:rPr>
              <a:t>2</a:t>
            </a: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）</a:t>
            </a:r>
            <a:r>
              <a:rPr lang="en-US" altLang="zh-CN" sz="3200" dirty="0">
                <a:solidFill>
                  <a:srgbClr val="FF0000"/>
                </a:solidFill>
                <a:latin typeface="Verdana" pitchFamily="34" charset="0"/>
              </a:rPr>
              <a:t>conjunction</a:t>
            </a:r>
            <a:r>
              <a:rPr lang="en-US" altLang="zh-CN" sz="32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</a:rPr>
              <a:t> 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815975" y="2492375"/>
            <a:ext cx="8077200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Definition: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 Let p and q be arbitrary propositions. The proposition “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and q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” denoted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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q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is the  compound proposition that is true when both p and q are true and is false otherwise.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26350" y="1320800"/>
            <a:ext cx="494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3200" dirty="0" smtClean="0">
                <a:solidFill>
                  <a:schemeClr val="folHlink"/>
                </a:solidFill>
                <a:latin typeface="Verdana" pitchFamily="34" charset="0"/>
              </a:rPr>
              <a:t>Connectives </a:t>
            </a:r>
            <a:endParaRPr lang="en-US" altLang="zh-CN" sz="3000" dirty="0">
              <a:solidFill>
                <a:srgbClr val="000066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64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utoUpdateAnimBg="0"/>
      <p:bldP spid="2048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23F5DAF0-3B5A-48FF-BA64-B242D5FC19E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(6)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900113" y="1773238"/>
            <a:ext cx="72739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chemeClr val="folHlink"/>
                </a:solidFill>
                <a:latin typeface="Verdana" pitchFamily="34" charset="0"/>
              </a:rPr>
              <a:t>     The proposition p 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</a:rPr>
              <a:t> q is called the conjunction of p and q .</a:t>
            </a:r>
            <a:r>
              <a:rPr lang="en-US" altLang="zh-CN" sz="11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 </a:t>
            </a:r>
            <a:endParaRPr lang="en-US" altLang="zh-CN" sz="1000">
              <a:solidFill>
                <a:schemeClr val="folHlink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240926"/>
              </p:ext>
            </p:extLst>
          </p:nvPr>
        </p:nvGraphicFramePr>
        <p:xfrm>
          <a:off x="2483768" y="2348880"/>
          <a:ext cx="3743995" cy="3743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r:id="rId3" imgW="1734469" imgH="1888137" progId="Word.Picture.8">
                  <p:embed/>
                </p:oleObj>
              </mc:Choice>
              <mc:Fallback>
                <p:oleObj r:id="rId3" imgW="1734469" imgH="1888137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348880"/>
                        <a:ext cx="3743995" cy="374399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9525">
                        <a:solidFill>
                          <a:srgbClr val="CCEC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209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合取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设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为两个命题，“</a:t>
            </a:r>
            <a:r>
              <a:rPr lang="en-US" altLang="zh-CN" i="1" dirty="0" smtClean="0">
                <a:solidFill>
                  <a:srgbClr val="FF0000"/>
                </a:solidFill>
              </a:rPr>
              <a:t>P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r>
              <a:rPr lang="en-US" altLang="zh-CN" i="1" dirty="0" smtClean="0">
                <a:solidFill>
                  <a:srgbClr val="FF0000"/>
                </a:solidFill>
              </a:rPr>
              <a:t>Q</a:t>
            </a:r>
            <a:r>
              <a:rPr lang="zh-CN" altLang="en-US" dirty="0" smtClean="0">
                <a:solidFill>
                  <a:srgbClr val="FF0000"/>
                </a:solidFill>
              </a:rPr>
              <a:t>的合取</a:t>
            </a:r>
            <a:r>
              <a:rPr lang="zh-CN" altLang="en-US" dirty="0" smtClean="0"/>
              <a:t>”是一个命题，记为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，读作“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且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”</a:t>
            </a:r>
            <a:r>
              <a:rPr lang="zh-CN" altLang="en-US" dirty="0" smtClean="0"/>
              <a:t>．规定：</a:t>
            </a:r>
          </a:p>
          <a:p>
            <a:pPr eaLnBrk="1" hangingPunct="1">
              <a:buFontTx/>
              <a:buNone/>
            </a:pP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为 </a:t>
            </a:r>
            <a:r>
              <a:rPr lang="en-US" altLang="zh-CN" dirty="0" smtClean="0"/>
              <a:t>T </a:t>
            </a:r>
            <a:r>
              <a:rPr lang="zh-CN" altLang="en-US" dirty="0" smtClean="0">
                <a:solidFill>
                  <a:srgbClr val="0000FF"/>
                </a:solidFill>
              </a:rPr>
              <a:t>当且仅当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均为</a:t>
            </a:r>
            <a:r>
              <a:rPr lang="en-US" altLang="zh-CN" dirty="0" smtClean="0"/>
              <a:t>T</a:t>
            </a:r>
            <a:r>
              <a:rPr lang="zh-CN" altLang="en-US" dirty="0" smtClean="0"/>
              <a:t>。</a:t>
            </a:r>
          </a:p>
          <a:p>
            <a:pPr eaLnBrk="1" hangingPunct="1">
              <a:buFontTx/>
              <a:buNone/>
            </a:pPr>
            <a:endParaRPr lang="zh-CN" altLang="en-US" dirty="0" smtClean="0"/>
          </a:p>
          <a:p>
            <a:pPr eaLnBrk="1" hangingPunct="1"/>
            <a:r>
              <a:rPr lang="en-US" altLang="zh-CN" i="1" dirty="0" smtClean="0"/>
              <a:t>P</a:t>
            </a:r>
            <a:r>
              <a:rPr lang="zh-CN" altLang="en-US" dirty="0" smtClean="0"/>
              <a:t>表示“</a:t>
            </a:r>
            <a:r>
              <a:rPr lang="en-US" altLang="zh-CN" dirty="0" smtClean="0"/>
              <a:t>f (x)</a:t>
            </a:r>
            <a:r>
              <a:rPr lang="zh-CN" altLang="en-US" dirty="0" smtClean="0"/>
              <a:t>是连续函数”，</a:t>
            </a:r>
            <a:r>
              <a:rPr lang="en-US" altLang="zh-CN" dirty="0" smtClean="0"/>
              <a:t>Q</a:t>
            </a:r>
            <a:r>
              <a:rPr lang="zh-CN" altLang="en-US" dirty="0" smtClean="0"/>
              <a:t>表示“</a:t>
            </a:r>
            <a:r>
              <a:rPr lang="en-US" altLang="zh-CN" dirty="0" smtClean="0"/>
              <a:t>f (x)</a:t>
            </a:r>
            <a:r>
              <a:rPr lang="zh-CN" altLang="en-US" dirty="0" smtClean="0"/>
              <a:t>是非负函数”，则   </a:t>
            </a:r>
            <a:r>
              <a:rPr lang="en-US" altLang="zh-CN" dirty="0" smtClean="0"/>
              <a:t>P∧Q</a:t>
            </a:r>
            <a:r>
              <a:rPr lang="zh-CN" altLang="en-US" dirty="0" smtClean="0"/>
              <a:t>表示</a:t>
            </a:r>
            <a:r>
              <a:rPr lang="en-US" altLang="zh-CN" dirty="0" smtClean="0"/>
              <a:t>f (x)</a:t>
            </a:r>
            <a:r>
              <a:rPr lang="zh-CN" altLang="en-US" dirty="0" smtClean="0"/>
              <a:t>是连续的非负函数”． </a:t>
            </a:r>
          </a:p>
        </p:txBody>
      </p:sp>
    </p:spTree>
    <p:extLst>
      <p:ext uri="{BB962C8B-B14F-4D97-AF65-F5344CB8AC3E}">
        <p14:creationId xmlns:p14="http://schemas.microsoft.com/office/powerpoint/2010/main" val="15669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DD385183-2AA3-4F31-94DA-B3E6FF74AB35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(7)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73242" y="1998663"/>
            <a:ext cx="37576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chemeClr val="folHlink"/>
                </a:solidFill>
                <a:latin typeface="Verdana" pitchFamily="34" charset="0"/>
              </a:rPr>
              <a:t>3</a:t>
            </a: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）</a:t>
            </a:r>
            <a:r>
              <a:rPr lang="en-US" altLang="zh-CN" sz="3200" dirty="0">
                <a:solidFill>
                  <a:srgbClr val="FF0000"/>
                </a:solidFill>
                <a:latin typeface="Verdana" pitchFamily="34" charset="0"/>
              </a:rPr>
              <a:t>disjunction </a:t>
            </a:r>
            <a:r>
              <a:rPr lang="en-US" altLang="zh-CN" sz="3200" dirty="0">
                <a:solidFill>
                  <a:schemeClr val="folHlink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26350" y="2996952"/>
            <a:ext cx="8001000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Definition: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 Let p and q be arbitrary propositions. The proposition “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or q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” denoted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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q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is the  compound proposition that is false when both p and q are false and is true otherwise.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26350" y="1320800"/>
            <a:ext cx="494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3200" dirty="0" smtClean="0">
                <a:solidFill>
                  <a:srgbClr val="0000CC"/>
                </a:solidFill>
                <a:latin typeface="Verdana" pitchFamily="34" charset="0"/>
              </a:rPr>
              <a:t>Connectives </a:t>
            </a:r>
            <a:endParaRPr lang="en-US" altLang="zh-CN" sz="3000" dirty="0">
              <a:solidFill>
                <a:srgbClr val="0000C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5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  <p:bldP spid="2253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D96AB69-C870-486F-A2D9-6110F7EF85A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(8)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114425" y="1773238"/>
            <a:ext cx="71294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chemeClr val="folHlink"/>
                </a:solidFill>
                <a:latin typeface="Verdana" pitchFamily="34" charset="0"/>
              </a:rPr>
              <a:t>    The proposition p 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</a:rPr>
              <a:t> q is called the disjunction of p and q .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 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759967"/>
              </p:ext>
            </p:extLst>
          </p:nvPr>
        </p:nvGraphicFramePr>
        <p:xfrm>
          <a:off x="2411760" y="2132690"/>
          <a:ext cx="3917603" cy="3925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r:id="rId3" imgW="1742221" imgH="1894114" progId="Word.Picture.8">
                  <p:embed/>
                </p:oleObj>
              </mc:Choice>
              <mc:Fallback>
                <p:oleObj r:id="rId3" imgW="1742221" imgH="1894114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132690"/>
                        <a:ext cx="3917603" cy="392521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69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析取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定义　</a:t>
            </a:r>
          </a:p>
          <a:p>
            <a:pPr lvl="1" eaLnBrk="1" hangingPunct="1">
              <a:buFontTx/>
              <a:buNone/>
            </a:pPr>
            <a:r>
              <a:rPr lang="zh-CN" altLang="en-US" dirty="0" smtClean="0"/>
              <a:t>设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为两个命题，“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的</a:t>
            </a:r>
            <a:r>
              <a:rPr lang="zh-CN" altLang="en-US" dirty="0" smtClean="0">
                <a:solidFill>
                  <a:srgbClr val="FF0000"/>
                </a:solidFill>
              </a:rPr>
              <a:t>析取</a:t>
            </a:r>
            <a:r>
              <a:rPr lang="zh-CN" altLang="en-US" dirty="0" smtClean="0"/>
              <a:t>”是一个命题，记为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，读作“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或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”</a:t>
            </a:r>
            <a:r>
              <a:rPr lang="zh-CN" altLang="en-US" dirty="0" smtClean="0"/>
              <a:t>，规定：</a:t>
            </a:r>
            <a:br>
              <a:rPr lang="zh-CN" altLang="en-US" dirty="0" smtClean="0"/>
            </a:br>
            <a:endParaRPr lang="zh-CN" altLang="en-US" dirty="0" smtClean="0"/>
          </a:p>
          <a:p>
            <a:pPr lvl="1" eaLnBrk="1" hangingPunct="1">
              <a:buFontTx/>
              <a:buNone/>
            </a:pP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为 </a:t>
            </a:r>
            <a:r>
              <a:rPr lang="en-US" altLang="zh-CN" dirty="0" smtClean="0"/>
              <a:t>T </a:t>
            </a:r>
            <a:r>
              <a:rPr lang="zh-CN" altLang="en-US" dirty="0" smtClean="0">
                <a:solidFill>
                  <a:srgbClr val="0000FF"/>
                </a:solidFill>
              </a:rPr>
              <a:t>当且仅当 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中至少有一个为</a:t>
            </a:r>
            <a:r>
              <a:rPr lang="en-US" altLang="zh-CN" dirty="0" smtClean="0"/>
              <a:t>T</a:t>
            </a:r>
            <a:r>
              <a:rPr lang="zh-CN" altLang="en-US" dirty="0" smtClean="0"/>
              <a:t>．</a:t>
            </a:r>
          </a:p>
          <a:p>
            <a:pPr lvl="1" eaLnBrk="1" hangingPunct="1">
              <a:buFontTx/>
              <a:buNone/>
            </a:pPr>
            <a:endParaRPr lang="zh-CN" altLang="en-US" dirty="0" smtClean="0"/>
          </a:p>
          <a:p>
            <a:pPr eaLnBrk="1" hangingPunct="1"/>
            <a:r>
              <a:rPr lang="en-US" altLang="zh-CN" i="1" dirty="0" smtClean="0"/>
              <a:t>P</a:t>
            </a:r>
            <a:r>
              <a:rPr lang="zh-CN" altLang="en-US" dirty="0" smtClean="0"/>
              <a:t>表示“今天下雨”，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表示“今天刮风”，则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表示“今天下雨或者刮风”  </a:t>
            </a:r>
          </a:p>
        </p:txBody>
      </p:sp>
    </p:spTree>
    <p:extLst>
      <p:ext uri="{BB962C8B-B14F-4D97-AF65-F5344CB8AC3E}">
        <p14:creationId xmlns:p14="http://schemas.microsoft.com/office/powerpoint/2010/main" val="7916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0854E68-A01C-47CF-9AE1-55D3C6F45102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(9)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95313" y="1833563"/>
            <a:ext cx="3570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chemeClr val="folHlink"/>
                </a:solidFill>
                <a:latin typeface="Verdana" pitchFamily="34" charset="0"/>
              </a:rPr>
              <a:t>4</a:t>
            </a: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）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exclusive or   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95350" y="2651125"/>
            <a:ext cx="7924800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Definition: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Let p and q be arbitrary propositions. 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exclusive or of p and q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, denoted by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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the compound proposition that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true when exactly one of p and q is true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is false otherwise. </a:t>
            </a:r>
          </a:p>
        </p:txBody>
      </p:sp>
    </p:spTree>
    <p:extLst>
      <p:ext uri="{BB962C8B-B14F-4D97-AF65-F5344CB8AC3E}">
        <p14:creationId xmlns:p14="http://schemas.microsoft.com/office/powerpoint/2010/main" val="94624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utoUpdateAnimBg="0"/>
      <p:bldP spid="2458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D683EBF-C4C1-4102-BB78-2E81BD3EDF9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(10)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116013" y="1773238"/>
            <a:ext cx="70564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chemeClr val="folHlink"/>
                </a:solidFill>
                <a:latin typeface="Verdana" pitchFamily="34" charset="0"/>
              </a:rPr>
              <a:t>     The proposition p 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</a:t>
            </a:r>
            <a:r>
              <a:rPr lang="en-US" altLang="zh-CN">
                <a:solidFill>
                  <a:schemeClr val="folHlink"/>
                </a:solidFill>
                <a:latin typeface="Verdana" pitchFamily="34" charset="0"/>
              </a:rPr>
              <a:t> q is called the exclusive or of p and q .</a:t>
            </a:r>
            <a:r>
              <a:rPr lang="en-US" altLang="zh-CN" sz="11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 </a:t>
            </a:r>
            <a:endParaRPr lang="en-US" altLang="zh-CN" sz="1000">
              <a:solidFill>
                <a:schemeClr val="folHlink"/>
              </a:solidFill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11467"/>
              </p:ext>
            </p:extLst>
          </p:nvPr>
        </p:nvGraphicFramePr>
        <p:xfrm>
          <a:off x="2267744" y="2245406"/>
          <a:ext cx="3870878" cy="3502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r:id="rId3" imgW="1742221" imgH="1894114" progId="Word.Picture.8">
                  <p:embed/>
                </p:oleObj>
              </mc:Choice>
              <mc:Fallback>
                <p:oleObj r:id="rId3" imgW="1742221" imgH="1894114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245406"/>
                        <a:ext cx="3870878" cy="350222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830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A08B12BA-CAA8-4C77-B65C-D5AFDEC742C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(11)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08013" y="1912938"/>
            <a:ext cx="7086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chemeClr val="folHlink"/>
                </a:solidFill>
                <a:latin typeface="Verdana" pitchFamily="34" charset="0"/>
              </a:rPr>
              <a:t>5</a:t>
            </a: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）</a:t>
            </a:r>
            <a:r>
              <a:rPr lang="en-US" altLang="zh-CN" sz="3200" dirty="0">
                <a:solidFill>
                  <a:srgbClr val="FF0000"/>
                </a:solidFill>
                <a:latin typeface="Verdana" pitchFamily="34" charset="0"/>
              </a:rPr>
              <a:t>implication </a:t>
            </a: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3200" dirty="0">
                <a:solidFill>
                  <a:schemeClr val="folHlink"/>
                </a:solidFill>
                <a:latin typeface="Verdana" pitchFamily="34" charset="0"/>
              </a:rPr>
              <a:t>conditional </a:t>
            </a:r>
            <a:r>
              <a:rPr lang="zh-CN" altLang="en-US" sz="3200" dirty="0">
                <a:solidFill>
                  <a:schemeClr val="folHlink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912813" y="2644775"/>
            <a:ext cx="7620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Let p and q be arbitrary propositions. 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implication 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is the compound proposition that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false when p is true and q is false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, and is true otherwise</a:t>
            </a:r>
            <a:r>
              <a:rPr lang="en-US" altLang="zh-CN" sz="2800" dirty="0">
                <a:solidFill>
                  <a:schemeClr val="folHlink"/>
                </a:solidFill>
                <a:latin typeface="Verdana" pitchFamily="34" charset="0"/>
              </a:rPr>
              <a:t>.</a:t>
            </a:r>
            <a:r>
              <a:rPr lang="en-US" altLang="zh-CN" sz="28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672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  <p:bldP spid="2662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蕴涵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设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是两个命题，“</a:t>
            </a:r>
            <a:r>
              <a:rPr lang="en-US" altLang="zh-CN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蕴涵</a:t>
            </a:r>
            <a:r>
              <a:rPr lang="en-US" altLang="zh-CN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是一个命题，记为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，读作“如果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则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。规定：</a:t>
            </a:r>
          </a:p>
          <a:p>
            <a:pPr eaLnBrk="1" hangingPunct="1">
              <a:buFontTx/>
              <a:buNone/>
            </a:pP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	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为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zh-CN" alt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当且仅当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为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为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”．</a:t>
            </a:r>
          </a:p>
          <a:p>
            <a:pPr eaLnBrk="1" hangingPunct="1">
              <a:buFontTx/>
              <a:buNone/>
            </a:pPr>
            <a:endParaRPr lang="zh-CN" alt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若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表示“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可导”，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表示“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连续”，则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表示“如果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可导，则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连续</a:t>
            </a:r>
            <a:r>
              <a:rPr lang="zh-CN" altLang="en-US" dirty="0" smtClean="0"/>
              <a:t>”． </a:t>
            </a:r>
          </a:p>
        </p:txBody>
      </p:sp>
    </p:spTree>
    <p:extLst>
      <p:ext uri="{BB962C8B-B14F-4D97-AF65-F5344CB8AC3E}">
        <p14:creationId xmlns:p14="http://schemas.microsoft.com/office/powerpoint/2010/main" val="54114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7EA08B5-61EF-4F42-BDEF-D4F917EECA3B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(12)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11188" y="1700213"/>
            <a:ext cx="8137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In this implication </a:t>
            </a:r>
            <a:r>
              <a:rPr lang="en-US" altLang="zh-C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is called the hypothesis</a:t>
            </a:r>
            <a:r>
              <a:rPr lang="zh-CN" altLang="en-US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or antecedent or premise</a:t>
            </a:r>
            <a:r>
              <a:rPr lang="zh-CN" altLang="en-US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） </a:t>
            </a:r>
            <a:r>
              <a:rPr lang="en-US" altLang="zh-CN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zh-C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 is called the conclusion </a:t>
            </a:r>
            <a:r>
              <a:rPr lang="zh-CN" altLang="en-US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consequence</a:t>
            </a:r>
            <a:r>
              <a:rPr lang="zh-CN" altLang="en-US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11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CN" sz="1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dirty="0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226692"/>
              </p:ext>
            </p:extLst>
          </p:nvPr>
        </p:nvGraphicFramePr>
        <p:xfrm>
          <a:off x="2195736" y="2691270"/>
          <a:ext cx="4276179" cy="4041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r:id="rId3" imgW="1742221" imgH="1894114" progId="Word.Picture.8">
                  <p:embed/>
                </p:oleObj>
              </mc:Choice>
              <mc:Fallback>
                <p:oleObj r:id="rId3" imgW="1742221" imgH="1894114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691270"/>
                        <a:ext cx="4276179" cy="404151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130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CC71D4B-54CE-43DE-954E-DC5BBF8E7235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(13)</a:t>
            </a:r>
          </a:p>
        </p:txBody>
      </p:sp>
      <p:graphicFrame>
        <p:nvGraphicFramePr>
          <p:cNvPr id="28676" name="Group 4"/>
          <p:cNvGraphicFramePr>
            <a:graphicFrameLocks noGrp="1"/>
          </p:cNvGraphicFramePr>
          <p:nvPr>
            <p:ph idx="4294967295"/>
          </p:nvPr>
        </p:nvGraphicFramePr>
        <p:xfrm>
          <a:off x="539750" y="1797050"/>
          <a:ext cx="8181975" cy="4378325"/>
        </p:xfrm>
        <a:graphic>
          <a:graphicData uri="http://schemas.openxmlformats.org/drawingml/2006/table">
            <a:tbl>
              <a:tblPr/>
              <a:tblGrid>
                <a:gridCol w="1944688"/>
                <a:gridCol w="1947862"/>
                <a:gridCol w="2324100"/>
                <a:gridCol w="1965325"/>
              </a:tblGrid>
              <a:tr h="70167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If p,then 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如果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，那么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implies 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蕴含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If p,q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如果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，则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only if 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仅当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is sufficient for 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是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的充分条件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a sufficient condition for q is 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的充分条件是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if 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如果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whenever 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每当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when 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当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is necessary for 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是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的必要条件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a necessary condition for p is 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的必要条件是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follows from 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是从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中推出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49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0DA225F-0E91-4865-8F46-ED60CB2A196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 </a:t>
            </a:r>
            <a:r>
              <a:rPr lang="en-US" altLang="zh-CN" sz="2000" smtClean="0">
                <a:solidFill>
                  <a:srgbClr val="000066"/>
                </a:solidFill>
              </a:rPr>
              <a:t>(14)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23875" y="1844675"/>
            <a:ext cx="7086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32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zh-CN" altLang="en-US" sz="32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biconditional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50888" y="2530475"/>
            <a:ext cx="7924800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Definition:</a:t>
            </a:r>
            <a:r>
              <a:rPr lang="en-US" altLang="zh-CN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    Let p and q be arbitrary propositions. The </a:t>
            </a:r>
            <a:r>
              <a:rPr lang="en-US" altLang="zh-CN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biconditional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statement 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 is the compound proposition that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true when p and q have the same truth values</a:t>
            </a: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, and is false otherwise.</a:t>
            </a: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936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utoUpdateAnimBg="0"/>
      <p:bldP spid="29701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4A92B31-21F2-4A54-A522-686741FBC4E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(15)</a:t>
            </a:r>
          </a:p>
        </p:txBody>
      </p:sp>
      <p:graphicFrame>
        <p:nvGraphicFramePr>
          <p:cNvPr id="30724" name="Group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793726612"/>
              </p:ext>
            </p:extLst>
          </p:nvPr>
        </p:nvGraphicFramePr>
        <p:xfrm>
          <a:off x="609600" y="1628800"/>
          <a:ext cx="7883525" cy="933450"/>
        </p:xfrm>
        <a:graphic>
          <a:graphicData uri="http://schemas.openxmlformats.org/drawingml/2006/table">
            <a:tbl>
              <a:tblPr/>
              <a:tblGrid>
                <a:gridCol w="4872038"/>
                <a:gridCol w="3011487"/>
              </a:tblGrid>
              <a:tr h="46672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 is necessary and sufficient for q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是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的充分必要条件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If p then q,and conversely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如果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则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，反之亦然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735" name="Object 3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935277345"/>
              </p:ext>
            </p:extLst>
          </p:nvPr>
        </p:nvGraphicFramePr>
        <p:xfrm>
          <a:off x="2915816" y="2736415"/>
          <a:ext cx="3397796" cy="3712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r:id="rId3" imgW="1742221" imgH="1894114" progId="Word.Picture.8">
                  <p:embed/>
                </p:oleObj>
              </mc:Choice>
              <mc:Fallback>
                <p:oleObj r:id="rId3" imgW="1742221" imgH="1894114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736415"/>
                        <a:ext cx="3397796" cy="371247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48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3EB6311E-2342-418F-8C5E-DAFB88888E08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2938" y="500063"/>
            <a:ext cx="8001000" cy="7350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§1.1 Propositional Logic      </a:t>
            </a:r>
            <a:r>
              <a:rPr lang="en-US" altLang="zh-CN" smtClean="0"/>
              <a:t> </a:t>
            </a:r>
            <a:r>
              <a:rPr lang="en-US" altLang="zh-CN" sz="2000" smtClean="0">
                <a:solidFill>
                  <a:srgbClr val="000066"/>
                </a:solidFill>
              </a:rPr>
              <a:t>(16)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54436" y="1628800"/>
            <a:ext cx="7778750" cy="493712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Precedence of logical operators 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866900" y="2276475"/>
            <a:ext cx="5276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60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</a:t>
            </a:r>
            <a:r>
              <a:rPr lang="zh-CN" altLang="en-US" sz="3600">
                <a:solidFill>
                  <a:schemeClr val="accent2"/>
                </a:solidFill>
                <a:latin typeface="宋体" pitchFamily="2" charset="-122"/>
              </a:rPr>
              <a:t>、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</a:t>
            </a:r>
            <a:r>
              <a:rPr lang="zh-CN" altLang="en-US" sz="3600">
                <a:solidFill>
                  <a:schemeClr val="accent2"/>
                </a:solidFill>
                <a:latin typeface="宋体" pitchFamily="2" charset="-122"/>
              </a:rPr>
              <a:t>、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</a:t>
            </a:r>
            <a:r>
              <a:rPr lang="zh-CN" altLang="en-US" sz="3600">
                <a:solidFill>
                  <a:schemeClr val="accent2"/>
                </a:solidFill>
                <a:latin typeface="宋体" pitchFamily="2" charset="-122"/>
              </a:rPr>
              <a:t>、</a:t>
            </a:r>
            <a:r>
              <a:rPr lang="en-US" sz="3600">
                <a:solidFill>
                  <a:schemeClr val="accent2"/>
                </a:solidFill>
                <a:latin typeface="宋体" pitchFamily="2" charset="-122"/>
                <a:sym typeface="Symbol" pitchFamily="18" charset="2"/>
              </a:rPr>
              <a:t></a:t>
            </a:r>
            <a:r>
              <a:rPr lang="zh-CN" altLang="en-US" sz="3600">
                <a:solidFill>
                  <a:schemeClr val="accent2"/>
                </a:solidFill>
                <a:latin typeface="宋体" pitchFamily="2" charset="-122"/>
              </a:rPr>
              <a:t>、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</a:t>
            </a:r>
            <a:r>
              <a:rPr lang="zh-CN" altLang="en-US" sz="3600">
                <a:solidFill>
                  <a:schemeClr val="accent2"/>
                </a:solidFill>
                <a:latin typeface="宋体" pitchFamily="2" charset="-122"/>
              </a:rPr>
              <a:t>、</a:t>
            </a:r>
            <a:r>
              <a:rPr lang="zh-CN" altLang="en-US" sz="3600">
                <a:solidFill>
                  <a:schemeClr val="accent2"/>
                </a:solidFill>
                <a:latin typeface="宋体" pitchFamily="2" charset="-122"/>
                <a:sym typeface="Symbol" pitchFamily="18" charset="2"/>
              </a:rPr>
              <a:t>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674688" y="2996952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Translating 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83568" y="3645024"/>
            <a:ext cx="60483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Puzzles 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473279" y="4363465"/>
            <a:ext cx="68431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chemeClr val="hlink"/>
                </a:solidFill>
              </a:rPr>
              <a:t> </a:t>
            </a:r>
            <a:r>
              <a:rPr lang="en-US" altLang="zh-CN" sz="2800" b="1" dirty="0">
                <a:solidFill>
                  <a:schemeClr val="hlink"/>
                </a:solidFill>
              </a:rPr>
              <a:t>Knights and </a:t>
            </a:r>
            <a:r>
              <a:rPr lang="en-US" altLang="zh-CN" sz="2800" b="1" dirty="0" smtClean="0">
                <a:solidFill>
                  <a:schemeClr val="hlink"/>
                </a:solidFill>
              </a:rPr>
              <a:t>Knaves</a:t>
            </a:r>
          </a:p>
          <a:p>
            <a:r>
              <a:rPr lang="en-US" altLang="zh-CN" sz="2800" b="1" dirty="0" smtClean="0">
                <a:solidFill>
                  <a:schemeClr val="hlink"/>
                </a:solidFill>
              </a:rPr>
              <a:t>A says “ B is a knight. ”</a:t>
            </a:r>
          </a:p>
          <a:p>
            <a:r>
              <a:rPr lang="en-US" altLang="zh-CN" sz="2800" b="1" dirty="0" smtClean="0">
                <a:solidFill>
                  <a:schemeClr val="hlink"/>
                </a:solidFill>
              </a:rPr>
              <a:t>B says “ The two of us are opposite types.” </a:t>
            </a:r>
            <a:endParaRPr lang="en-US" altLang="zh-CN" sz="2800" b="1" dirty="0">
              <a:solidFill>
                <a:schemeClr val="hlink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676400" y="5832747"/>
            <a:ext cx="6035370" cy="8249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</a:rPr>
              <a:t>Homework: P13, Exercises 1,7,8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89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uild="p" autoUpdateAnimBg="0"/>
      <p:bldP spid="31749" grpId="0" autoUpdateAnimBg="0"/>
      <p:bldP spid="31750" grpId="0" autoUpdateAnimBg="0"/>
      <p:bldP spid="9" grpId="0" autoUpdateAnimBg="0"/>
      <p:bldP spid="10" grpId="0" autoUpdateAnimBg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467A4ED-7B6F-4DE8-BD43-44C881F623A0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7350" y="304800"/>
            <a:ext cx="8432800" cy="1216025"/>
          </a:xfrm>
          <a:noFill/>
        </p:spPr>
        <p:txBody>
          <a:bodyPr/>
          <a:lstStyle/>
          <a:p>
            <a:pPr eaLnBrk="1" hangingPunct="1"/>
            <a:r>
              <a:rPr lang="en-US" altLang="zh-CN" sz="3400" smtClean="0"/>
              <a:t>§1.2 Propositional Equivalences</a:t>
            </a:r>
            <a:r>
              <a:rPr lang="en-US" altLang="zh-CN" sz="4200" smtClean="0"/>
              <a:t>  </a:t>
            </a:r>
            <a:r>
              <a:rPr lang="zh-CN" altLang="en-US" sz="2000" smtClean="0"/>
              <a:t>（</a:t>
            </a:r>
            <a:r>
              <a:rPr lang="en-US" altLang="zh-CN" sz="2000" smtClean="0"/>
              <a:t>1</a:t>
            </a:r>
            <a:r>
              <a:rPr lang="zh-CN" altLang="en-US" sz="2000" smtClean="0"/>
              <a:t>）</a:t>
            </a:r>
          </a:p>
        </p:txBody>
      </p:sp>
      <p:sp>
        <p:nvSpPr>
          <p:cNvPr id="3379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750" y="1854200"/>
            <a:ext cx="7883525" cy="4953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684213" y="2943876"/>
            <a:ext cx="8135937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733425" algn="l"/>
              </a:tabLst>
            </a:pPr>
            <a:r>
              <a:rPr lang="zh-CN" altLang="en-US" sz="2400" b="1" dirty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定义</a:t>
            </a:r>
            <a:r>
              <a:rPr lang="zh-CN" altLang="en-US" sz="2400" dirty="0">
                <a:latin typeface="楷体_GB2312" pitchFamily="1" charset="-122"/>
                <a:ea typeface="楷体_GB2312" pitchFamily="1" charset="-122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合式公式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（</a:t>
            </a:r>
            <a:r>
              <a:rPr lang="en-US" altLang="zh-CN" sz="2400" dirty="0" err="1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Wff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，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Well formed formula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）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可递归定义如下：</a:t>
            </a:r>
          </a:p>
          <a:p>
            <a:pPr>
              <a:lnSpc>
                <a:spcPct val="120000"/>
              </a:lnSpc>
              <a:tabLst>
                <a:tab pos="733425" algn="l"/>
              </a:tabLst>
            </a:pPr>
            <a:r>
              <a:rPr lang="en-US" altLang="zh-CN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(1) 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命题变元以及命题常量是合式公式；</a:t>
            </a:r>
          </a:p>
          <a:p>
            <a:pPr>
              <a:lnSpc>
                <a:spcPct val="120000"/>
              </a:lnSpc>
              <a:tabLst>
                <a:tab pos="733425" algn="l"/>
              </a:tabLst>
            </a:pPr>
            <a:r>
              <a:rPr lang="en-US" altLang="zh-CN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(2) 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如果 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A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、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B 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是合式公式，则 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(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A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)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、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(A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B)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、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 </a:t>
            </a:r>
          </a:p>
          <a:p>
            <a:pPr>
              <a:lnSpc>
                <a:spcPct val="120000"/>
              </a:lnSpc>
              <a:tabLst>
                <a:tab pos="733425" algn="l"/>
              </a:tabLst>
            </a:pP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      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(A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B)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、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(A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B)</a:t>
            </a:r>
            <a:r>
              <a:rPr lang="zh-CN" altLang="en-US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、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  <a:sym typeface="Symbol" pitchFamily="18" charset="2"/>
              </a:rPr>
              <a:t>(A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ea typeface="楷体_GB2312" pitchFamily="1" charset="-122"/>
              </a:rPr>
              <a:t>B) 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是合式公式；</a:t>
            </a:r>
          </a:p>
          <a:p>
            <a:pPr>
              <a:lnSpc>
                <a:spcPct val="120000"/>
              </a:lnSpc>
              <a:tabLst>
                <a:tab pos="733425" algn="l"/>
              </a:tabLst>
            </a:pPr>
            <a:r>
              <a:rPr lang="en-US" altLang="zh-CN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(3) 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任何合式公式均通过有限次使用（</a:t>
            </a:r>
            <a:r>
              <a:rPr lang="en-US" altLang="zh-CN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1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）（</a:t>
            </a:r>
            <a:r>
              <a:rPr lang="en-US" altLang="zh-CN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2</a:t>
            </a:r>
            <a:r>
              <a:rPr lang="zh-CN" altLang="en-US" sz="24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  <a:sym typeface="Symbol" pitchFamily="18" charset="2"/>
              </a:rPr>
              <a:t>）得到。</a:t>
            </a:r>
          </a:p>
        </p:txBody>
      </p:sp>
    </p:spTree>
    <p:extLst>
      <p:ext uri="{BB962C8B-B14F-4D97-AF65-F5344CB8AC3E}">
        <p14:creationId xmlns:p14="http://schemas.microsoft.com/office/powerpoint/2010/main" val="207945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  <p:bldP spid="33796" grpId="0" build="p" autoUpdateAnimBg="0"/>
      <p:bldP spid="3379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2B9F835-62F3-4D76-9E6A-3918CDC084A5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solidFill>
                  <a:srgbClr val="000066"/>
                </a:solidFill>
              </a:rPr>
              <a:t>§1.2 </a:t>
            </a:r>
            <a:r>
              <a:rPr lang="en-US" altLang="zh-CN" sz="3400" smtClean="0">
                <a:solidFill>
                  <a:schemeClr val="tx1"/>
                </a:solidFill>
              </a:rPr>
              <a:t>Propositional Equivalences</a:t>
            </a:r>
            <a:r>
              <a:rPr lang="en-US" altLang="zh-CN" sz="2600" smtClean="0">
                <a:solidFill>
                  <a:schemeClr val="tx1"/>
                </a:solidFill>
              </a:rPr>
              <a:t>  </a:t>
            </a:r>
            <a:r>
              <a:rPr lang="zh-CN" altLang="en-US" sz="2000" smtClean="0">
                <a:solidFill>
                  <a:schemeClr val="tx1"/>
                </a:solidFill>
              </a:rPr>
              <a:t>（</a:t>
            </a:r>
            <a:r>
              <a:rPr lang="en-US" altLang="zh-CN" sz="2000" smtClean="0">
                <a:solidFill>
                  <a:schemeClr val="tx1"/>
                </a:solidFill>
              </a:rPr>
              <a:t>2</a:t>
            </a:r>
            <a:r>
              <a:rPr lang="zh-CN" altLang="en-US" sz="20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1187450" y="2420938"/>
            <a:ext cx="7416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>
                <a:latin typeface="Verdana" pitchFamily="34" charset="0"/>
              </a:rPr>
              <a:t>Example: Construct a truth table for </a:t>
            </a:r>
          </a:p>
          <a:p>
            <a:pPr eaLnBrk="1" hangingPunct="1"/>
            <a:r>
              <a:rPr lang="en-US" altLang="zh-CN" sz="2400">
                <a:latin typeface="Verdana" pitchFamily="34" charset="0"/>
              </a:rPr>
              <a:t>                </a:t>
            </a:r>
            <a:r>
              <a:rPr lang="zh-CN" altLang="en-US" sz="2400">
                <a:latin typeface="Verdana" pitchFamily="34" charset="0"/>
              </a:rPr>
              <a:t>（</a:t>
            </a:r>
            <a:r>
              <a:rPr lang="zh-CN" altLang="en-US" sz="2400">
                <a:latin typeface="Verdana" pitchFamily="34" charset="0"/>
                <a:sym typeface="Symbol" pitchFamily="18" charset="2"/>
              </a:rPr>
              <a:t></a:t>
            </a:r>
            <a:r>
              <a:rPr lang="en-US" altLang="zh-CN" sz="2400">
                <a:latin typeface="Verdana" pitchFamily="34" charset="0"/>
              </a:rPr>
              <a:t>P</a:t>
            </a:r>
            <a:r>
              <a:rPr lang="en-US" altLang="zh-CN" sz="2400"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latin typeface="Verdana" pitchFamily="34" charset="0"/>
              </a:rPr>
              <a:t>Q</a:t>
            </a:r>
            <a:r>
              <a:rPr lang="zh-CN" altLang="en-US" sz="2400">
                <a:latin typeface="Verdana" pitchFamily="34" charset="0"/>
                <a:sym typeface="Symbol" pitchFamily="18" charset="2"/>
              </a:rPr>
              <a:t>）</a:t>
            </a:r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  <a:sym typeface="Symbol" pitchFamily="18" charset="2"/>
              </a:rPr>
              <a:t>P</a:t>
            </a:r>
            <a:r>
              <a:rPr lang="en-US" altLang="zh-CN" sz="2400">
                <a:latin typeface="Verdana" pitchFamily="34" charset="0"/>
              </a:rPr>
              <a:t>Q</a:t>
            </a:r>
            <a:r>
              <a:rPr lang="zh-CN" altLang="en-US" sz="2400">
                <a:latin typeface="Verdana" pitchFamily="34" charset="0"/>
                <a:sym typeface="Symbol" pitchFamily="18" charset="2"/>
              </a:rPr>
              <a:t>）</a:t>
            </a:r>
          </a:p>
        </p:txBody>
      </p:sp>
      <p:graphicFrame>
        <p:nvGraphicFramePr>
          <p:cNvPr id="34822" name="Object 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876425" y="3357563"/>
          <a:ext cx="4741863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r:id="rId3" imgW="2753850" imgH="1498642" progId="Word.Picture.8">
                  <p:embed/>
                </p:oleObj>
              </mc:Choice>
              <mc:Fallback>
                <p:oleObj r:id="rId3" imgW="2753850" imgH="1498642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6425" y="3357563"/>
                        <a:ext cx="4741863" cy="259397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Oval 9"/>
          <p:cNvSpPr>
            <a:spLocks noChangeArrowheads="1"/>
          </p:cNvSpPr>
          <p:nvPr/>
        </p:nvSpPr>
        <p:spPr bwMode="auto">
          <a:xfrm>
            <a:off x="4859338" y="3860800"/>
            <a:ext cx="504825" cy="2160588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539750" y="1854200"/>
            <a:ext cx="78835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62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utoUpdateAnimBg="0"/>
      <p:bldP spid="34823" grpId="0" animBg="1" autoUpdateAnimBg="0"/>
      <p:bldP spid="8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A01EB73-B21D-463B-9253-E4E8BD72529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solidFill>
                  <a:srgbClr val="000066"/>
                </a:solidFill>
              </a:rPr>
              <a:t>§1.2 </a:t>
            </a:r>
            <a:r>
              <a:rPr lang="en-US" altLang="zh-CN" sz="3400" smtClean="0">
                <a:solidFill>
                  <a:schemeClr val="tx1"/>
                </a:solidFill>
              </a:rPr>
              <a:t>Propositional Equivalences</a:t>
            </a:r>
            <a:r>
              <a:rPr lang="en-US" altLang="zh-CN" sz="2600" smtClean="0">
                <a:solidFill>
                  <a:schemeClr val="tx1"/>
                </a:solidFill>
              </a:rPr>
              <a:t>  </a:t>
            </a:r>
            <a:r>
              <a:rPr lang="zh-CN" altLang="en-US" sz="2000" smtClean="0">
                <a:solidFill>
                  <a:schemeClr val="tx1"/>
                </a:solidFill>
              </a:rPr>
              <a:t>（</a:t>
            </a:r>
            <a:r>
              <a:rPr lang="en-US" altLang="zh-CN" sz="2000" smtClean="0">
                <a:solidFill>
                  <a:schemeClr val="tx1"/>
                </a:solidFill>
              </a:rPr>
              <a:t>3</a:t>
            </a:r>
            <a:r>
              <a:rPr lang="zh-CN" altLang="en-US" sz="20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611188" y="2297113"/>
            <a:ext cx="8281987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b="1">
                <a:solidFill>
                  <a:srgbClr val="FF3300"/>
                </a:solidFill>
                <a:latin typeface="Verdana" pitchFamily="34" charset="0"/>
              </a:rPr>
              <a:t>Definition: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b="1">
                <a:latin typeface="Verdana" pitchFamily="34" charset="0"/>
              </a:rPr>
              <a:t>    </a:t>
            </a:r>
            <a:r>
              <a:rPr lang="en-US" altLang="zh-CN" sz="2400">
                <a:latin typeface="Verdana" pitchFamily="34" charset="0"/>
              </a:rPr>
              <a:t>A compound proposition that is always true, no matter what the truth values of the propositions that occur in it, is called a </a:t>
            </a:r>
            <a:r>
              <a:rPr lang="en-US" altLang="zh-CN" sz="2400" b="1">
                <a:solidFill>
                  <a:srgbClr val="FF3300"/>
                </a:solidFill>
                <a:latin typeface="Verdana" pitchFamily="34" charset="0"/>
              </a:rPr>
              <a:t>tautology</a:t>
            </a:r>
            <a:r>
              <a:rPr lang="en-US" altLang="zh-CN" sz="2400">
                <a:latin typeface="Verdana" pitchFamily="34" charset="0"/>
              </a:rPr>
              <a:t>. A compound proposition that is always false is called a </a:t>
            </a:r>
            <a:r>
              <a:rPr lang="en-US" altLang="zh-CN" sz="2400" b="1">
                <a:solidFill>
                  <a:srgbClr val="FF3300"/>
                </a:solidFill>
                <a:latin typeface="Verdana" pitchFamily="34" charset="0"/>
              </a:rPr>
              <a:t>contradiction (inconsistent)</a:t>
            </a:r>
            <a:r>
              <a:rPr lang="en-US" altLang="zh-CN" sz="2400">
                <a:solidFill>
                  <a:srgbClr val="FF3300"/>
                </a:solidFill>
                <a:latin typeface="Verdana" pitchFamily="34" charset="0"/>
              </a:rPr>
              <a:t>.</a:t>
            </a:r>
            <a:r>
              <a:rPr lang="en-US" altLang="zh-CN" sz="2400">
                <a:latin typeface="Verdana" pitchFamily="34" charset="0"/>
              </a:rPr>
              <a:t> A compound  proposition that is neither a tautology nor a contradiction is called a </a:t>
            </a:r>
            <a:r>
              <a:rPr lang="en-US" altLang="zh-CN" sz="2400" b="1">
                <a:solidFill>
                  <a:srgbClr val="FF3300"/>
                </a:solidFill>
                <a:latin typeface="Verdana" pitchFamily="34" charset="0"/>
              </a:rPr>
              <a:t>contingency(consistent)</a:t>
            </a:r>
            <a:r>
              <a:rPr lang="en-US" altLang="zh-CN" sz="2400">
                <a:solidFill>
                  <a:srgbClr val="FF3300"/>
                </a:solidFill>
                <a:latin typeface="Verdana" pitchFamily="34" charset="0"/>
              </a:rPr>
              <a:t>.</a:t>
            </a:r>
            <a:r>
              <a:rPr lang="en-US" altLang="zh-CN" sz="2400">
                <a:latin typeface="Verdana" pitchFamily="34" charset="0"/>
              </a:rPr>
              <a:t> 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539751" y="1556792"/>
            <a:ext cx="259209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51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utoUpdateAnimBg="0"/>
      <p:bldP spid="6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设</a:t>
            </a:r>
            <a:r>
              <a:rPr lang="en-US" altLang="zh-CN" i="1" smtClean="0"/>
              <a:t>A</a:t>
            </a:r>
            <a:r>
              <a:rPr lang="zh-CN" altLang="en-US" smtClean="0"/>
              <a:t>为一公式，如果在所有指派下</a:t>
            </a:r>
            <a:r>
              <a:rPr lang="en-US" altLang="zh-CN" i="1" smtClean="0"/>
              <a:t>A</a:t>
            </a:r>
            <a:r>
              <a:rPr lang="zh-CN" altLang="en-US" smtClean="0"/>
              <a:t>均为真，则称</a:t>
            </a:r>
            <a:r>
              <a:rPr lang="en-US" altLang="zh-CN" i="1" smtClean="0"/>
              <a:t>A</a:t>
            </a:r>
            <a:r>
              <a:rPr lang="zh-CN" altLang="en-US" smtClean="0"/>
              <a:t>为</a:t>
            </a:r>
            <a:r>
              <a:rPr lang="zh-CN" altLang="en-US" smtClean="0">
                <a:solidFill>
                  <a:srgbClr val="FF0000"/>
                </a:solidFill>
              </a:rPr>
              <a:t>永真式</a:t>
            </a:r>
            <a:r>
              <a:rPr lang="zh-CN" altLang="en-US" smtClean="0"/>
              <a:t>，如果在所有指派下</a:t>
            </a:r>
            <a:r>
              <a:rPr lang="en-US" altLang="zh-CN" i="1" smtClean="0"/>
              <a:t>A</a:t>
            </a:r>
            <a:r>
              <a:rPr lang="zh-CN" altLang="en-US" smtClean="0"/>
              <a:t>均为假，则称</a:t>
            </a:r>
            <a:r>
              <a:rPr lang="en-US" altLang="zh-CN" i="1" smtClean="0"/>
              <a:t>A</a:t>
            </a:r>
            <a:r>
              <a:rPr lang="zh-CN" altLang="en-US" smtClean="0"/>
              <a:t>为</a:t>
            </a:r>
            <a:r>
              <a:rPr lang="zh-CN" altLang="en-US" smtClean="0">
                <a:solidFill>
                  <a:srgbClr val="FF0000"/>
                </a:solidFill>
              </a:rPr>
              <a:t>永假式</a:t>
            </a:r>
            <a:r>
              <a:rPr lang="zh-CN" altLang="en-US" smtClean="0"/>
              <a:t>，如果至少有一个指派使</a:t>
            </a:r>
            <a:r>
              <a:rPr lang="en-US" altLang="zh-CN" i="1" smtClean="0"/>
              <a:t>A</a:t>
            </a:r>
            <a:r>
              <a:rPr lang="zh-CN" altLang="en-US" smtClean="0"/>
              <a:t>为真，则称</a:t>
            </a:r>
            <a:r>
              <a:rPr lang="en-US" altLang="zh-CN" i="1" smtClean="0"/>
              <a:t>A</a:t>
            </a:r>
            <a:r>
              <a:rPr lang="zh-CN" altLang="en-US" smtClean="0"/>
              <a:t>为</a:t>
            </a:r>
            <a:r>
              <a:rPr lang="zh-CN" altLang="en-US" smtClean="0">
                <a:solidFill>
                  <a:srgbClr val="FF0000"/>
                </a:solidFill>
              </a:rPr>
              <a:t>可满足的</a:t>
            </a:r>
            <a:r>
              <a:rPr lang="zh-CN" altLang="en-US" smtClean="0"/>
              <a:t>． </a:t>
            </a:r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永真式又称</a:t>
            </a:r>
            <a:r>
              <a:rPr lang="zh-CN" altLang="en-US" smtClean="0">
                <a:solidFill>
                  <a:srgbClr val="FF0000"/>
                </a:solidFill>
              </a:rPr>
              <a:t>重言式</a:t>
            </a:r>
            <a:r>
              <a:rPr lang="zh-CN" altLang="en-US" smtClean="0"/>
              <a:t>，永假式又称</a:t>
            </a:r>
            <a:r>
              <a:rPr lang="zh-CN" altLang="en-US" smtClean="0">
                <a:solidFill>
                  <a:srgbClr val="FF0000"/>
                </a:solidFill>
              </a:rPr>
              <a:t>矛盾式</a:t>
            </a:r>
            <a:r>
              <a:rPr lang="zh-CN" altLang="en-US" smtClean="0"/>
              <a:t>． </a:t>
            </a:r>
          </a:p>
        </p:txBody>
      </p:sp>
    </p:spTree>
    <p:extLst>
      <p:ext uri="{BB962C8B-B14F-4D97-AF65-F5344CB8AC3E}">
        <p14:creationId xmlns:p14="http://schemas.microsoft.com/office/powerpoint/2010/main" val="2869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i="1" smtClean="0"/>
              <a:t>A</a:t>
            </a:r>
            <a:r>
              <a:rPr lang="zh-CN" altLang="en-US" smtClean="0"/>
              <a:t>是可满足的   当且仅当   </a:t>
            </a:r>
            <a:r>
              <a:rPr lang="en-US" altLang="zh-CN" i="1" smtClean="0"/>
              <a:t>A</a:t>
            </a:r>
            <a:r>
              <a:rPr lang="zh-CN" altLang="en-US" smtClean="0"/>
              <a:t>不是永假式</a:t>
            </a:r>
          </a:p>
          <a:p>
            <a:pPr eaLnBrk="1" hangingPunct="1"/>
            <a:endParaRPr lang="en-US" altLang="zh-CN" smtClean="0"/>
          </a:p>
          <a:p>
            <a:pPr eaLnBrk="1" hangingPunct="1"/>
            <a:r>
              <a:rPr lang="en-US" altLang="zh-CN" i="1" smtClean="0"/>
              <a:t>A</a:t>
            </a:r>
            <a:r>
              <a:rPr lang="zh-CN" altLang="en-US" smtClean="0"/>
              <a:t>是永真式   当且仅当  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zh-CN" altLang="en-US" smtClean="0"/>
              <a:t> </a:t>
            </a:r>
            <a:r>
              <a:rPr lang="en-US" altLang="zh-CN" i="1" smtClean="0"/>
              <a:t>A</a:t>
            </a:r>
            <a:r>
              <a:rPr lang="zh-CN" altLang="en-US" smtClean="0"/>
              <a:t>是永假式</a:t>
            </a:r>
          </a:p>
          <a:p>
            <a:pPr eaLnBrk="1" hangingPunct="1"/>
            <a:endParaRPr lang="en-US" altLang="zh-CN" smtClean="0"/>
          </a:p>
          <a:p>
            <a:pPr eaLnBrk="1" hangingPunct="1"/>
            <a:r>
              <a:rPr lang="en-US" altLang="zh-CN" i="1" smtClean="0"/>
              <a:t>A</a:t>
            </a:r>
            <a:r>
              <a:rPr lang="zh-CN" altLang="en-US" smtClean="0"/>
              <a:t>是永真式  则  </a:t>
            </a:r>
            <a:r>
              <a:rPr lang="en-US" altLang="zh-CN" i="1" smtClean="0"/>
              <a:t>A</a:t>
            </a:r>
            <a:r>
              <a:rPr lang="zh-CN" altLang="en-US" smtClean="0"/>
              <a:t>是可满足的． </a:t>
            </a:r>
          </a:p>
        </p:txBody>
      </p:sp>
    </p:spTree>
    <p:extLst>
      <p:ext uri="{BB962C8B-B14F-4D97-AF65-F5344CB8AC3E}">
        <p14:creationId xmlns:p14="http://schemas.microsoft.com/office/powerpoint/2010/main" val="52739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(</a:t>
            </a:r>
            <a:r>
              <a:rPr lang="zh-CN" altLang="en-US" smtClean="0"/>
              <a:t>１</a:t>
            </a:r>
            <a:r>
              <a:rPr lang="en-US" altLang="zh-CN" smtClean="0"/>
              <a:t>)</a:t>
            </a:r>
            <a:r>
              <a:rPr lang="zh-CN" altLang="en-US" smtClean="0"/>
              <a:t>　</a:t>
            </a:r>
            <a:r>
              <a:rPr lang="en-US" altLang="zh-CN" i="1" smtClean="0"/>
              <a:t>P</a:t>
            </a:r>
            <a:r>
              <a:rPr lang="en-US" altLang="zh-CN" smtClean="0"/>
              <a:t>∨(</a:t>
            </a:r>
            <a:r>
              <a:rPr lang="zh-CN" altLang="en-US" smtClean="0">
                <a:sym typeface="Symbol" pitchFamily="18" charset="2"/>
              </a:rPr>
              <a:t> 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  <a:r>
              <a:rPr lang="zh-CN" altLang="en-US" smtClean="0"/>
              <a:t>是永真式</a:t>
            </a:r>
          </a:p>
          <a:p>
            <a:pPr eaLnBrk="1" hangingPunct="1"/>
            <a:r>
              <a:rPr lang="en-US" altLang="zh-CN" smtClean="0"/>
              <a:t>(</a:t>
            </a:r>
            <a:r>
              <a:rPr lang="zh-CN" altLang="en-US" smtClean="0"/>
              <a:t>２</a:t>
            </a:r>
            <a:r>
              <a:rPr lang="en-US" altLang="zh-CN" smtClean="0"/>
              <a:t>)</a:t>
            </a:r>
            <a:r>
              <a:rPr lang="zh-CN" altLang="en-US" smtClean="0"/>
              <a:t>　</a:t>
            </a:r>
            <a:r>
              <a:rPr lang="en-US" altLang="zh-CN" smtClean="0"/>
              <a:t>P∧(</a:t>
            </a:r>
            <a:r>
              <a:rPr lang="zh-CN" altLang="en-US" smtClean="0">
                <a:sym typeface="Symbol" pitchFamily="18" charset="2"/>
              </a:rPr>
              <a:t> 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  <a:r>
              <a:rPr lang="zh-CN" altLang="en-US" smtClean="0"/>
              <a:t>是永假式．</a:t>
            </a:r>
          </a:p>
          <a:p>
            <a:pPr eaLnBrk="1" hangingPunct="1"/>
            <a:r>
              <a:rPr lang="en-US" altLang="zh-CN" smtClean="0"/>
              <a:t>(</a:t>
            </a:r>
            <a:r>
              <a:rPr lang="zh-CN" altLang="en-US" smtClean="0"/>
              <a:t>３</a:t>
            </a:r>
            <a:r>
              <a:rPr lang="en-US" altLang="zh-CN" smtClean="0"/>
              <a:t>)</a:t>
            </a:r>
            <a:r>
              <a:rPr lang="zh-CN" altLang="en-US" smtClean="0"/>
              <a:t>　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en-US" altLang="zh-CN" smtClean="0"/>
              <a:t>)∨</a:t>
            </a:r>
            <a:r>
              <a:rPr lang="en-US" altLang="zh-CN" i="1" smtClean="0"/>
              <a:t>R</a:t>
            </a:r>
            <a:r>
              <a:rPr lang="zh-CN" altLang="en-US" smtClean="0"/>
              <a:t>是可满足的．</a:t>
            </a:r>
          </a:p>
          <a:p>
            <a:pPr eaLnBrk="1" hangingPunct="1"/>
            <a:endParaRPr lang="zh-CN" altLang="en-US" smtClean="0"/>
          </a:p>
          <a:p>
            <a:pPr eaLnBrk="1" hangingPunct="1">
              <a:buFontTx/>
              <a:buNone/>
            </a:pPr>
            <a:r>
              <a:rPr lang="zh-CN" altLang="en-US" smtClean="0"/>
              <a:t>（可用真值表验证 ）</a:t>
            </a:r>
          </a:p>
        </p:txBody>
      </p:sp>
    </p:spTree>
    <p:extLst>
      <p:ext uri="{BB962C8B-B14F-4D97-AF65-F5344CB8AC3E}">
        <p14:creationId xmlns:p14="http://schemas.microsoft.com/office/powerpoint/2010/main" val="173657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A970642E-6140-4A34-9C0B-685DBBA58002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solidFill>
                  <a:srgbClr val="000066"/>
                </a:solidFill>
              </a:rPr>
              <a:t>§1.2 </a:t>
            </a:r>
            <a:r>
              <a:rPr lang="en-US" altLang="zh-CN" sz="3400" smtClean="0">
                <a:solidFill>
                  <a:schemeClr val="tx1"/>
                </a:solidFill>
              </a:rPr>
              <a:t>Propositional Equivalences</a:t>
            </a:r>
            <a:r>
              <a:rPr lang="en-US" altLang="zh-CN" sz="2600" smtClean="0">
                <a:solidFill>
                  <a:schemeClr val="tx1"/>
                </a:solidFill>
              </a:rPr>
              <a:t>  </a:t>
            </a:r>
            <a:r>
              <a:rPr lang="zh-CN" altLang="en-US" sz="2000" smtClean="0">
                <a:solidFill>
                  <a:schemeClr val="tx1"/>
                </a:solidFill>
              </a:rPr>
              <a:t>（</a:t>
            </a:r>
            <a:r>
              <a:rPr lang="en-US" altLang="zh-CN" sz="2000" smtClean="0">
                <a:solidFill>
                  <a:schemeClr val="tx1"/>
                </a:solidFill>
              </a:rPr>
              <a:t>4</a:t>
            </a:r>
            <a:r>
              <a:rPr lang="zh-CN" altLang="en-US" sz="20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5969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Logical </a:t>
            </a:r>
            <a:r>
              <a:rPr lang="en-US" altLang="zh-CN" sz="3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equivalences</a:t>
            </a: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595313" y="2492375"/>
            <a:ext cx="8153400" cy="294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The compound propositions p and q are called logically equivalent if 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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is a tautology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  The notation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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denotes that p and q are logically equivalent.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930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 autoUpdateAnimBg="0"/>
      <p:bldP spid="36869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日期占位符 4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662120C-D654-4C48-B804-CEC16031E030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solidFill>
                  <a:srgbClr val="000066"/>
                </a:solidFill>
              </a:rPr>
              <a:t>§1.2 </a:t>
            </a:r>
            <a:r>
              <a:rPr lang="en-US" altLang="zh-CN" sz="3400" smtClean="0">
                <a:solidFill>
                  <a:schemeClr val="tx1"/>
                </a:solidFill>
              </a:rPr>
              <a:t>Propositional Equivalences</a:t>
            </a:r>
            <a:r>
              <a:rPr lang="en-US" altLang="zh-CN" sz="2600" smtClean="0">
                <a:solidFill>
                  <a:schemeClr val="tx1"/>
                </a:solidFill>
              </a:rPr>
              <a:t>  </a:t>
            </a:r>
            <a:r>
              <a:rPr lang="zh-CN" altLang="en-US" sz="2000" smtClean="0">
                <a:solidFill>
                  <a:schemeClr val="tx1"/>
                </a:solidFill>
              </a:rPr>
              <a:t>（</a:t>
            </a:r>
            <a:r>
              <a:rPr lang="en-US" altLang="zh-CN" sz="2000" smtClean="0">
                <a:solidFill>
                  <a:schemeClr val="tx1"/>
                </a:solidFill>
              </a:rPr>
              <a:t>5</a:t>
            </a:r>
            <a:r>
              <a:rPr lang="zh-CN" altLang="en-US" sz="20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658813" y="2276475"/>
            <a:ext cx="8305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>
                <a:solidFill>
                  <a:srgbClr val="CC0066"/>
                </a:solidFill>
                <a:latin typeface="Verdana" pitchFamily="34" charset="0"/>
              </a:rPr>
              <a:t>Example: </a:t>
            </a:r>
          </a:p>
          <a:p>
            <a:pPr eaLnBrk="1" hangingPunct="1"/>
            <a:r>
              <a:rPr lang="en-US" altLang="zh-CN" sz="2400">
                <a:latin typeface="Verdana" pitchFamily="34" charset="0"/>
              </a:rPr>
              <a:t>   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Show that P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 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P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  and  P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 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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P</a:t>
            </a:r>
          </a:p>
          <a:p>
            <a:pPr eaLnBrk="1" hangingPunct="1"/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 by using truth tables.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 </a:t>
            </a:r>
          </a:p>
        </p:txBody>
      </p:sp>
      <p:graphicFrame>
        <p:nvGraphicFramePr>
          <p:cNvPr id="37894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046288" y="3613150"/>
          <a:ext cx="539115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r:id="rId3" imgW="3001849" imgH="1498642" progId="Word.Picture.8">
                  <p:embed/>
                </p:oleObj>
              </mc:Choice>
              <mc:Fallback>
                <p:oleObj r:id="rId3" imgW="3001849" imgH="1498642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6288" y="3613150"/>
                        <a:ext cx="5391150" cy="23749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80010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Logical equivalences</a:t>
            </a:r>
            <a:endParaRPr lang="en-US" altLang="zh-CN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utoUpdateAnimBg="0"/>
      <p:bldP spid="7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常用的等价公式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１．</a:t>
            </a:r>
            <a:r>
              <a:rPr lang="en-US" altLang="zh-CN" dirty="0" smtClean="0"/>
              <a:t>Double negative law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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</a:p>
          <a:p>
            <a:pPr eaLnBrk="1" hangingPunct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２．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Associative laws</a:t>
            </a:r>
            <a:r>
              <a:rPr lang="zh-CN" altLang="en-US" i="1" dirty="0" smtClean="0">
                <a:latin typeface="Times New Roman" pitchFamily="18" charset="0"/>
                <a:cs typeface="Times New Roman" pitchFamily="18" charset="0"/>
              </a:rPr>
              <a:t>　　</a:t>
            </a:r>
          </a:p>
          <a:p>
            <a:pPr eaLnBrk="1" hangingPunct="1">
              <a:buFontTx/>
              <a:buNone/>
            </a:pP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			(P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Q)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en-US" i="1" dirty="0" smtClean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(Q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R)</a:t>
            </a:r>
            <a:endParaRPr lang="zh-CN" alt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			(P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Q)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en-US" i="1" dirty="0" smtClean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(Q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R)</a:t>
            </a:r>
          </a:p>
          <a:p>
            <a:pPr eaLnBrk="1" hangingPunct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３．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Commutative laws</a:t>
            </a:r>
          </a:p>
          <a:p>
            <a:pPr marL="0" indent="0" eaLnBrk="1" hangingPunct="1"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i="1" dirty="0" smtClean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i="1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i="1" dirty="0" smtClean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</a:p>
          <a:p>
            <a:pPr eaLnBrk="1" hangingPunct="1"/>
            <a:endParaRPr lang="zh-CN" alt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8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４．</a:t>
            </a:r>
            <a:r>
              <a:rPr lang="en-US" altLang="zh-CN" dirty="0" smtClean="0"/>
              <a:t>Distributive laws</a:t>
            </a:r>
            <a:r>
              <a:rPr lang="zh-CN" altLang="en-US" dirty="0" smtClean="0"/>
              <a:t>　　</a:t>
            </a:r>
            <a:endParaRPr lang="zh-CN" altLang="en-US" i="1" dirty="0" smtClean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i="1" dirty="0" smtClean="0"/>
              <a:t>P</a:t>
            </a:r>
            <a:r>
              <a:rPr lang="en-US" altLang="zh-CN" dirty="0" smtClean="0"/>
              <a:t>∧(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R</a:t>
            </a:r>
            <a:r>
              <a:rPr lang="en-US" altLang="zh-CN" dirty="0" smtClean="0"/>
              <a:t>)</a:t>
            </a:r>
            <a:r>
              <a:rPr lang="zh-CN" altLang="en-US" dirty="0" smtClean="0"/>
              <a:t>＝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)∨(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R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zh-CN" i="1" dirty="0" smtClean="0"/>
              <a:t>P</a:t>
            </a:r>
            <a:r>
              <a:rPr lang="en-US" altLang="zh-CN" dirty="0" smtClean="0"/>
              <a:t>∨(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R</a:t>
            </a:r>
            <a:r>
              <a:rPr lang="en-US" altLang="zh-CN" dirty="0" smtClean="0"/>
              <a:t>)</a:t>
            </a:r>
            <a:r>
              <a:rPr lang="zh-CN" altLang="en-US" dirty="0" smtClean="0"/>
              <a:t>＝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)∧(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R</a:t>
            </a:r>
            <a:r>
              <a:rPr lang="en-US" altLang="zh-CN" dirty="0" smtClean="0"/>
              <a:t>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altLang="zh-CN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５．幂等律，</a:t>
            </a:r>
            <a:r>
              <a:rPr lang="en-US" altLang="zh-CN" dirty="0" smtClean="0"/>
              <a:t>Idempotent laws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dirty="0"/>
              <a:t>	</a:t>
            </a:r>
            <a:r>
              <a:rPr lang="zh-CN" altLang="en-US" dirty="0" smtClean="0"/>
              <a:t>　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＝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　，  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＝</a:t>
            </a:r>
            <a:r>
              <a:rPr lang="en-US" altLang="zh-CN" i="1" dirty="0" smtClean="0"/>
              <a:t>P</a:t>
            </a:r>
            <a:endParaRPr lang="en-US" altLang="zh-CN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６．</a:t>
            </a:r>
            <a:r>
              <a:rPr lang="en-US" altLang="zh-CN" dirty="0" smtClean="0"/>
              <a:t>Absorption laws</a:t>
            </a:r>
            <a:r>
              <a:rPr lang="zh-CN" altLang="en-US" dirty="0" smtClean="0"/>
              <a:t>　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i="1" dirty="0" smtClean="0"/>
              <a:t>		P</a:t>
            </a:r>
            <a:r>
              <a:rPr lang="en-US" altLang="zh-CN" dirty="0" smtClean="0"/>
              <a:t>∨(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</a:t>
            </a:r>
            <a:r>
              <a:rPr lang="zh-CN" altLang="en-US" dirty="0" smtClean="0"/>
              <a:t>＝</a:t>
            </a:r>
            <a:r>
              <a:rPr lang="en-US" altLang="zh-CN" i="1" dirty="0" smtClean="0"/>
              <a:t>P</a:t>
            </a:r>
            <a:r>
              <a:rPr lang="zh-CN" altLang="en-US" i="1" dirty="0" smtClean="0"/>
              <a:t>，</a:t>
            </a:r>
            <a:r>
              <a:rPr lang="zh-CN" altLang="en-US" dirty="0" smtClean="0"/>
              <a:t> 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</a:t>
            </a:r>
            <a:r>
              <a:rPr lang="zh-CN" altLang="en-US" dirty="0" smtClean="0"/>
              <a:t>＝</a:t>
            </a:r>
            <a:r>
              <a:rPr lang="en-US" altLang="zh-CN" i="1" dirty="0" smtClean="0"/>
              <a:t>P</a:t>
            </a:r>
            <a:endParaRPr lang="en-US" altLang="zh-CN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７．</a:t>
            </a:r>
            <a:r>
              <a:rPr lang="en-US" altLang="zh-CN" dirty="0" smtClean="0"/>
              <a:t>De Morgan</a:t>
            </a:r>
            <a:r>
              <a:rPr lang="zh-CN" altLang="en-US" dirty="0" smtClean="0"/>
              <a:t>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dirty="0" smtClean="0">
                <a:sym typeface="Symbol" pitchFamily="18" charset="2"/>
              </a:rPr>
              <a:t>		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</a:t>
            </a:r>
            <a:r>
              <a:rPr lang="zh-CN" altLang="en-US" dirty="0" smtClean="0"/>
              <a:t>＝</a:t>
            </a:r>
            <a:r>
              <a:rPr lang="zh-CN" altLang="en-US" dirty="0" smtClean="0">
                <a:sym typeface="Symbol" pitchFamily="18" charset="2"/>
              </a:rPr>
              <a:t>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zh-CN" altLang="en-US" dirty="0" smtClean="0">
                <a:sym typeface="Symbol" pitchFamily="18" charset="2"/>
              </a:rPr>
              <a:t></a:t>
            </a:r>
            <a:r>
              <a:rPr lang="en-US" altLang="zh-CN" i="1" dirty="0" smtClean="0"/>
              <a:t>Q</a:t>
            </a:r>
            <a:r>
              <a:rPr lang="zh-CN" altLang="en-US" i="1" dirty="0" smtClean="0"/>
              <a:t>，                                                                                                                                                                                                                                                         	</a:t>
            </a:r>
            <a:r>
              <a:rPr lang="zh-CN" altLang="en-US" dirty="0" smtClean="0">
                <a:sym typeface="Symbol" pitchFamily="18" charset="2"/>
              </a:rPr>
              <a:t> </a:t>
            </a:r>
            <a:r>
              <a:rPr lang="en-US" altLang="zh-CN" dirty="0" smtClean="0"/>
              <a:t>(</a:t>
            </a:r>
            <a:r>
              <a:rPr lang="zh-CN" altLang="en-US" dirty="0" smtClean="0">
                <a:sym typeface="Symbol" pitchFamily="18" charset="2"/>
              </a:rPr>
              <a:t> </a:t>
            </a:r>
            <a:r>
              <a:rPr lang="en-US" altLang="zh-CN" dirty="0" smtClean="0">
                <a:sym typeface="Symbol" pitchFamily="18" charset="2"/>
              </a:rPr>
              <a:t>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</a:t>
            </a:r>
            <a:r>
              <a:rPr lang="zh-CN" altLang="en-US" dirty="0" smtClean="0"/>
              <a:t>＝</a:t>
            </a:r>
            <a:r>
              <a:rPr lang="zh-CN" altLang="en-US" dirty="0" smtClean="0">
                <a:sym typeface="Symbol" pitchFamily="18" charset="2"/>
              </a:rPr>
              <a:t>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zh-CN" altLang="en-US" dirty="0" smtClean="0">
                <a:sym typeface="Symbol" pitchFamily="18" charset="2"/>
              </a:rPr>
              <a:t></a:t>
            </a:r>
            <a:r>
              <a:rPr lang="en-US" altLang="zh-CN" i="1" dirty="0" smtClean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54259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８．单位律</a:t>
            </a:r>
            <a:r>
              <a:rPr lang="en-US" altLang="zh-CN" dirty="0" smtClean="0"/>
              <a:t>,     Identity laws</a:t>
            </a:r>
            <a:endParaRPr lang="zh-CN" altLang="en-US" dirty="0" smtClean="0"/>
          </a:p>
          <a:p>
            <a:pPr eaLnBrk="1" hangingPunct="1">
              <a:buFontTx/>
              <a:buNone/>
            </a:pPr>
            <a:r>
              <a:rPr lang="en-US" altLang="zh-CN" i="1" dirty="0" smtClean="0"/>
              <a:t>			P</a:t>
            </a:r>
            <a:r>
              <a:rPr lang="en-US" altLang="zh-CN" dirty="0" smtClean="0"/>
              <a:t>∨F </a:t>
            </a:r>
            <a:r>
              <a:rPr lang="zh-CN" altLang="en-US" dirty="0" smtClean="0"/>
              <a:t>＝ 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　， 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∧T</a:t>
            </a:r>
            <a:r>
              <a:rPr lang="zh-CN" altLang="en-US" dirty="0" smtClean="0"/>
              <a:t>＝</a:t>
            </a:r>
            <a:r>
              <a:rPr lang="en-US" altLang="zh-CN" i="1" dirty="0" smtClean="0"/>
              <a:t>P</a:t>
            </a:r>
            <a:endParaRPr lang="en-US" altLang="zh-CN" dirty="0" smtClean="0"/>
          </a:p>
          <a:p>
            <a:pPr eaLnBrk="1" hangingPunct="1"/>
            <a:endParaRPr lang="zh-CN" altLang="en-US" dirty="0" smtClean="0"/>
          </a:p>
          <a:p>
            <a:pPr eaLnBrk="1" hangingPunct="1"/>
            <a:r>
              <a:rPr lang="zh-CN" altLang="en-US" dirty="0" smtClean="0"/>
              <a:t>９．零律</a:t>
            </a:r>
            <a:r>
              <a:rPr lang="en-US" altLang="zh-CN" dirty="0" smtClean="0"/>
              <a:t>, Domination laws</a:t>
            </a:r>
          </a:p>
          <a:p>
            <a:pPr marL="0" indent="0" eaLnBrk="1" hangingPunct="1">
              <a:buNone/>
            </a:pPr>
            <a:r>
              <a:rPr lang="en-US" altLang="zh-CN" dirty="0"/>
              <a:t>	</a:t>
            </a:r>
            <a:r>
              <a:rPr lang="zh-CN" altLang="en-US" dirty="0" smtClean="0"/>
              <a:t>　　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∨T</a:t>
            </a:r>
            <a:r>
              <a:rPr lang="zh-CN" altLang="en-US" dirty="0" smtClean="0"/>
              <a:t>＝</a:t>
            </a:r>
            <a:r>
              <a:rPr lang="en-US" altLang="zh-CN" dirty="0" smtClean="0"/>
              <a:t>T</a:t>
            </a:r>
            <a:r>
              <a:rPr lang="zh-CN" altLang="en-US" dirty="0" smtClean="0"/>
              <a:t>，         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∧</a:t>
            </a:r>
            <a:r>
              <a:rPr lang="en-US" altLang="zh-CN" dirty="0" smtClean="0"/>
              <a:t>F</a:t>
            </a:r>
            <a:r>
              <a:rPr lang="zh-CN" altLang="en-US" dirty="0" smtClean="0"/>
              <a:t>＝</a:t>
            </a:r>
            <a:r>
              <a:rPr lang="en-US" altLang="zh-CN" dirty="0" smtClean="0"/>
              <a:t>F</a:t>
            </a:r>
            <a:endParaRPr lang="zh-CN" altLang="en-US" dirty="0" smtClean="0"/>
          </a:p>
          <a:p>
            <a:pPr eaLnBrk="1" hangingPunct="1"/>
            <a:endParaRPr lang="zh-CN" altLang="en-US" dirty="0" smtClean="0"/>
          </a:p>
          <a:p>
            <a:pPr eaLnBrk="1" hangingPunct="1"/>
            <a:r>
              <a:rPr lang="zh-CN" altLang="en-US" dirty="0" smtClean="0"/>
              <a:t>１０．补律</a:t>
            </a:r>
            <a:r>
              <a:rPr lang="en-US" altLang="zh-CN" dirty="0" smtClean="0"/>
              <a:t>, Negation laws</a:t>
            </a:r>
          </a:p>
          <a:p>
            <a:pPr marL="0" indent="0" eaLnBrk="1" hangingPunct="1">
              <a:buNone/>
            </a:pPr>
            <a:r>
              <a:rPr lang="en-US" altLang="zh-CN" dirty="0"/>
              <a:t>	</a:t>
            </a:r>
            <a:r>
              <a:rPr lang="zh-CN" altLang="en-US" dirty="0" smtClean="0"/>
              <a:t>　　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∨</a:t>
            </a:r>
            <a:r>
              <a:rPr lang="zh-CN" altLang="en-US" dirty="0" smtClean="0">
                <a:sym typeface="Symbol" pitchFamily="18" charset="2"/>
              </a:rPr>
              <a:t>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＝１，  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</a:t>
            </a:r>
            <a:r>
              <a:rPr lang="zh-CN" altLang="en-US" dirty="0" smtClean="0">
                <a:sym typeface="Symbol" pitchFamily="18" charset="2"/>
              </a:rPr>
              <a:t>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＝０</a:t>
            </a:r>
          </a:p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722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１１．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zh-CN" altLang="en-US" smtClean="0"/>
              <a:t>＝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endParaRPr lang="en-US" altLang="zh-CN" smtClean="0"/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１２．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zh-CN" altLang="en-US" smtClean="0"/>
              <a:t>＝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P</a:t>
            </a:r>
            <a:endParaRPr lang="en-US" altLang="zh-CN" smtClean="0"/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１３．</a:t>
            </a:r>
            <a:r>
              <a:rPr lang="en-US" altLang="zh-CN" i="1" smtClean="0"/>
              <a:t>P</a:t>
            </a:r>
            <a:r>
              <a:rPr lang="en-US" altLang="zh-CN" smtClean="0"/>
              <a:t>→(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</a:t>
            </a:r>
            <a:r>
              <a:rPr lang="zh-CN" altLang="en-US" smtClean="0"/>
              <a:t>＝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endParaRPr lang="en-US" altLang="zh-CN" smtClean="0"/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１４．</a:t>
            </a:r>
            <a:r>
              <a:rPr lang="en-US" altLang="zh-CN" i="1" smtClean="0"/>
              <a:t>P</a:t>
            </a:r>
            <a:r>
              <a:rPr lang="en-US" altLang="zh-CN" smtClean="0"/>
              <a:t>→(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</a:t>
            </a:r>
            <a:r>
              <a:rPr lang="zh-CN" altLang="en-US" smtClean="0"/>
              <a:t>＝</a:t>
            </a:r>
            <a:r>
              <a:rPr lang="en-US" altLang="zh-CN" i="1" smtClean="0"/>
              <a:t>Q</a:t>
            </a:r>
            <a:r>
              <a:rPr lang="en-US" altLang="zh-CN" smtClean="0"/>
              <a:t>→(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１５．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)∧(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r>
              <a:rPr lang="en-US" altLang="zh-CN" smtClean="0"/>
              <a:t>)→</a:t>
            </a:r>
            <a:r>
              <a:rPr lang="en-US" altLang="zh-CN" i="1" smtClean="0"/>
              <a:t>R</a:t>
            </a:r>
            <a:endParaRPr lang="en-US" altLang="zh-CN" smtClean="0"/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１６．</a:t>
            </a:r>
            <a:r>
              <a:rPr lang="en-US" altLang="zh-CN" i="1" smtClean="0"/>
              <a:t>P 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i="1" smtClean="0"/>
              <a:t> Q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en-US" altLang="zh-CN" smtClean="0"/>
              <a:t>)∧(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１７．</a:t>
            </a:r>
            <a:r>
              <a:rPr lang="en-US" altLang="zh-CN" i="1" smtClean="0"/>
              <a:t>P 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i="1" smtClean="0"/>
              <a:t> Q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)∨(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Q</a:t>
            </a:r>
            <a:r>
              <a:rPr lang="en-US" altLang="zh-CN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１８．</a:t>
            </a:r>
            <a:r>
              <a:rPr lang="en-US" altLang="zh-CN" i="1" smtClean="0"/>
              <a:t>P 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i="1" smtClean="0"/>
              <a:t> Q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Q</a:t>
            </a:r>
            <a:r>
              <a:rPr lang="en-US" altLang="zh-CN" smtClean="0"/>
              <a:t>)∧(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r>
              <a:rPr lang="en-US" altLang="zh-CN" smtClean="0"/>
              <a:t>)</a:t>
            </a: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036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9B5C3A1-720B-4941-BF67-5CAA05670F7B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 dirty="0">
              <a:latin typeface="Verdana" pitchFamily="34" charset="0"/>
            </a:endParaRPr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z="3400" dirty="0" smtClean="0"/>
              <a:t>§1.2 Propositional Equivalences</a:t>
            </a:r>
            <a:r>
              <a:rPr lang="en-US" altLang="zh-CN" sz="4200" dirty="0" smtClean="0"/>
              <a:t> 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6</a:t>
            </a:r>
            <a:r>
              <a:rPr lang="zh-CN" altLang="en-US" sz="2000" dirty="0" smtClean="0"/>
              <a:t>）</a:t>
            </a:r>
          </a:p>
        </p:txBody>
      </p:sp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658813" y="2420938"/>
            <a:ext cx="83058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400">
                <a:solidFill>
                  <a:srgbClr val="CC0066"/>
                </a:solidFill>
                <a:latin typeface="Verdana" pitchFamily="34" charset="0"/>
              </a:rPr>
              <a:t>Example 1: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Show that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      P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R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</a:rPr>
              <a:t>）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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P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R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</a:rPr>
              <a:t>）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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R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Q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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P</a:t>
            </a:r>
            <a:r>
              <a:rPr lang="zh-CN" altLang="en-US" sz="2400">
                <a:solidFill>
                  <a:schemeClr val="folHlink"/>
                </a:solidFill>
                <a:latin typeface="Verdana" pitchFamily="34" charset="0"/>
              </a:rPr>
              <a:t>）</a:t>
            </a:r>
            <a:endParaRPr lang="zh-CN" altLang="en-US" sz="1800"/>
          </a:p>
        </p:txBody>
      </p:sp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684213" y="3541713"/>
            <a:ext cx="83058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400">
                <a:solidFill>
                  <a:srgbClr val="CC0066"/>
                </a:solidFill>
                <a:latin typeface="Verdana" pitchFamily="34" charset="0"/>
              </a:rPr>
              <a:t>Example 2: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Show that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     ((A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B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C)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D)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(C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(A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B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D))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 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C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(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A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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B)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folHlink"/>
                </a:solidFill>
                <a:latin typeface="Verdana" pitchFamily="34" charset="0"/>
              </a:rPr>
              <a:t>D </a:t>
            </a: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684213" y="4765675"/>
            <a:ext cx="80645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rgbClr val="CC0066"/>
                </a:solidFill>
                <a:latin typeface="Verdana" pitchFamily="34" charset="0"/>
              </a:rPr>
              <a:t>Example 3: 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Show that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     ((P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Q)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(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P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(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Q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R)))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(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P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Q)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(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P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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R) 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  <a:sym typeface="Symbol" pitchFamily="18" charset="2"/>
              </a:rPr>
              <a:t></a:t>
            </a:r>
            <a:r>
              <a:rPr lang="en-US" altLang="zh-CN" sz="2400" dirty="0">
                <a:solidFill>
                  <a:schemeClr val="folHlink"/>
                </a:solidFill>
                <a:latin typeface="Verdana" pitchFamily="34" charset="0"/>
              </a:rPr>
              <a:t> T</a:t>
            </a:r>
            <a:r>
              <a:rPr lang="en-US" altLang="zh-CN" sz="1800" dirty="0"/>
              <a:t>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66738" y="1752600"/>
            <a:ext cx="80010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Logical equivalences</a:t>
            </a:r>
            <a:endParaRPr lang="en-US" altLang="zh-CN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7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utoUpdateAnimBg="0"/>
      <p:bldP spid="38918" grpId="0" autoUpdateAnimBg="0"/>
      <p:bldP spid="38919" grpId="0" autoUpdateAnimBg="0"/>
      <p:bldP spid="8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zh-CN" altLang="en-US" b="1" dirty="0" smtClean="0"/>
              <a:t>范</a:t>
            </a:r>
            <a:r>
              <a:rPr lang="zh-CN" altLang="en-US" b="1" dirty="0" smtClean="0"/>
              <a:t>　式 </a:t>
            </a:r>
            <a:r>
              <a:rPr lang="en-US" altLang="zh-CN" b="1" dirty="0" smtClean="0"/>
              <a:t>Normal or Canonical Forms</a:t>
            </a:r>
            <a:endParaRPr lang="zh-CN" altLang="en-US" b="1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定义１　命题变元及其否定统称为</a:t>
            </a:r>
            <a:r>
              <a:rPr lang="zh-CN" altLang="en-US" dirty="0" smtClean="0">
                <a:solidFill>
                  <a:srgbClr val="FF0000"/>
                </a:solidFill>
              </a:rPr>
              <a:t>文字</a:t>
            </a:r>
            <a:r>
              <a:rPr lang="zh-CN" altLang="en-US" dirty="0" smtClean="0"/>
              <a:t>．</a:t>
            </a:r>
          </a:p>
          <a:p>
            <a:pPr eaLnBrk="1" hangingPunct="1">
              <a:buFontTx/>
              <a:buNone/>
            </a:pPr>
            <a:r>
              <a:rPr lang="en-US" altLang="zh-CN" dirty="0" smtClean="0"/>
              <a:t>	</a:t>
            </a:r>
          </a:p>
          <a:p>
            <a:pPr eaLnBrk="1" hangingPunct="1">
              <a:buFontTx/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一些文字的合取称为</a:t>
            </a:r>
            <a:r>
              <a:rPr lang="zh-CN" altLang="en-US" dirty="0" smtClean="0">
                <a:solidFill>
                  <a:srgbClr val="FF0000"/>
                </a:solidFill>
              </a:rPr>
              <a:t>基本合取式</a:t>
            </a:r>
            <a:r>
              <a:rPr lang="zh-CN" altLang="en-US" dirty="0" smtClean="0"/>
              <a:t>或</a:t>
            </a:r>
            <a:r>
              <a:rPr lang="zh-CN" altLang="en-US" dirty="0" smtClean="0">
                <a:solidFill>
                  <a:srgbClr val="FF0000"/>
                </a:solidFill>
              </a:rPr>
              <a:t>短语</a:t>
            </a:r>
            <a:r>
              <a:rPr lang="zh-CN" altLang="en-US" dirty="0" smtClean="0"/>
              <a:t>，</a:t>
            </a:r>
          </a:p>
          <a:p>
            <a:pPr eaLnBrk="1" hangingPunct="1">
              <a:buFontTx/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一些文字的析取称为</a:t>
            </a:r>
            <a:r>
              <a:rPr lang="zh-CN" altLang="en-US" dirty="0" smtClean="0">
                <a:solidFill>
                  <a:srgbClr val="FF0000"/>
                </a:solidFill>
              </a:rPr>
              <a:t>基本析取式</a:t>
            </a:r>
            <a:r>
              <a:rPr lang="zh-CN" altLang="en-US" dirty="0" smtClean="0"/>
              <a:t>或</a:t>
            </a:r>
            <a:r>
              <a:rPr lang="zh-CN" altLang="en-US" dirty="0" smtClean="0">
                <a:solidFill>
                  <a:srgbClr val="FF0000"/>
                </a:solidFill>
              </a:rPr>
              <a:t>子句</a:t>
            </a:r>
            <a:r>
              <a:rPr lang="zh-CN" altLang="en-US" dirty="0" smtClean="0"/>
              <a:t>．</a:t>
            </a:r>
          </a:p>
          <a:p>
            <a:pPr eaLnBrk="1" hangingPunct="1">
              <a:buFontTx/>
              <a:buNone/>
            </a:pPr>
            <a:endParaRPr lang="zh-CN" altLang="en-US" dirty="0" smtClean="0"/>
          </a:p>
          <a:p>
            <a:pPr eaLnBrk="1" hangingPunct="1">
              <a:buFontTx/>
              <a:buNone/>
            </a:pPr>
            <a:r>
              <a:rPr lang="zh-CN" altLang="en-US" dirty="0" smtClean="0"/>
              <a:t>	特别地，一个文字既是短语又是子句．</a:t>
            </a:r>
          </a:p>
        </p:txBody>
      </p:sp>
    </p:spTree>
    <p:extLst>
      <p:ext uri="{BB962C8B-B14F-4D97-AF65-F5344CB8AC3E}">
        <p14:creationId xmlns:p14="http://schemas.microsoft.com/office/powerpoint/2010/main" val="308333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Disjunctive Normal Form, DNF</a:t>
            </a:r>
            <a:endParaRPr lang="zh-CN" altLang="en-US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定义２　有限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个短语的析取，即形如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baseline="-25000" dirty="0" smtClean="0">
                <a:latin typeface="Times New Roman" pitchFamily="18" charset="0"/>
                <a:cs typeface="Times New Roman" pitchFamily="18" charset="0"/>
              </a:rPr>
              <a:t>１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baseline="-25000" dirty="0" smtClean="0">
                <a:latin typeface="Times New Roman" pitchFamily="18" charset="0"/>
                <a:cs typeface="Times New Roman" pitchFamily="18" charset="0"/>
              </a:rPr>
              <a:t>２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∨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…∨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的公式，其中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i="1" baseline="-25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＝１，２，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为短语，称为</a:t>
            </a:r>
            <a:r>
              <a:rPr lang="zh-CN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析取范式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；有限个子句的合取，即形如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en-US" baseline="-25000" dirty="0" smtClean="0">
                <a:latin typeface="Times New Roman" pitchFamily="18" charset="0"/>
                <a:cs typeface="Times New Roman" pitchFamily="18" charset="0"/>
              </a:rPr>
              <a:t>１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en-US" baseline="-25000" dirty="0" smtClean="0">
                <a:latin typeface="Times New Roman" pitchFamily="18" charset="0"/>
                <a:cs typeface="Times New Roman" pitchFamily="18" charset="0"/>
              </a:rPr>
              <a:t>２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…∧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的公式，其中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i="1" baseline="-25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＝１，２，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为子句，称为</a:t>
            </a:r>
            <a:r>
              <a:rPr lang="zh-CN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合取范式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．</a:t>
            </a:r>
          </a:p>
          <a:p>
            <a:pPr eaLnBrk="1" hangingPunct="1">
              <a:lnSpc>
                <a:spcPct val="90000"/>
              </a:lnSpc>
            </a:pPr>
            <a:endParaRPr lang="zh-CN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短语既是析取范式又是合取范式，子句同样既是析取范式又是合取范式． </a:t>
            </a:r>
          </a:p>
        </p:txBody>
      </p:sp>
    </p:spTree>
    <p:extLst>
      <p:ext uri="{BB962C8B-B14F-4D97-AF65-F5344CB8AC3E}">
        <p14:creationId xmlns:p14="http://schemas.microsoft.com/office/powerpoint/2010/main" val="10222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/>
            <a:r>
              <a:rPr lang="zh-CN" altLang="en-US" sz="2800" smtClean="0"/>
              <a:t>定理１　对于任意命题公式，都存在等价于它的析取范式和合取范式</a:t>
            </a:r>
            <a:r>
              <a:rPr lang="en-US" altLang="zh-CN" sz="2800" smtClean="0"/>
              <a:t>.</a:t>
            </a:r>
          </a:p>
          <a:p>
            <a:pPr marL="812800" indent="-812800" eaLnBrk="1" hangingPunct="1"/>
            <a:endParaRPr lang="zh-CN" altLang="en-US" sz="2800" smtClean="0"/>
          </a:p>
          <a:p>
            <a:pPr marL="812800" indent="-812800" eaLnBrk="1" hangingPunct="1"/>
            <a:r>
              <a:rPr lang="zh-CN" altLang="en-US" sz="2800" smtClean="0"/>
              <a:t>证明　对于任意公式</a:t>
            </a:r>
            <a:r>
              <a:rPr lang="en-US" altLang="zh-CN" sz="2800" i="1" smtClean="0"/>
              <a:t>A</a:t>
            </a:r>
            <a:r>
              <a:rPr lang="zh-CN" altLang="en-US" sz="2800" smtClean="0"/>
              <a:t>，通过如下算法即可得出等价于它的范式．</a:t>
            </a:r>
          </a:p>
          <a:p>
            <a:pPr marL="1168400" lvl="1" indent="-711200" eaLnBrk="1" hangingPunct="1"/>
            <a:r>
              <a:rPr lang="zh-CN" altLang="en-US" sz="2400" smtClean="0"/>
              <a:t>使用基本等价式，将</a:t>
            </a:r>
            <a:r>
              <a:rPr lang="en-US" altLang="zh-CN" sz="2400" i="1" smtClean="0"/>
              <a:t>A</a:t>
            </a:r>
            <a:r>
              <a:rPr lang="zh-CN" altLang="en-US" sz="2400" smtClean="0"/>
              <a:t>中逻辑联结词→、 </a:t>
            </a:r>
            <a:r>
              <a:rPr lang="en-US" altLang="zh-CN" sz="2400" smtClean="0">
                <a:sym typeface="Symbol" pitchFamily="18" charset="2"/>
              </a:rPr>
              <a:t></a:t>
            </a:r>
            <a:r>
              <a:rPr lang="zh-CN" altLang="en-US" sz="2400" smtClean="0"/>
              <a:t>去除．</a:t>
            </a:r>
          </a:p>
          <a:p>
            <a:pPr marL="1168400" lvl="1" indent="-711200" eaLnBrk="1" hangingPunct="1"/>
            <a:r>
              <a:rPr lang="zh-CN" altLang="en-US" sz="2400" smtClean="0"/>
              <a:t>使用</a:t>
            </a:r>
            <a:r>
              <a:rPr lang="en-US" altLang="zh-CN" sz="2400" smtClean="0"/>
              <a:t>Morgan</a:t>
            </a:r>
            <a:r>
              <a:rPr lang="zh-CN" altLang="en-US" sz="2400" smtClean="0"/>
              <a:t>律和双重否定律，将</a:t>
            </a:r>
            <a:r>
              <a:rPr lang="en-US" altLang="zh-CN" sz="2400" i="1" smtClean="0"/>
              <a:t>A</a:t>
            </a:r>
            <a:r>
              <a:rPr lang="zh-CN" altLang="en-US" sz="2400" smtClean="0"/>
              <a:t>中所有的否定词</a:t>
            </a:r>
            <a:r>
              <a:rPr lang="zh-CN" altLang="en-US" sz="2400" smtClean="0">
                <a:sym typeface="Symbol" pitchFamily="18" charset="2"/>
              </a:rPr>
              <a:t></a:t>
            </a:r>
            <a:r>
              <a:rPr lang="zh-CN" altLang="en-US" sz="2400" smtClean="0"/>
              <a:t> 都放在命题变元之前，形成文字</a:t>
            </a:r>
            <a:r>
              <a:rPr lang="en-US" altLang="zh-CN" sz="2400" smtClean="0"/>
              <a:t>.</a:t>
            </a:r>
          </a:p>
          <a:p>
            <a:pPr marL="1168400" lvl="1" indent="-711200" eaLnBrk="1" hangingPunct="1"/>
            <a:r>
              <a:rPr lang="zh-CN" altLang="en-US" sz="2400" smtClean="0"/>
              <a:t>反复使用分配律，即可得到等价的范式． </a:t>
            </a:r>
          </a:p>
        </p:txBody>
      </p:sp>
    </p:spTree>
    <p:extLst>
      <p:ext uri="{BB962C8B-B14F-4D97-AF65-F5344CB8AC3E}">
        <p14:creationId xmlns:p14="http://schemas.microsoft.com/office/powerpoint/2010/main" val="361369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mtClean="0"/>
              <a:t>例１　</a:t>
            </a:r>
            <a:r>
              <a:rPr lang="en-US" altLang="zh-CN" i="1" smtClean="0"/>
              <a:t>A </a:t>
            </a:r>
            <a:r>
              <a:rPr lang="zh-CN" altLang="en-US" smtClean="0"/>
              <a:t>＝ 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))→</a:t>
            </a:r>
            <a:r>
              <a:rPr lang="en-US" altLang="zh-CN" i="1" smtClean="0"/>
              <a:t>S</a:t>
            </a:r>
            <a:endParaRPr lang="en-US" altLang="zh-CN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mtClean="0"/>
              <a:t>A	</a:t>
            </a:r>
            <a:r>
              <a:rPr lang="zh-CN" altLang="en-US" smtClean="0"/>
              <a:t>＝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en-US" altLang="zh-CN" smtClean="0"/>
              <a:t>∨</a:t>
            </a:r>
            <a:r>
              <a:rPr lang="en-US" altLang="zh-CN" i="1" smtClean="0"/>
              <a:t>R</a:t>
            </a:r>
            <a:r>
              <a:rPr lang="en-US" altLang="zh-CN" smtClean="0"/>
              <a:t>))∨</a:t>
            </a:r>
            <a:r>
              <a:rPr lang="en-US" altLang="zh-CN" i="1" smtClean="0"/>
              <a:t>S</a:t>
            </a:r>
            <a:endParaRPr lang="en-US" altLang="zh-CN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mtClean="0"/>
              <a:t>	＝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zh-CN" altLang="en-US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en-US" altLang="zh-CN" smtClean="0"/>
              <a:t>∨</a:t>
            </a:r>
            <a:r>
              <a:rPr lang="en-US" altLang="zh-CN" i="1" smtClean="0"/>
              <a:t>R</a:t>
            </a:r>
            <a:r>
              <a:rPr lang="en-US" altLang="zh-CN" smtClean="0"/>
              <a:t>)∨</a:t>
            </a:r>
            <a:r>
              <a:rPr lang="en-US" altLang="zh-CN" i="1" smtClean="0"/>
              <a:t>S</a:t>
            </a:r>
            <a:endParaRPr lang="en-US" altLang="zh-CN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mtClean="0"/>
              <a:t>	＝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∨(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)∨</a:t>
            </a:r>
            <a:r>
              <a:rPr lang="en-US" altLang="zh-CN" i="1" smtClean="0"/>
              <a:t>S </a:t>
            </a:r>
            <a:r>
              <a:rPr lang="en-US" altLang="zh-CN" smtClean="0"/>
              <a:t>(</a:t>
            </a:r>
            <a:r>
              <a:rPr lang="zh-CN" altLang="en-US" smtClean="0"/>
              <a:t>析取范式</a:t>
            </a:r>
            <a:r>
              <a:rPr lang="en-US" altLang="zh-CN" smtClean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mtClean="0"/>
              <a:t>	＝ </a:t>
            </a:r>
            <a:r>
              <a:rPr lang="en-US" altLang="zh-CN" smtClean="0"/>
              <a:t>((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r>
              <a:rPr lang="en-US" altLang="zh-CN" smtClean="0"/>
              <a:t>)∧(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))∨</a:t>
            </a:r>
            <a:r>
              <a:rPr lang="en-US" altLang="zh-CN" i="1" smtClean="0"/>
              <a:t>S</a:t>
            </a:r>
            <a:endParaRPr lang="en-US" altLang="zh-CN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mtClean="0"/>
              <a:t>	＝ </a:t>
            </a:r>
            <a:r>
              <a:rPr lang="en-US" altLang="zh-CN" smtClean="0"/>
              <a:t>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r>
              <a:rPr lang="en-US" altLang="zh-CN" smtClean="0"/>
              <a:t>∨</a:t>
            </a:r>
            <a:r>
              <a:rPr lang="en-US" altLang="zh-CN" i="1" smtClean="0"/>
              <a:t>S</a:t>
            </a:r>
            <a:r>
              <a:rPr lang="en-US" altLang="zh-CN" smtClean="0"/>
              <a:t>)∧(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∨</a:t>
            </a:r>
            <a:r>
              <a:rPr lang="en-US" altLang="zh-CN" i="1" smtClean="0"/>
              <a:t>S</a:t>
            </a:r>
            <a:r>
              <a:rPr lang="en-US" altLang="zh-CN" smtClean="0"/>
              <a:t>)</a:t>
            </a:r>
            <a:r>
              <a:rPr lang="zh-CN" altLang="en-US" smtClean="0"/>
              <a:t>　 </a:t>
            </a:r>
            <a:r>
              <a:rPr lang="en-US" altLang="zh-CN" smtClean="0"/>
              <a:t>(</a:t>
            </a:r>
            <a:r>
              <a:rPr lang="zh-CN" altLang="en-US" smtClean="0"/>
              <a:t>合取范式</a:t>
            </a:r>
            <a:r>
              <a:rPr lang="en-US" altLang="zh-CN" smtClean="0"/>
              <a:t>)</a:t>
            </a: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2982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利用析取范式，可以判断一个公式是否永真或永假 </a:t>
            </a:r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方法：一个公式</a:t>
            </a:r>
            <a:r>
              <a:rPr lang="en-US" altLang="zh-CN" i="1" smtClean="0"/>
              <a:t>A</a:t>
            </a:r>
            <a:r>
              <a:rPr lang="zh-CN" altLang="en-US" smtClean="0"/>
              <a:t>永假，当且仅当其析取范式中每个短语永假，而一个短语永假当且仅当该短语中同时含有某命题变元及其否定． </a:t>
            </a:r>
          </a:p>
        </p:txBody>
      </p:sp>
    </p:spTree>
    <p:extLst>
      <p:ext uri="{BB962C8B-B14F-4D97-AF65-F5344CB8AC3E}">
        <p14:creationId xmlns:p14="http://schemas.microsoft.com/office/powerpoint/2010/main" val="17445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例２　判断</a:t>
            </a:r>
            <a:r>
              <a:rPr lang="en-US" altLang="zh-CN" i="1" smtClean="0"/>
              <a:t>A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en-US" altLang="zh-CN" smtClean="0"/>
              <a:t>)∧(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)∧(</a:t>
            </a:r>
            <a:r>
              <a:rPr lang="en-US" altLang="zh-CN" i="1" smtClean="0"/>
              <a:t>R</a:t>
            </a:r>
            <a:r>
              <a:rPr lang="en-US" altLang="zh-CN" smtClean="0"/>
              <a:t>→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  <a:r>
              <a:rPr lang="zh-CN" altLang="en-US" smtClean="0"/>
              <a:t>是否永假．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　　</a:t>
            </a:r>
            <a:r>
              <a:rPr lang="en-US" altLang="zh-CN" i="1" smtClean="0"/>
              <a:t>A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en-US" altLang="zh-CN" smtClean="0"/>
              <a:t>)∧(</a:t>
            </a:r>
            <a:r>
              <a:rPr lang="en-US" altLang="zh-CN" i="1" smtClean="0"/>
              <a:t>Q</a:t>
            </a:r>
            <a:r>
              <a:rPr lang="en-US" altLang="zh-CN" smtClean="0"/>
              <a:t>→</a:t>
            </a:r>
            <a:r>
              <a:rPr lang="en-US" altLang="zh-CN" i="1" smtClean="0"/>
              <a:t>R</a:t>
            </a:r>
            <a:r>
              <a:rPr lang="en-US" altLang="zh-CN" smtClean="0"/>
              <a:t>)∧(</a:t>
            </a:r>
            <a:r>
              <a:rPr lang="en-US" altLang="zh-CN" i="1" smtClean="0"/>
              <a:t>R</a:t>
            </a:r>
            <a:r>
              <a:rPr lang="en-US" altLang="zh-CN" smtClean="0"/>
              <a:t>→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	＝</a:t>
            </a:r>
            <a:r>
              <a:rPr lang="en-US" altLang="zh-CN" smtClean="0"/>
              <a:t>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r>
              <a:rPr lang="en-US" altLang="zh-CN" smtClean="0"/>
              <a:t>)∧(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en-US" altLang="zh-CN" smtClean="0"/>
              <a:t>∨</a:t>
            </a:r>
            <a:r>
              <a:rPr lang="en-US" altLang="zh-CN" i="1" smtClean="0"/>
              <a:t>R</a:t>
            </a:r>
            <a:r>
              <a:rPr lang="en-US" altLang="zh-CN" smtClean="0"/>
              <a:t>)∧(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∨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	＝</a:t>
            </a:r>
            <a:r>
              <a:rPr lang="en-US" altLang="zh-CN" smtClean="0"/>
              <a:t>((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en-US" altLang="zh-CN" smtClean="0"/>
              <a:t>)∨(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R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	</a:t>
            </a:r>
            <a:r>
              <a:rPr lang="en-US" altLang="zh-CN" i="1" smtClean="0"/>
              <a:t>Q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</a:t>
            </a:r>
            <a:r>
              <a:rPr lang="en-US" altLang="zh-CN" i="1" smtClean="0"/>
              <a:t>R</a:t>
            </a:r>
            <a:r>
              <a:rPr lang="en-US" altLang="zh-CN" smtClean="0"/>
              <a:t>))∧(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∨</a:t>
            </a:r>
            <a:r>
              <a:rPr lang="en-US" altLang="zh-CN" i="1" smtClean="0"/>
              <a:t>P</a:t>
            </a:r>
            <a:r>
              <a:rPr lang="en-US" altLang="zh-CN" smtClean="0"/>
              <a:t>)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	＝</a:t>
            </a:r>
            <a:r>
              <a:rPr lang="en-US" altLang="zh-CN" smtClean="0"/>
              <a:t>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zh-CN" altLang="en-US" smtClean="0">
                <a:sym typeface="Symbol" pitchFamily="18" charset="2"/>
              </a:rPr>
              <a:t>  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)∨…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故公式</a:t>
            </a:r>
            <a:r>
              <a:rPr lang="en-US" altLang="zh-CN" i="1" smtClean="0"/>
              <a:t>A</a:t>
            </a:r>
            <a:r>
              <a:rPr lang="zh-CN" altLang="en-US" smtClean="0"/>
              <a:t>不是永假的．</a:t>
            </a:r>
          </a:p>
        </p:txBody>
      </p:sp>
    </p:spTree>
    <p:extLst>
      <p:ext uri="{BB962C8B-B14F-4D97-AF65-F5344CB8AC3E}">
        <p14:creationId xmlns:p14="http://schemas.microsoft.com/office/powerpoint/2010/main" val="362382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例３　</a:t>
            </a:r>
            <a:r>
              <a:rPr lang="en-US" altLang="zh-CN" i="1" smtClean="0"/>
              <a:t>A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en-US" altLang="zh-CN" smtClean="0"/>
              <a:t>)∧</a:t>
            </a:r>
            <a:r>
              <a:rPr lang="en-US" altLang="zh-CN" i="1" smtClean="0"/>
              <a:t>P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zh-CN" altLang="en-US" smtClean="0"/>
              <a:t>是否永假．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　　</a:t>
            </a:r>
            <a:r>
              <a:rPr lang="en-US" altLang="zh-CN" i="1" smtClean="0"/>
              <a:t>A </a:t>
            </a:r>
            <a:r>
              <a:rPr lang="zh-CN" altLang="en-US" smtClean="0"/>
              <a:t>＝ 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→</a:t>
            </a:r>
            <a:r>
              <a:rPr lang="en-US" altLang="zh-CN" i="1" smtClean="0"/>
              <a:t>Q</a:t>
            </a:r>
            <a:r>
              <a:rPr lang="en-US" altLang="zh-CN" smtClean="0"/>
              <a:t>)∧</a:t>
            </a:r>
            <a:r>
              <a:rPr lang="en-US" altLang="zh-CN" i="1" smtClean="0"/>
              <a:t>P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∨</a:t>
            </a:r>
            <a:r>
              <a:rPr lang="en-US" altLang="zh-CN" i="1" smtClean="0"/>
              <a:t>Q</a:t>
            </a:r>
            <a:r>
              <a:rPr lang="en-US" altLang="zh-CN" smtClean="0"/>
              <a:t>)∧</a:t>
            </a:r>
            <a:r>
              <a:rPr lang="en-US" altLang="zh-CN" i="1" smtClean="0"/>
              <a:t>P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P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</a:t>
            </a:r>
            <a:r>
              <a:rPr lang="en-US" altLang="zh-CN" i="1" smtClean="0"/>
              <a:t>P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Q</a:t>
            </a:r>
            <a:r>
              <a:rPr lang="en-US" altLang="zh-CN" smtClean="0"/>
              <a:t>)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＝０</a:t>
            </a:r>
            <a:endParaRPr lang="zh-CN" altLang="en-US" i="1" smtClean="0"/>
          </a:p>
          <a:p>
            <a:pPr eaLnBrk="1" hangingPunct="1">
              <a:buFontTx/>
              <a:buNone/>
            </a:pPr>
            <a:r>
              <a:rPr lang="zh-CN" altLang="en-US" smtClean="0"/>
              <a:t>故</a:t>
            </a:r>
            <a:r>
              <a:rPr lang="en-US" altLang="zh-CN" i="1" smtClean="0"/>
              <a:t>A</a:t>
            </a:r>
            <a:r>
              <a:rPr lang="zh-CN" altLang="en-US" smtClean="0"/>
              <a:t>是永假的．</a:t>
            </a:r>
          </a:p>
        </p:txBody>
      </p:sp>
    </p:spTree>
    <p:extLst>
      <p:ext uri="{BB962C8B-B14F-4D97-AF65-F5344CB8AC3E}">
        <p14:creationId xmlns:p14="http://schemas.microsoft.com/office/powerpoint/2010/main" val="249017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范式并非是唯一的</a:t>
            </a:r>
            <a:r>
              <a:rPr lang="en-US" altLang="zh-CN" smtClean="0"/>
              <a:t>. </a:t>
            </a:r>
            <a:r>
              <a:rPr lang="zh-CN" altLang="en-US" smtClean="0"/>
              <a:t>例如， 析取范式</a:t>
            </a:r>
          </a:p>
          <a:p>
            <a:pPr algn="ctr" eaLnBrk="1" hangingPunct="1">
              <a:buFontTx/>
              <a:buNone/>
            </a:pP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 </a:t>
            </a:r>
          </a:p>
          <a:p>
            <a:pPr eaLnBrk="1" hangingPunct="1">
              <a:buFontTx/>
              <a:buNone/>
            </a:pPr>
            <a:r>
              <a:rPr lang="en-US" altLang="zh-CN" smtClean="0"/>
              <a:t>	</a:t>
            </a:r>
            <a:r>
              <a:rPr lang="zh-CN" altLang="en-US" smtClean="0"/>
              <a:t>可等价地写成</a:t>
            </a:r>
          </a:p>
          <a:p>
            <a:pPr algn="ctr" eaLnBrk="1" hangingPunct="1">
              <a:buFontTx/>
              <a:buNone/>
            </a:pP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∧</a:t>
            </a:r>
            <a:r>
              <a:rPr lang="en-US" altLang="zh-CN" i="1" smtClean="0"/>
              <a:t>R</a:t>
            </a:r>
            <a:r>
              <a:rPr lang="en-US" altLang="zh-CN" smtClean="0"/>
              <a:t>)∨(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 </a:t>
            </a:r>
          </a:p>
          <a:p>
            <a:pPr eaLnBrk="1" hangingPunct="1">
              <a:buFontTx/>
              <a:buNone/>
            </a:pPr>
            <a:r>
              <a:rPr lang="en-US" altLang="zh-CN" smtClean="0"/>
              <a:t>	</a:t>
            </a:r>
            <a:r>
              <a:rPr lang="zh-CN" altLang="en-US" smtClean="0"/>
              <a:t>或</a:t>
            </a:r>
          </a:p>
          <a:p>
            <a:pPr algn="ctr" eaLnBrk="1" hangingPunct="1">
              <a:buFontTx/>
              <a:buNone/>
            </a:pP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∧</a:t>
            </a:r>
            <a:r>
              <a:rPr lang="en-US" altLang="zh-CN" i="1" smtClean="0"/>
              <a:t>R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 </a:t>
            </a:r>
            <a:r>
              <a:rPr lang="zh-CN" altLang="en-US" smtClean="0">
                <a:sym typeface="Symbol" pitchFamily="18" charset="2"/>
              </a:rPr>
              <a:t></a:t>
            </a:r>
            <a:r>
              <a:rPr lang="en-US" altLang="zh-CN" smtClean="0"/>
              <a:t> </a:t>
            </a:r>
            <a:r>
              <a:rPr lang="en-US" altLang="zh-CN" i="1" smtClean="0"/>
              <a:t>R</a:t>
            </a:r>
            <a:r>
              <a:rPr lang="en-US" altLang="zh-CN" smtClean="0"/>
              <a:t>)</a:t>
            </a:r>
            <a:r>
              <a:rPr lang="zh-CN" altLang="en-US" smtClean="0"/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328655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 smtClean="0"/>
              <a:t>minterm</a:t>
            </a:r>
            <a:endParaRPr lang="zh-CN" alt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定义３　设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是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个命题变元，形如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的公式，称为由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生成的</a:t>
            </a:r>
            <a:r>
              <a:rPr lang="zh-CN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极小项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，其中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＝１，２，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/>
              <a:t>． </a:t>
            </a:r>
          </a:p>
        </p:txBody>
      </p:sp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343400"/>
            <a:ext cx="32004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1" name="Object 4"/>
          <p:cNvGraphicFramePr>
            <a:graphicFrameLocks noChangeAspect="1"/>
          </p:cNvGraphicFramePr>
          <p:nvPr/>
        </p:nvGraphicFramePr>
        <p:xfrm>
          <a:off x="2438400" y="2209800"/>
          <a:ext cx="39624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4" imgW="914400" imgH="228600" progId="Equation.DSMT4">
                  <p:embed/>
                </p:oleObj>
              </mc:Choice>
              <mc:Fallback>
                <p:oleObj name="Equation" r:id="rId4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09800"/>
                        <a:ext cx="39624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5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 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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∧ 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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是由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生成的极小项，但不是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生成的极小项 </a:t>
            </a:r>
          </a:p>
        </p:txBody>
      </p:sp>
    </p:spTree>
    <p:extLst>
      <p:ext uri="{BB962C8B-B14F-4D97-AF65-F5344CB8AC3E}">
        <p14:creationId xmlns:p14="http://schemas.microsoft.com/office/powerpoint/2010/main" val="284741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zh-CN" altLang="en-US" dirty="0" smtClean="0"/>
              <a:t>设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/>
              <a:t>是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个命题变元，若将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对应１， 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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对应０，则极小项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pPr eaLnBrk="1" hangingPunct="1"/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对应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位二进制数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zh-CN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</a:p>
          <a:p>
            <a:pPr eaLnBrk="1" hangingPunct="1"/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极小项可记为  </a:t>
            </a:r>
          </a:p>
          <a:p>
            <a:pPr eaLnBrk="1" hangingPunct="1"/>
            <a:endParaRPr lang="zh-CN" alt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例如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1100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，也可写为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052244"/>
              </p:ext>
            </p:extLst>
          </p:nvPr>
        </p:nvGraphicFramePr>
        <p:xfrm>
          <a:off x="3565897" y="3933056"/>
          <a:ext cx="165417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3" imgW="482391" imgH="241195" progId="Equation.DSMT4">
                  <p:embed/>
                </p:oleObj>
              </mc:Choice>
              <mc:Fallback>
                <p:oleObj name="Equation" r:id="rId3" imgW="482391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5897" y="3933056"/>
                        <a:ext cx="165417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55788"/>
              </p:ext>
            </p:extLst>
          </p:nvPr>
        </p:nvGraphicFramePr>
        <p:xfrm>
          <a:off x="2438400" y="2420888"/>
          <a:ext cx="327660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5" imgW="914400" imgH="228600" progId="Equation.DSMT4">
                  <p:embed/>
                </p:oleObj>
              </mc:Choice>
              <mc:Fallback>
                <p:oleObj name="Equation" r:id="rId5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420888"/>
                        <a:ext cx="3276600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308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/>
            <a:r>
              <a:rPr lang="zh-CN" altLang="en-US" smtClean="0"/>
              <a:t>极小项具有如下</a:t>
            </a:r>
            <a:r>
              <a:rPr lang="zh-CN" altLang="en-US" smtClean="0">
                <a:solidFill>
                  <a:srgbClr val="FF0000"/>
                </a:solidFill>
              </a:rPr>
              <a:t>性质</a:t>
            </a:r>
            <a:r>
              <a:rPr lang="zh-CN" altLang="en-US" smtClean="0"/>
              <a:t>：</a:t>
            </a:r>
            <a:endParaRPr lang="zh-CN" altLang="en-US" i="1" smtClean="0"/>
          </a:p>
          <a:p>
            <a:pPr marL="812800" indent="-812800" eaLnBrk="1" hangingPunct="1">
              <a:buFontTx/>
              <a:buNone/>
            </a:pP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个命题变元生成的极小项共有２</a:t>
            </a:r>
            <a:r>
              <a:rPr lang="en-US" altLang="zh-CN" i="1" baseline="30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个．</a:t>
            </a:r>
          </a:p>
          <a:p>
            <a:pPr marL="812800" indent="-812800" eaLnBrk="1" hangingPunct="1">
              <a:buFontTx/>
              <a:buNone/>
            </a:pP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）对于每个极小</a:t>
            </a:r>
            <a:r>
              <a:rPr lang="zh-CN" altLang="en-US" smtClean="0"/>
              <a:t>项，存在唯一一个指派使该极小项为１．</a:t>
            </a:r>
          </a:p>
          <a:p>
            <a:pPr marL="812800" indent="-812800" eaLnBrk="1" hangingPunct="1">
              <a:buFontTx/>
              <a:buNone/>
            </a:pP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mtClean="0"/>
              <a:t>）极小项两两不等价，且</a:t>
            </a:r>
            <a:endParaRPr lang="en-US" altLang="zh-CN" smtClean="0"/>
          </a:p>
          <a:p>
            <a:pPr marL="812800" indent="-812800" eaLnBrk="1" hangingPunct="1">
              <a:buFontTx/>
              <a:buNone/>
            </a:pPr>
            <a:endParaRPr lang="en-US" altLang="zh-CN" i="1" smtClean="0"/>
          </a:p>
          <a:p>
            <a:pPr marL="812800" indent="-812800" eaLnBrk="1" hangingPunct="1">
              <a:buFontTx/>
              <a:buNone/>
            </a:pPr>
            <a:r>
              <a:rPr lang="en-US" altLang="zh-CN" i="1" smtClean="0"/>
              <a:t>	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∧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zh-CN" altLang="en-US" i="1" baseline="-25000" smtClean="0">
                <a:latin typeface="Times New Roman" pitchFamily="18" charset="0"/>
                <a:cs typeface="Times New Roman" pitchFamily="18" charset="0"/>
              </a:rPr>
              <a:t>ｊ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＝０　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zh-CN" altLang="en-US" i="1" smtClean="0">
                <a:latin typeface="Times New Roman" pitchFamily="18" charset="0"/>
                <a:cs typeface="Times New Roman" pitchFamily="18" charset="0"/>
              </a:rPr>
              <a:t>ｊ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7653" name="Object 4"/>
          <p:cNvGraphicFramePr>
            <a:graphicFrameLocks noChangeAspect="1"/>
          </p:cNvGraphicFramePr>
          <p:nvPr/>
        </p:nvGraphicFramePr>
        <p:xfrm>
          <a:off x="5715000" y="4572000"/>
          <a:ext cx="16002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3" imgW="558800" imgH="457200" progId="Equation.DSMT4">
                  <p:embed/>
                </p:oleObj>
              </mc:Choice>
              <mc:Fallback>
                <p:oleObj name="Equation" r:id="rId3" imgW="558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572000"/>
                        <a:ext cx="1600200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8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定义４　设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公式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中出现的所有命题变元为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，如果在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的析取范式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A' 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中，每个短语均为关于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的极小项，则称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A' 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为</a:t>
            </a:r>
            <a:r>
              <a:rPr lang="en-US" altLang="zh-CN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mtClean="0">
                <a:latin typeface="Times New Roman" pitchFamily="18" charset="0"/>
                <a:cs typeface="Times New Roman" pitchFamily="18" charset="0"/>
              </a:rPr>
              <a:t>的</a:t>
            </a:r>
            <a:r>
              <a:rPr lang="zh-CN" altLang="en-US" smtClean="0">
                <a:solidFill>
                  <a:srgbClr val="FF0000"/>
                </a:solidFill>
              </a:rPr>
              <a:t>主析取范式</a:t>
            </a:r>
            <a:r>
              <a:rPr lang="zh-CN" altLang="en-US" smtClean="0"/>
              <a:t>． </a:t>
            </a:r>
          </a:p>
        </p:txBody>
      </p:sp>
    </p:spTree>
    <p:extLst>
      <p:ext uri="{BB962C8B-B14F-4D97-AF65-F5344CB8AC3E}">
        <p14:creationId xmlns:p14="http://schemas.microsoft.com/office/powerpoint/2010/main" val="38698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定理２　对任意公式</a:t>
            </a:r>
            <a:r>
              <a:rPr lang="en-US" altLang="zh-CN" i="1" smtClean="0"/>
              <a:t>A</a:t>
            </a:r>
            <a:r>
              <a:rPr lang="zh-CN" altLang="en-US" smtClean="0"/>
              <a:t>，都</a:t>
            </a:r>
            <a:r>
              <a:rPr lang="zh-CN" altLang="en-US" smtClean="0">
                <a:solidFill>
                  <a:srgbClr val="FF0000"/>
                </a:solidFill>
              </a:rPr>
              <a:t>存在唯一</a:t>
            </a:r>
            <a:r>
              <a:rPr lang="zh-CN" altLang="en-US" smtClean="0"/>
              <a:t>一个与之等价的主析取范式．</a:t>
            </a:r>
          </a:p>
        </p:txBody>
      </p:sp>
    </p:spTree>
    <p:extLst>
      <p:ext uri="{BB962C8B-B14F-4D97-AF65-F5344CB8AC3E}">
        <p14:creationId xmlns:p14="http://schemas.microsoft.com/office/powerpoint/2010/main" val="391512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例５　求</a:t>
            </a:r>
            <a:r>
              <a:rPr lang="en-US" altLang="zh-CN" i="1" smtClean="0"/>
              <a:t>P 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i="1" smtClean="0"/>
              <a:t> Q</a:t>
            </a:r>
            <a:r>
              <a:rPr lang="zh-CN" altLang="en-US" smtClean="0"/>
              <a:t>的主析取范式．</a:t>
            </a:r>
            <a:endParaRPr lang="zh-CN" altLang="en-US" i="1" smtClean="0"/>
          </a:p>
          <a:p>
            <a:pPr eaLnBrk="1" hangingPunct="1"/>
            <a:r>
              <a:rPr lang="en-US" altLang="zh-CN" i="1" smtClean="0"/>
              <a:t>P 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i="1" smtClean="0"/>
              <a:t> Q</a:t>
            </a:r>
            <a:r>
              <a:rPr lang="zh-CN" altLang="en-US" smtClean="0"/>
              <a:t>的真值表如下：</a:t>
            </a:r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主析取范式：</a:t>
            </a:r>
            <a:r>
              <a:rPr lang="en-US" altLang="zh-CN" i="1" smtClean="0"/>
              <a:t>P 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i="1" smtClean="0"/>
              <a:t> Q</a:t>
            </a:r>
            <a:r>
              <a:rPr lang="zh-CN" altLang="en-US" smtClean="0"/>
              <a:t>＝</a:t>
            </a:r>
            <a:r>
              <a:rPr lang="en-US" altLang="zh-CN" i="1" smtClean="0"/>
              <a:t>m</a:t>
            </a:r>
            <a:r>
              <a:rPr lang="zh-CN" altLang="en-US" baseline="-25000" smtClean="0"/>
              <a:t>０</a:t>
            </a:r>
            <a:r>
              <a:rPr lang="en-US" altLang="zh-CN" baseline="-25000" smtClean="0"/>
              <a:t>0</a:t>
            </a:r>
            <a:r>
              <a:rPr lang="en-US" altLang="zh-CN" smtClean="0"/>
              <a:t>∨</a:t>
            </a:r>
            <a:r>
              <a:rPr lang="en-US" altLang="zh-CN" i="1" smtClean="0"/>
              <a:t>m</a:t>
            </a:r>
            <a:r>
              <a:rPr lang="en-US" altLang="zh-CN" baseline="-25000" smtClean="0"/>
              <a:t>11</a:t>
            </a:r>
            <a:r>
              <a:rPr lang="en-US" altLang="zh-CN" smtClean="0"/>
              <a:t> 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22098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40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例６　</a:t>
            </a:r>
            <a:r>
              <a:rPr lang="en-US" altLang="zh-CN" i="1" smtClean="0"/>
              <a:t>A</a:t>
            </a:r>
            <a:r>
              <a:rPr lang="zh-CN" altLang="en-US" smtClean="0"/>
              <a:t>＝</a:t>
            </a:r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)∨(﹁ 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R</a:t>
            </a:r>
            <a:r>
              <a:rPr lang="en-US" altLang="zh-CN" smtClean="0"/>
              <a:t>)∨(</a:t>
            </a:r>
            <a:r>
              <a:rPr lang="en-US" altLang="zh-CN" i="1" smtClean="0"/>
              <a:t>Q</a:t>
            </a:r>
            <a:r>
              <a:rPr lang="en-US" altLang="zh-CN" smtClean="0"/>
              <a:t>∧</a:t>
            </a:r>
            <a:r>
              <a:rPr lang="en-US" altLang="zh-CN" i="1" smtClean="0"/>
              <a:t>R</a:t>
            </a:r>
            <a:r>
              <a:rPr lang="en-US" altLang="zh-CN" smtClean="0"/>
              <a:t>)</a:t>
            </a:r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en-US" altLang="zh-CN" i="1" smtClean="0"/>
              <a:t>A</a:t>
            </a:r>
            <a:r>
              <a:rPr lang="zh-CN" altLang="en-US" smtClean="0"/>
              <a:t>＝</a:t>
            </a:r>
            <a:r>
              <a:rPr lang="en-US" altLang="zh-CN" i="1" smtClean="0"/>
              <a:t>m</a:t>
            </a:r>
            <a:r>
              <a:rPr lang="zh-CN" altLang="en-US" baseline="-25000" smtClean="0"/>
              <a:t>１</a:t>
            </a:r>
            <a:r>
              <a:rPr lang="zh-CN" altLang="en-US" smtClean="0"/>
              <a:t>∨</a:t>
            </a:r>
            <a:r>
              <a:rPr lang="en-US" altLang="zh-CN" i="1" smtClean="0"/>
              <a:t>m</a:t>
            </a:r>
            <a:r>
              <a:rPr lang="zh-CN" altLang="en-US" baseline="-25000" smtClean="0"/>
              <a:t>３</a:t>
            </a:r>
            <a:r>
              <a:rPr lang="zh-CN" altLang="en-US" smtClean="0"/>
              <a:t>∨</a:t>
            </a:r>
            <a:r>
              <a:rPr lang="en-US" altLang="zh-CN" i="1" smtClean="0"/>
              <a:t>m</a:t>
            </a:r>
            <a:r>
              <a:rPr lang="zh-CN" altLang="en-US" baseline="-25000" smtClean="0"/>
              <a:t>６</a:t>
            </a:r>
            <a:r>
              <a:rPr lang="zh-CN" altLang="en-US" smtClean="0"/>
              <a:t>∨</a:t>
            </a:r>
            <a:r>
              <a:rPr lang="en-US" altLang="zh-CN" i="1" smtClean="0"/>
              <a:t>m</a:t>
            </a:r>
            <a:r>
              <a:rPr lang="zh-CN" altLang="en-US" baseline="-25000" smtClean="0"/>
              <a:t>７</a:t>
            </a:r>
            <a:r>
              <a:rPr lang="zh-CN" altLang="en-US" smtClean="0"/>
              <a:t> 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09800"/>
            <a:ext cx="22002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87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04863"/>
            <a:ext cx="8229600" cy="324036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err="1" smtClean="0"/>
              <a:t>Minterm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Disjunctive Normal Form (DNF)</a:t>
            </a:r>
          </a:p>
          <a:p>
            <a:endParaRPr lang="en-US" altLang="zh-CN" dirty="0"/>
          </a:p>
          <a:p>
            <a:r>
              <a:rPr lang="en-US" altLang="zh-CN" dirty="0" err="1" smtClean="0"/>
              <a:t>Maxterm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Conjunctive Normal Form (CNF)</a:t>
            </a:r>
          </a:p>
          <a:p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1749" y="1556792"/>
            <a:ext cx="80010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6990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Normal or Canonical Forms</a:t>
            </a:r>
            <a:endParaRPr lang="en-US" altLang="zh-CN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71601" y="5661248"/>
            <a:ext cx="7581148" cy="8249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</a:rPr>
              <a:t>Homework: P22, Exercises 3,8,12,14,23</a:t>
            </a:r>
            <a:r>
              <a:rPr lang="en-US" altLang="zh-CN" dirty="0">
                <a:solidFill>
                  <a:srgbClr val="FF0000"/>
                </a:solidFill>
                <a:latin typeface="+mj-lt"/>
              </a:rPr>
              <a:t>*</a:t>
            </a:r>
            <a:endParaRPr lang="zh-CN" alt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n-US" altLang="zh-CN" sz="3400" dirty="0" smtClean="0"/>
              <a:t>§1.2 Propositional Equivalences</a:t>
            </a:r>
            <a:r>
              <a:rPr lang="en-US" altLang="zh-CN" sz="4200" dirty="0" smtClean="0"/>
              <a:t> 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6</a:t>
            </a:r>
            <a:r>
              <a:rPr lang="zh-CN" altLang="en-US" sz="2000" dirty="0" smtClean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85333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2359</Words>
  <Application>Microsoft Office PowerPoint</Application>
  <PresentationFormat>全屏显示(4:3)</PresentationFormat>
  <Paragraphs>620</Paragraphs>
  <Slides>66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66</vt:i4>
      </vt:variant>
    </vt:vector>
  </HeadingPairs>
  <TitlesOfParts>
    <vt:vector size="70" baseType="lpstr">
      <vt:lpstr>Office 主题​​</vt:lpstr>
      <vt:lpstr>Microsoft Word Picture</vt:lpstr>
      <vt:lpstr>Microsoft 公式 3.0</vt:lpstr>
      <vt:lpstr>Equation</vt:lpstr>
      <vt:lpstr>Discrete  Mathematics</vt:lpstr>
      <vt:lpstr>PowerPoint 演示文稿</vt:lpstr>
      <vt:lpstr>About Mathematics</vt:lpstr>
      <vt:lpstr>About Mathematics</vt:lpstr>
      <vt:lpstr>Preface                          （1）</vt:lpstr>
      <vt:lpstr>Preface                          （2）</vt:lpstr>
      <vt:lpstr>Preface                          （3）</vt:lpstr>
      <vt:lpstr>Preface                          （4）</vt:lpstr>
      <vt:lpstr>Preface                          （5）</vt:lpstr>
      <vt:lpstr>Preface                          （6）</vt:lpstr>
      <vt:lpstr>Preface                          （7）</vt:lpstr>
      <vt:lpstr>Chapter 1</vt:lpstr>
      <vt:lpstr>PowerPoint 演示文稿</vt:lpstr>
      <vt:lpstr>Chapter 1 The Foundations: Logic and Proof</vt:lpstr>
      <vt:lpstr> §1.1  Propositional Logic           (1) </vt:lpstr>
      <vt:lpstr>命 题</vt:lpstr>
      <vt:lpstr>下列语句不是命题</vt:lpstr>
      <vt:lpstr> §1.1 Propositional Logic       (2) </vt:lpstr>
      <vt:lpstr>§1.1 Propositional Logic</vt:lpstr>
      <vt:lpstr> §1.1 Propositional Logic       (3) </vt:lpstr>
      <vt:lpstr> §1.1 Propositional Logic       (4) </vt:lpstr>
      <vt:lpstr>§1.1 Propositional Logic        (5)</vt:lpstr>
      <vt:lpstr>§1.1 Propositional Logic        (6)</vt:lpstr>
      <vt:lpstr>合取 </vt:lpstr>
      <vt:lpstr>§1.1 Propositional Logic        (7)</vt:lpstr>
      <vt:lpstr>§1.1 Propositional Logic        (8)</vt:lpstr>
      <vt:lpstr>析取 </vt:lpstr>
      <vt:lpstr>§1.1 Propositional Logic        (9)</vt:lpstr>
      <vt:lpstr>§1.1 Propositional Logic       (10)</vt:lpstr>
      <vt:lpstr>§1.1 Propositional Logic       (11)</vt:lpstr>
      <vt:lpstr>蕴涵 </vt:lpstr>
      <vt:lpstr>§1.1 Propositional Logic       (12)</vt:lpstr>
      <vt:lpstr>§1.1 Propositional Logic       (13)</vt:lpstr>
      <vt:lpstr>§1.1 Propositional Logic       (14)</vt:lpstr>
      <vt:lpstr>§1.1 Propositional Logic       (15)</vt:lpstr>
      <vt:lpstr>§1.1 Propositional Logic       (16)</vt:lpstr>
      <vt:lpstr>§1.2 Propositional Equivalences  （1）</vt:lpstr>
      <vt:lpstr>§1.2 Propositional Equivalences  （2）</vt:lpstr>
      <vt:lpstr>§1.2 Propositional Equivalences  （3）</vt:lpstr>
      <vt:lpstr>PowerPoint 演示文稿</vt:lpstr>
      <vt:lpstr>PowerPoint 演示文稿</vt:lpstr>
      <vt:lpstr>PowerPoint 演示文稿</vt:lpstr>
      <vt:lpstr>§1.2 Propositional Equivalences  （4）</vt:lpstr>
      <vt:lpstr>§1.2 Propositional Equivalences  （5）</vt:lpstr>
      <vt:lpstr>常用的等价公式 </vt:lpstr>
      <vt:lpstr>PowerPoint 演示文稿</vt:lpstr>
      <vt:lpstr>PowerPoint 演示文稿</vt:lpstr>
      <vt:lpstr>PowerPoint 演示文稿</vt:lpstr>
      <vt:lpstr>§1.2 Propositional Equivalences （6）</vt:lpstr>
      <vt:lpstr>范　式 Normal or Canonical Forms</vt:lpstr>
      <vt:lpstr>Disjunctive Normal Form, DNF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minterm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§1.2 Propositional Equivalences （6）</vt:lpstr>
    </vt:vector>
  </TitlesOfParts>
  <Company>sdu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luanjunfeng</dc:creator>
  <cp:lastModifiedBy>luanjunfeng</cp:lastModifiedBy>
  <cp:revision>25</cp:revision>
  <dcterms:created xsi:type="dcterms:W3CDTF">2012-02-14T01:00:49Z</dcterms:created>
  <dcterms:modified xsi:type="dcterms:W3CDTF">2013-03-05T14:12:27Z</dcterms:modified>
</cp:coreProperties>
</file>