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908" r:id="rId3"/>
    <p:sldId id="1043" r:id="rId4"/>
    <p:sldId id="1095" r:id="rId5"/>
    <p:sldId id="1096" r:id="rId6"/>
    <p:sldId id="1097" r:id="rId7"/>
    <p:sldId id="1044" r:id="rId8"/>
    <p:sldId id="1045" r:id="rId9"/>
    <p:sldId id="1046" r:id="rId10"/>
    <p:sldId id="1047" r:id="rId11"/>
    <p:sldId id="1048" r:id="rId12"/>
    <p:sldId id="1049" r:id="rId13"/>
    <p:sldId id="1050" r:id="rId14"/>
    <p:sldId id="1051" r:id="rId15"/>
    <p:sldId id="1052" r:id="rId16"/>
    <p:sldId id="1053" r:id="rId17"/>
    <p:sldId id="1054" r:id="rId18"/>
    <p:sldId id="1055" r:id="rId19"/>
    <p:sldId id="1056" r:id="rId20"/>
    <p:sldId id="1057" r:id="rId21"/>
    <p:sldId id="1058" r:id="rId22"/>
    <p:sldId id="1059" r:id="rId23"/>
    <p:sldId id="1060" r:id="rId24"/>
    <p:sldId id="1061" r:id="rId25"/>
    <p:sldId id="1062" r:id="rId26"/>
    <p:sldId id="1063" r:id="rId27"/>
    <p:sldId id="1064" r:id="rId28"/>
    <p:sldId id="1065" r:id="rId29"/>
    <p:sldId id="1066" r:id="rId30"/>
    <p:sldId id="1067" r:id="rId31"/>
    <p:sldId id="1068" r:id="rId32"/>
    <p:sldId id="1069" r:id="rId33"/>
    <p:sldId id="1070" r:id="rId34"/>
    <p:sldId id="1071" r:id="rId35"/>
    <p:sldId id="1072" r:id="rId36"/>
    <p:sldId id="1073" r:id="rId37"/>
    <p:sldId id="1074" r:id="rId38"/>
    <p:sldId id="1075" r:id="rId39"/>
    <p:sldId id="1076" r:id="rId40"/>
    <p:sldId id="1077" r:id="rId41"/>
    <p:sldId id="1078" r:id="rId42"/>
    <p:sldId id="1079" r:id="rId43"/>
    <p:sldId id="1080" r:id="rId44"/>
    <p:sldId id="1081" r:id="rId45"/>
    <p:sldId id="1082" r:id="rId46"/>
    <p:sldId id="1083" r:id="rId47"/>
    <p:sldId id="1084" r:id="rId48"/>
    <p:sldId id="1085" r:id="rId49"/>
    <p:sldId id="1086" r:id="rId50"/>
    <p:sldId id="1087" r:id="rId51"/>
    <p:sldId id="1088" r:id="rId52"/>
    <p:sldId id="1089" r:id="rId53"/>
    <p:sldId id="1090" r:id="rId54"/>
    <p:sldId id="1091" r:id="rId55"/>
    <p:sldId id="1092" r:id="rId56"/>
    <p:sldId id="1093" r:id="rId57"/>
    <p:sldId id="1094" r:id="rId58"/>
    <p:sldId id="961" r:id="rId59"/>
  </p:sldIdLst>
  <p:sldSz cx="9144000" cy="6858000" type="screen4x3"/>
  <p:notesSz cx="6858000" cy="9144000"/>
  <p:defaultTextStyle>
    <a:defPPr>
      <a:defRPr lang="zh-CN"/>
    </a:defPPr>
    <a:lvl1pPr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003366"/>
      </a:buClr>
      <a:buSzPct val="80000"/>
      <a:buFont typeface="Wingdings" pitchFamily="2" charset="2"/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黑体" pitchFamily="2" charset="-122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4C"/>
    <a:srgbClr val="FFFF99"/>
    <a:srgbClr val="33CCCC"/>
    <a:srgbClr val="003366"/>
    <a:srgbClr val="FF0000"/>
    <a:srgbClr val="CCFFFF"/>
    <a:srgbClr val="0033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349" autoAdjust="0"/>
  </p:normalViewPr>
  <p:slideViewPr>
    <p:cSldViewPr>
      <p:cViewPr varScale="1">
        <p:scale>
          <a:sx n="74" d="100"/>
          <a:sy n="74" d="100"/>
        </p:scale>
        <p:origin x="332" y="64"/>
      </p:cViewPr>
      <p:guideLst>
        <p:guide orient="horz" pos="34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52"/>
    </p:cViewPr>
  </p:sorterViewPr>
  <p:notesViewPr>
    <p:cSldViewPr>
      <p:cViewPr varScale="1">
        <p:scale>
          <a:sx n="59" d="100"/>
          <a:sy n="59" d="100"/>
        </p:scale>
        <p:origin x="-173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fld id="{12FCB4FB-26AA-4EEB-B22C-D1FCD5875484}" type="datetimeFigureOut">
              <a:rPr lang="zh-CN" altLang="en-US"/>
              <a:pPr>
                <a:defRPr/>
              </a:pPr>
              <a:t>2017/12/24/Sunday</a:t>
            </a:fld>
            <a:endParaRPr lang="en-US" altLang="zh-CN"/>
          </a:p>
        </p:txBody>
      </p:sp>
      <p:sp>
        <p:nvSpPr>
          <p:cNvPr id="262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62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fld id="{D2209D7D-A732-4C12-8BE9-545AA5AFD63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fld id="{7152A950-D912-4999-B669-83204E685C18}" type="datetimeFigureOut">
              <a:rPr lang="zh-CN" altLang="en-US"/>
              <a:pPr>
                <a:defRPr/>
              </a:pPr>
              <a:t>2017/12/24/Sunday</a:t>
            </a:fld>
            <a:endParaRPr lang="en-US" altLang="zh-CN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latin typeface="Arial" charset="0"/>
              </a:defRPr>
            </a:lvl1pPr>
          </a:lstStyle>
          <a:p>
            <a:pPr>
              <a:defRPr/>
            </a:pPr>
            <a:fld id="{BCA440ED-DAE7-4966-9443-4391AE8938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A440ED-DAE7-4966-9443-4391AE893846}" type="slidenum">
              <a:rPr lang="zh-CN" altLang="en-US" smtClean="0"/>
              <a:pPr>
                <a:defRPr/>
              </a:pPr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A440ED-DAE7-4966-9443-4391AE893846}" type="slidenum">
              <a:rPr lang="zh-CN" altLang="en-US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852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571744"/>
            <a:ext cx="9144000" cy="1112835"/>
          </a:xfrm>
        </p:spPr>
        <p:txBody>
          <a:bodyPr/>
          <a:lstStyle>
            <a:lvl1pPr>
              <a:defRPr sz="4000" b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43240" y="3786190"/>
            <a:ext cx="5829296" cy="542932"/>
          </a:xfrm>
        </p:spPr>
        <p:txBody>
          <a:bodyPr>
            <a:normAutofit/>
          </a:bodyPr>
          <a:lstStyle>
            <a:lvl1pPr marL="0" indent="0" algn="ctr">
              <a:buNone/>
              <a:defRPr sz="2500" b="1">
                <a:solidFill>
                  <a:schemeClr val="tx1"/>
                </a:solidFill>
                <a:latin typeface="幼圆" pitchFamily="49" charset="-122"/>
                <a:ea typeface="幼圆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87900" y="6492875"/>
            <a:ext cx="2133600" cy="365125"/>
          </a:xfrm>
          <a:prstGeom prst="rect">
            <a:avLst/>
          </a:prstGeo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>
                <a:latin typeface="+mn-lt"/>
                <a:ea typeface="+mn-ea"/>
              </a:defRPr>
            </a:lvl1pPr>
          </a:lstStyle>
          <a:p>
            <a:pPr>
              <a:defRPr/>
            </a:pPr>
            <a:fld id="{DA7D3B0F-8339-4626-963B-B4279C8205B9}" type="datetime1">
              <a:rPr lang="zh-CN" altLang="en-US"/>
              <a:pPr>
                <a:defRPr/>
              </a:pPr>
              <a:t>2017/12/24/Sunday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3" y="192088"/>
            <a:ext cx="6624637" cy="6445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196975"/>
            <a:ext cx="7929562" cy="49688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18EFB-8992-4DD4-9E12-51B372F2390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443B3-3BDF-494E-AA69-BF82FA4D78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ChangeArrowheads="1"/>
          </p:cNvSpPr>
          <p:nvPr userDrawn="1"/>
        </p:nvSpPr>
        <p:spPr bwMode="auto">
          <a:xfrm>
            <a:off x="0" y="0"/>
            <a:ext cx="9144000" cy="908050"/>
          </a:xfrm>
          <a:prstGeom prst="rect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42938" y="1196975"/>
            <a:ext cx="79295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1750" y="6564313"/>
            <a:ext cx="2019300" cy="2936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ClrTx/>
              <a:buSzTx/>
              <a:buFontTx/>
              <a:buNone/>
              <a:defRPr kumimoji="0" sz="1200" b="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5606E58-A2CA-43E7-A06C-4405CE271A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29" name="标题占位符 1"/>
          <p:cNvSpPr>
            <a:spLocks noGrp="1"/>
          </p:cNvSpPr>
          <p:nvPr>
            <p:ph type="title"/>
          </p:nvPr>
        </p:nvSpPr>
        <p:spPr bwMode="auto">
          <a:xfrm>
            <a:off x="468313" y="192088"/>
            <a:ext cx="6624637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4103" name="Text Box 7"/>
          <p:cNvSpPr txBox="1">
            <a:spLocks noChangeArrowheads="1"/>
          </p:cNvSpPr>
          <p:nvPr userDrawn="1"/>
        </p:nvSpPr>
        <p:spPr bwMode="auto">
          <a:xfrm>
            <a:off x="7308850" y="476250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1400">
                <a:solidFill>
                  <a:srgbClr val="336699"/>
                </a:solidFill>
                <a:latin typeface="Arial" charset="0"/>
              </a:rPr>
              <a:t>计算机科学与技术学院</a:t>
            </a:r>
          </a:p>
        </p:txBody>
      </p:sp>
      <p:pic>
        <p:nvPicPr>
          <p:cNvPr id="1031" name="Picture 11" descr="logo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15888"/>
            <a:ext cx="720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3" descr="山东大学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850" y="115888"/>
            <a:ext cx="865188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0" name="Line 14"/>
          <p:cNvSpPr>
            <a:spLocks noChangeShapeType="1"/>
          </p:cNvSpPr>
          <p:nvPr userDrawn="1"/>
        </p:nvSpPr>
        <p:spPr bwMode="auto">
          <a:xfrm flipV="1">
            <a:off x="7380288" y="476250"/>
            <a:ext cx="1439862" cy="0"/>
          </a:xfrm>
          <a:prstGeom prst="line">
            <a:avLst/>
          </a:prstGeom>
          <a:noFill/>
          <a:ln w="9525">
            <a:solidFill>
              <a:srgbClr val="0066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114" name="Line 18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7" r:id="rId2"/>
    <p:sldLayoutId id="214748368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CC6600"/>
          </a:solidFill>
          <a:latin typeface="黑体" pitchFamily="2" charset="-122"/>
          <a:ea typeface="黑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CC6600"/>
          </a:solidFill>
          <a:latin typeface="黑体" pitchFamily="2" charset="-122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80000"/>
        <a:buFont typeface="Wingdings" pitchFamily="2" charset="2"/>
        <a:buChar char="l"/>
        <a:defRPr sz="2800" b="1" kern="1200">
          <a:solidFill>
            <a:srgbClr val="00264C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Ø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±"/>
        <a:defRPr sz="24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¯"/>
        <a:defRPr sz="2000" b="1" kern="1200">
          <a:solidFill>
            <a:schemeClr val="tx1"/>
          </a:solidFill>
          <a:latin typeface="宋体" pitchFamily="2" charset="-122"/>
          <a:ea typeface="宋体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144463" y="2565400"/>
            <a:ext cx="4859337" cy="1112838"/>
          </a:xfrm>
        </p:spPr>
        <p:txBody>
          <a:bodyPr/>
          <a:lstStyle/>
          <a:p>
            <a:pPr algn="l" eaLnBrk="1" hangingPunct="1"/>
            <a:r>
              <a:rPr lang="zh-CN" altLang="en-US" sz="3600" b="1">
                <a:solidFill>
                  <a:schemeClr val="tx1"/>
                </a:solidFill>
              </a:rPr>
              <a:t>第五章 输入输出系统</a:t>
            </a:r>
          </a:p>
        </p:txBody>
      </p:sp>
      <p:sp>
        <p:nvSpPr>
          <p:cNvPr id="3075" name="Rectangle 8"/>
          <p:cNvSpPr>
            <a:spLocks noChangeArrowheads="1"/>
          </p:cNvSpPr>
          <p:nvPr/>
        </p:nvSpPr>
        <p:spPr bwMode="auto">
          <a:xfrm>
            <a:off x="179388" y="260350"/>
            <a:ext cx="5472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3600">
                <a:solidFill>
                  <a:srgbClr val="000066"/>
                </a:solidFill>
                <a:latin typeface="Arial" charset="0"/>
              </a:rPr>
              <a:t>计算机组成原理</a:t>
            </a:r>
          </a:p>
        </p:txBody>
      </p:sp>
      <p:sp>
        <p:nvSpPr>
          <p:cNvPr id="3076" name="Rectangle 15"/>
          <p:cNvSpPr>
            <a:spLocks noChangeArrowheads="1"/>
          </p:cNvSpPr>
          <p:nvPr/>
        </p:nvSpPr>
        <p:spPr bwMode="auto">
          <a:xfrm>
            <a:off x="323850" y="4652963"/>
            <a:ext cx="85328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3600">
                <a:latin typeface="宋体" pitchFamily="2" charset="-122"/>
              </a:rPr>
              <a:t>   主讲人：李  新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3600">
                <a:latin typeface="宋体" pitchFamily="2" charset="-122"/>
              </a:rPr>
              <a:t>           </a:t>
            </a:r>
            <a:r>
              <a:rPr kumimoji="0" lang="zh-CN" altLang="en-US" sz="2800">
                <a:latin typeface="宋体" pitchFamily="2" charset="-122"/>
              </a:rPr>
              <a:t>山东大学 计算机科学与技术学院</a:t>
            </a:r>
            <a:endParaRPr kumimoji="0" lang="zh-CN" altLang="en-US" sz="3600">
              <a:latin typeface="宋体" pitchFamily="2" charset="-122"/>
            </a:endParaRPr>
          </a:p>
        </p:txBody>
      </p:sp>
      <p:pic>
        <p:nvPicPr>
          <p:cNvPr id="3077" name="Picture 16" descr="计算机组成原理(附光盘1张)"/>
          <p:cNvPicPr>
            <a:picLocks noChangeAspect="1" noChangeArrowheads="1"/>
          </p:cNvPicPr>
          <p:nvPr/>
        </p:nvPicPr>
        <p:blipFill>
          <a:blip r:embed="rId2" cstate="print"/>
          <a:srcRect l="9100" r="9267"/>
          <a:stretch>
            <a:fillRect/>
          </a:stretch>
        </p:blipFill>
        <p:spPr bwMode="auto">
          <a:xfrm>
            <a:off x="5148263" y="188913"/>
            <a:ext cx="3887787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1331913" y="1211263"/>
            <a:ext cx="2160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>
                <a:latin typeface="Arial" charset="0"/>
              </a:rPr>
              <a:t>作者：唐朔飞</a:t>
            </a:r>
            <a:endParaRPr kumimoji="0" lang="en-US" altLang="zh-CN">
              <a:latin typeface="Arial" charset="0"/>
            </a:endParaRPr>
          </a:p>
        </p:txBody>
      </p:sp>
      <p:sp>
        <p:nvSpPr>
          <p:cNvPr id="3079" name="Rectangle 18"/>
          <p:cNvSpPr>
            <a:spLocks noChangeArrowheads="1"/>
          </p:cNvSpPr>
          <p:nvPr/>
        </p:nvSpPr>
        <p:spPr bwMode="auto">
          <a:xfrm>
            <a:off x="1331913" y="1549400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/>
              <a:t>高等教育出版社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5F64B0-407E-4441-B8B4-A283465F95D3}" type="slidenum">
              <a:rPr lang="zh-CN" altLang="en-US"/>
              <a:pPr/>
              <a:t>2</a:t>
            </a:fld>
            <a:endParaRPr lang="en-US" altLang="zh-CN"/>
          </a:p>
        </p:txBody>
      </p:sp>
      <p:sp>
        <p:nvSpPr>
          <p:cNvPr id="4099" name="Rectangle 2"/>
          <p:cNvSpPr>
            <a:spLocks noGrp="1"/>
          </p:cNvSpPr>
          <p:nvPr>
            <p:ph type="title"/>
          </p:nvPr>
        </p:nvSpPr>
        <p:spPr>
          <a:xfrm>
            <a:off x="395288" y="192088"/>
            <a:ext cx="6624637" cy="644525"/>
          </a:xfrm>
        </p:spPr>
        <p:txBody>
          <a:bodyPr/>
          <a:lstStyle/>
          <a:p>
            <a:pPr algn="l"/>
            <a:r>
              <a:rPr lang="zh-CN" altLang="en-US"/>
              <a:t>　内容提要</a:t>
            </a:r>
          </a:p>
        </p:txBody>
      </p:sp>
      <p:sp>
        <p:nvSpPr>
          <p:cNvPr id="827395" name="AutoShape 3"/>
          <p:cNvSpPr>
            <a:spLocks noChangeArrowheads="1"/>
          </p:cNvSpPr>
          <p:nvPr/>
        </p:nvSpPr>
        <p:spPr bwMode="ltGray">
          <a:xfrm rot="5400000" flipH="1">
            <a:off x="-2016918" y="132000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chemeClr val="hlink">
                  <a:alpha val="56000"/>
                </a:schemeClr>
              </a:gs>
              <a:gs pos="100000">
                <a:schemeClr val="hlink">
                  <a:gamma/>
                  <a:tint val="0"/>
                  <a:invGamma/>
                  <a:alpha val="48000"/>
                </a:schemeClr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gray">
          <a:xfrm>
            <a:off x="2411413" y="3573463"/>
            <a:ext cx="3240087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4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程序查询方式 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</a:t>
            </a:r>
            <a:endParaRPr kumimoji="0" lang="zh-CN" altLang="en-US" sz="2400">
              <a:solidFill>
                <a:schemeClr val="tx2"/>
              </a:solidFill>
              <a:latin typeface="Arial" charset="0"/>
              <a:ea typeface="黑体" pitchFamily="2" charset="-122"/>
            </a:endParaRPr>
          </a:p>
        </p:txBody>
      </p:sp>
      <p:sp>
        <p:nvSpPr>
          <p:cNvPr id="4102" name="AutoShape 5"/>
          <p:cNvSpPr>
            <a:spLocks noChangeArrowheads="1"/>
          </p:cNvSpPr>
          <p:nvPr/>
        </p:nvSpPr>
        <p:spPr bwMode="gray">
          <a:xfrm>
            <a:off x="2411413" y="2849563"/>
            <a:ext cx="381635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3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I/O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接口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</a:t>
            </a:r>
          </a:p>
        </p:txBody>
      </p:sp>
      <p:sp>
        <p:nvSpPr>
          <p:cNvPr id="4103" name="AutoShape 6"/>
          <p:cNvSpPr>
            <a:spLocks noChangeArrowheads="1"/>
          </p:cNvSpPr>
          <p:nvPr/>
        </p:nvSpPr>
        <p:spPr bwMode="gray">
          <a:xfrm>
            <a:off x="2195513" y="2133600"/>
            <a:ext cx="446405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.2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I/O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设备 </a:t>
            </a:r>
          </a:p>
        </p:txBody>
      </p:sp>
      <p:sp>
        <p:nvSpPr>
          <p:cNvPr id="4104" name="AutoShape 7"/>
          <p:cNvSpPr>
            <a:spLocks noChangeArrowheads="1"/>
          </p:cNvSpPr>
          <p:nvPr/>
        </p:nvSpPr>
        <p:spPr bwMode="gray">
          <a:xfrm>
            <a:off x="1576388" y="1443038"/>
            <a:ext cx="4219575" cy="542925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zh-CN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.1  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概述 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</a:p>
        </p:txBody>
      </p:sp>
      <p:grpSp>
        <p:nvGrpSpPr>
          <p:cNvPr id="4105" name="Group 8"/>
          <p:cNvGrpSpPr>
            <a:grpSpLocks/>
          </p:cNvGrpSpPr>
          <p:nvPr/>
        </p:nvGrpSpPr>
        <p:grpSpPr bwMode="auto">
          <a:xfrm>
            <a:off x="1187450" y="1531938"/>
            <a:ext cx="381000" cy="381000"/>
            <a:chOff x="2078" y="1680"/>
            <a:chExt cx="1615" cy="1615"/>
          </a:xfrm>
        </p:grpSpPr>
        <p:sp>
          <p:nvSpPr>
            <p:cNvPr id="4144" name="Oval 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5" name="Oval 1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03" name="Oval 11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47" name="Oval 1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05" name="Oval 13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49" name="Oval 1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106" name="Group 15"/>
          <p:cNvGrpSpPr>
            <a:grpSpLocks/>
          </p:cNvGrpSpPr>
          <p:nvPr/>
        </p:nvGrpSpPr>
        <p:grpSpPr bwMode="auto">
          <a:xfrm>
            <a:off x="1763713" y="2136775"/>
            <a:ext cx="381000" cy="381000"/>
            <a:chOff x="2078" y="1680"/>
            <a:chExt cx="1615" cy="1615"/>
          </a:xfrm>
        </p:grpSpPr>
        <p:sp>
          <p:nvSpPr>
            <p:cNvPr id="4138" name="Oval 1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9" name="Oval 1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10" name="Oval 18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41" name="Oval 1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12" name="Oval 20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43" name="Oval 2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107" name="Group 22"/>
          <p:cNvGrpSpPr>
            <a:grpSpLocks/>
          </p:cNvGrpSpPr>
          <p:nvPr/>
        </p:nvGrpSpPr>
        <p:grpSpPr bwMode="auto">
          <a:xfrm>
            <a:off x="1979613" y="2921000"/>
            <a:ext cx="381000" cy="381000"/>
            <a:chOff x="2078" y="1680"/>
            <a:chExt cx="1615" cy="1615"/>
          </a:xfrm>
        </p:grpSpPr>
        <p:sp>
          <p:nvSpPr>
            <p:cNvPr id="4132" name="Oval 2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33" name="Oval 2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17" name="Oval 25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35" name="Oval 2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19" name="Oval 27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37" name="Oval 2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108" name="Group 29"/>
          <p:cNvGrpSpPr>
            <a:grpSpLocks/>
          </p:cNvGrpSpPr>
          <p:nvPr/>
        </p:nvGrpSpPr>
        <p:grpSpPr bwMode="auto">
          <a:xfrm>
            <a:off x="1958975" y="3573463"/>
            <a:ext cx="381000" cy="381000"/>
            <a:chOff x="2078" y="1680"/>
            <a:chExt cx="1615" cy="1615"/>
          </a:xfrm>
        </p:grpSpPr>
        <p:sp>
          <p:nvSpPr>
            <p:cNvPr id="4126" name="Oval 3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24" name="Oval 3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26" name="Oval 3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pic>
        <p:nvPicPr>
          <p:cNvPr id="4109" name="Picture 36" descr="j01958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4724400"/>
            <a:ext cx="168116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0" name="AutoShape 53"/>
          <p:cNvSpPr>
            <a:spLocks noChangeArrowheads="1"/>
          </p:cNvSpPr>
          <p:nvPr/>
        </p:nvSpPr>
        <p:spPr bwMode="gray">
          <a:xfrm>
            <a:off x="2081213" y="4254500"/>
            <a:ext cx="3354387" cy="542925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zh-CN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zh-CN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程序中断方式 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</a:p>
        </p:txBody>
      </p:sp>
      <p:grpSp>
        <p:nvGrpSpPr>
          <p:cNvPr id="4111" name="Group 54"/>
          <p:cNvGrpSpPr>
            <a:grpSpLocks/>
          </p:cNvGrpSpPr>
          <p:nvPr/>
        </p:nvGrpSpPr>
        <p:grpSpPr bwMode="auto">
          <a:xfrm>
            <a:off x="1692275" y="4343400"/>
            <a:ext cx="381000" cy="381000"/>
            <a:chOff x="2078" y="1680"/>
            <a:chExt cx="1615" cy="1615"/>
          </a:xfrm>
        </p:grpSpPr>
        <p:sp>
          <p:nvSpPr>
            <p:cNvPr id="4120" name="Oval 5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1" name="Oval 5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49" name="Oval 57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23" name="Oval 5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51" name="Oval 59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25" name="Oval 6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112" name="AutoShape 61"/>
          <p:cNvSpPr>
            <a:spLocks noChangeArrowheads="1"/>
          </p:cNvSpPr>
          <p:nvPr/>
        </p:nvSpPr>
        <p:spPr bwMode="gray">
          <a:xfrm>
            <a:off x="1476375" y="4941888"/>
            <a:ext cx="381635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5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.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6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 </a:t>
            </a:r>
            <a:r>
              <a:rPr kumimoji="0" lang="en-US" altLang="zh-CN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DMA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方式</a:t>
            </a:r>
            <a:r>
              <a:rPr kumimoji="0" lang="en-US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</a:t>
            </a:r>
            <a:r>
              <a:rPr kumimoji="0" lang="zh-CN" altLang="en-US" sz="2400">
                <a:solidFill>
                  <a:schemeClr val="tx2"/>
                </a:solidFill>
                <a:latin typeface="Arial" charset="0"/>
                <a:ea typeface="黑体" pitchFamily="2" charset="-122"/>
              </a:rPr>
              <a:t> </a:t>
            </a:r>
          </a:p>
        </p:txBody>
      </p:sp>
      <p:grpSp>
        <p:nvGrpSpPr>
          <p:cNvPr id="4113" name="Group 62"/>
          <p:cNvGrpSpPr>
            <a:grpSpLocks/>
          </p:cNvGrpSpPr>
          <p:nvPr/>
        </p:nvGrpSpPr>
        <p:grpSpPr bwMode="auto">
          <a:xfrm>
            <a:off x="1044575" y="5013325"/>
            <a:ext cx="381000" cy="381000"/>
            <a:chOff x="2078" y="1680"/>
            <a:chExt cx="1615" cy="1615"/>
          </a:xfrm>
        </p:grpSpPr>
        <p:sp>
          <p:nvSpPr>
            <p:cNvPr id="4114" name="Oval 6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15" name="Oval 6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7457" name="Oval 65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17" name="Oval 6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827459" name="Oval 67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19" name="Oval 6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4C5024-8272-466C-8C36-D6F59382DD8B}" type="slidenum">
              <a:rPr lang="zh-CN" altLang="en-US"/>
              <a:pPr/>
              <a:t>3</a:t>
            </a:fld>
            <a:endParaRPr lang="en-US" altLang="zh-CN"/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6624637" cy="981075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zh-CN" altLang="en-US" b="0">
                <a:effectLst>
                  <a:outerShdw blurRad="38100" dist="38100" dir="2700000" algn="tl">
                    <a:srgbClr val="C0C0C0"/>
                  </a:outerShdw>
                </a:effectLst>
              </a:rPr>
              <a:t>5.1   概  述</a:t>
            </a:r>
          </a:p>
        </p:txBody>
      </p:sp>
      <p:sp>
        <p:nvSpPr>
          <p:cNvPr id="309251" name="Text Box 3"/>
          <p:cNvSpPr txBox="1">
            <a:spLocks noChangeArrowheads="1"/>
          </p:cNvSpPr>
          <p:nvPr/>
        </p:nvSpPr>
        <p:spPr bwMode="auto">
          <a:xfrm>
            <a:off x="304800" y="1219200"/>
            <a:ext cx="685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一、输入输出系统的发展概况</a:t>
            </a:r>
          </a:p>
        </p:txBody>
      </p:sp>
      <p:sp>
        <p:nvSpPr>
          <p:cNvPr id="309252" name="Text Box 4"/>
          <p:cNvSpPr txBox="1">
            <a:spLocks noChangeArrowheads="1"/>
          </p:cNvSpPr>
          <p:nvPr/>
        </p:nvSpPr>
        <p:spPr bwMode="auto">
          <a:xfrm>
            <a:off x="838200" y="1878013"/>
            <a:ext cx="2057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早期</a:t>
            </a: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1346200" y="2525713"/>
            <a:ext cx="215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分散连接</a:t>
            </a:r>
          </a:p>
        </p:txBody>
      </p:sp>
      <p:sp>
        <p:nvSpPr>
          <p:cNvPr id="309254" name="Text Box 6"/>
          <p:cNvSpPr txBox="1">
            <a:spLocks noChangeArrowheads="1"/>
          </p:cNvSpPr>
          <p:nvPr/>
        </p:nvSpPr>
        <p:spPr bwMode="auto">
          <a:xfrm>
            <a:off x="1346200" y="3048000"/>
            <a:ext cx="391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CPU </a:t>
            </a:r>
            <a:r>
              <a:rPr lang="zh-CN" altLang="en-US" sz="2400">
                <a:latin typeface="Times New Roman" pitchFamily="18" charset="0"/>
              </a:rPr>
              <a:t>和 </a:t>
            </a:r>
            <a:r>
              <a:rPr lang="en-US" altLang="zh-CN" sz="2400">
                <a:latin typeface="Times New Roman" pitchFamily="18" charset="0"/>
              </a:rPr>
              <a:t>I/O</a:t>
            </a:r>
            <a:r>
              <a:rPr lang="zh-CN" altLang="en-US" sz="2400">
                <a:latin typeface="Times New Roman" pitchFamily="18" charset="0"/>
              </a:rPr>
              <a:t>设备 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串行 </a:t>
            </a:r>
            <a:r>
              <a:rPr lang="zh-CN" altLang="en-US" sz="2400">
                <a:latin typeface="Times New Roman" pitchFamily="18" charset="0"/>
              </a:rPr>
              <a:t>工作</a:t>
            </a:r>
          </a:p>
        </p:txBody>
      </p:sp>
      <p:sp>
        <p:nvSpPr>
          <p:cNvPr id="309255" name="Text Box 7"/>
          <p:cNvSpPr txBox="1">
            <a:spLocks noChangeArrowheads="1"/>
          </p:cNvSpPr>
          <p:nvPr/>
        </p:nvSpPr>
        <p:spPr bwMode="auto">
          <a:xfrm>
            <a:off x="5218113" y="30480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程序查询方式</a:t>
            </a:r>
          </a:p>
        </p:txBody>
      </p:sp>
      <p:sp>
        <p:nvSpPr>
          <p:cNvPr id="309256" name="Text Box 8"/>
          <p:cNvSpPr txBox="1">
            <a:spLocks noChangeArrowheads="1"/>
          </p:cNvSpPr>
          <p:nvPr/>
        </p:nvSpPr>
        <p:spPr bwMode="auto">
          <a:xfrm>
            <a:off x="838200" y="3578225"/>
            <a:ext cx="541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2. 接口模块和 </a:t>
            </a:r>
            <a:r>
              <a:rPr lang="en-US" altLang="zh-CN" sz="3200">
                <a:latin typeface="Times New Roman" pitchFamily="18" charset="0"/>
              </a:rPr>
              <a:t>DMA </a:t>
            </a:r>
            <a:r>
              <a:rPr lang="zh-CN" altLang="en-US" sz="3200">
                <a:latin typeface="Times New Roman" pitchFamily="18" charset="0"/>
              </a:rPr>
              <a:t>阶段</a:t>
            </a:r>
          </a:p>
        </p:txBody>
      </p:sp>
      <p:sp>
        <p:nvSpPr>
          <p:cNvPr id="309257" name="Text Box 9"/>
          <p:cNvSpPr txBox="1">
            <a:spLocks noChangeArrowheads="1"/>
          </p:cNvSpPr>
          <p:nvPr/>
        </p:nvSpPr>
        <p:spPr bwMode="auto">
          <a:xfrm>
            <a:off x="1346200" y="4227513"/>
            <a:ext cx="193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总线连接</a:t>
            </a:r>
          </a:p>
        </p:txBody>
      </p:sp>
      <p:sp>
        <p:nvSpPr>
          <p:cNvPr id="309258" name="Text Box 10"/>
          <p:cNvSpPr txBox="1">
            <a:spLocks noChangeArrowheads="1"/>
          </p:cNvSpPr>
          <p:nvPr/>
        </p:nvSpPr>
        <p:spPr bwMode="auto">
          <a:xfrm>
            <a:off x="1346200" y="4754563"/>
            <a:ext cx="4233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CPU </a:t>
            </a:r>
            <a:r>
              <a:rPr lang="zh-CN" altLang="en-US" sz="2400">
                <a:latin typeface="Times New Roman" pitchFamily="18" charset="0"/>
              </a:rPr>
              <a:t>和 </a:t>
            </a:r>
            <a:r>
              <a:rPr lang="en-US" altLang="zh-CN" sz="2400">
                <a:latin typeface="Times New Roman" pitchFamily="18" charset="0"/>
              </a:rPr>
              <a:t>I/O</a:t>
            </a:r>
            <a:r>
              <a:rPr lang="zh-CN" altLang="en-US" sz="2400">
                <a:latin typeface="Times New Roman" pitchFamily="18" charset="0"/>
              </a:rPr>
              <a:t>设备 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并行 </a:t>
            </a:r>
            <a:r>
              <a:rPr lang="zh-CN" altLang="en-US" sz="2400">
                <a:latin typeface="Times New Roman" pitchFamily="18" charset="0"/>
              </a:rPr>
              <a:t>工作</a:t>
            </a:r>
          </a:p>
        </p:txBody>
      </p:sp>
      <p:sp>
        <p:nvSpPr>
          <p:cNvPr id="309259" name="Text Box 11"/>
          <p:cNvSpPr txBox="1">
            <a:spLocks noChangeArrowheads="1"/>
          </p:cNvSpPr>
          <p:nvPr/>
        </p:nvSpPr>
        <p:spPr bwMode="auto">
          <a:xfrm>
            <a:off x="838200" y="5546725"/>
            <a:ext cx="487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3. 具有通道结构的阶段</a:t>
            </a:r>
            <a:endParaRPr lang="en-US" altLang="zh-CN" sz="3200">
              <a:latin typeface="Times New Roman" pitchFamily="18" charset="0"/>
            </a:endParaRPr>
          </a:p>
        </p:txBody>
      </p:sp>
      <p:sp>
        <p:nvSpPr>
          <p:cNvPr id="309260" name="Text Box 12"/>
          <p:cNvSpPr txBox="1">
            <a:spLocks noChangeArrowheads="1"/>
          </p:cNvSpPr>
          <p:nvPr/>
        </p:nvSpPr>
        <p:spPr bwMode="auto">
          <a:xfrm>
            <a:off x="838200" y="6049963"/>
            <a:ext cx="5105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4. 具有 </a:t>
            </a: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处理机的阶段</a:t>
            </a:r>
          </a:p>
        </p:txBody>
      </p:sp>
      <p:sp>
        <p:nvSpPr>
          <p:cNvPr id="309261" name="Text Box 13"/>
          <p:cNvSpPr txBox="1">
            <a:spLocks noChangeArrowheads="1"/>
          </p:cNvSpPr>
          <p:nvPr/>
        </p:nvSpPr>
        <p:spPr bwMode="auto">
          <a:xfrm>
            <a:off x="5368925" y="4454525"/>
            <a:ext cx="208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中断方式</a:t>
            </a:r>
          </a:p>
        </p:txBody>
      </p:sp>
      <p:sp>
        <p:nvSpPr>
          <p:cNvPr id="309262" name="Text Box 14"/>
          <p:cNvSpPr txBox="1">
            <a:spLocks noChangeArrowheads="1"/>
          </p:cNvSpPr>
          <p:nvPr/>
        </p:nvSpPr>
        <p:spPr bwMode="auto">
          <a:xfrm>
            <a:off x="5368925" y="5057775"/>
            <a:ext cx="208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DMA </a:t>
            </a:r>
            <a:r>
              <a:rPr lang="zh-CN" altLang="en-US" sz="2400">
                <a:latin typeface="Times New Roman" pitchFamily="18" charset="0"/>
              </a:rPr>
              <a:t>方式</a:t>
            </a:r>
          </a:p>
        </p:txBody>
      </p:sp>
      <p:sp>
        <p:nvSpPr>
          <p:cNvPr id="309263" name="AutoShape 15"/>
          <p:cNvSpPr>
            <a:spLocks/>
          </p:cNvSpPr>
          <p:nvPr/>
        </p:nvSpPr>
        <p:spPr bwMode="auto">
          <a:xfrm>
            <a:off x="5140325" y="4600575"/>
            <a:ext cx="152400" cy="762000"/>
          </a:xfrm>
          <a:prstGeom prst="lef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513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30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0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0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 autoUpdateAnimBg="0"/>
      <p:bldP spid="309252" grpId="0" autoUpdateAnimBg="0"/>
      <p:bldP spid="309253" grpId="0" autoUpdateAnimBg="0"/>
      <p:bldP spid="309254" grpId="0" autoUpdateAnimBg="0"/>
      <p:bldP spid="309255" grpId="0" autoUpdateAnimBg="0"/>
      <p:bldP spid="309256" grpId="0" autoUpdateAnimBg="0"/>
      <p:bldP spid="309257" grpId="0" autoUpdateAnimBg="0"/>
      <p:bldP spid="309258" grpId="0" autoUpdateAnimBg="0"/>
      <p:bldP spid="309259" grpId="0" autoUpdateAnimBg="0"/>
      <p:bldP spid="309260" grpId="0" autoUpdateAnimBg="0"/>
      <p:bldP spid="309261" grpId="0" autoUpdateAnimBg="0"/>
      <p:bldP spid="309262" grpId="0" autoUpdateAnimBg="0"/>
      <p:bldP spid="3092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A73995-5988-4BBE-B740-EDE6EA05A03F}" type="slidenum">
              <a:rPr lang="zh-CN" altLang="en-US"/>
              <a:pPr/>
              <a:t>4</a:t>
            </a:fld>
            <a:endParaRPr lang="en-US" altLang="zh-CN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55650" y="188913"/>
            <a:ext cx="63674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早期阶段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563938" y="1484313"/>
            <a:ext cx="3240087" cy="107791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lIns="0" anchor="ctr"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800">
                <a:latin typeface="Times New Roman" pitchFamily="18" charset="0"/>
              </a:rPr>
              <a:t>  </a:t>
            </a:r>
            <a:r>
              <a:rPr lang="zh-CN" altLang="en-US" sz="2400">
                <a:latin typeface="Times New Roman" pitchFamily="18" charset="0"/>
              </a:rPr>
              <a:t>中央处理器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      </a:t>
            </a:r>
            <a:r>
              <a:rPr lang="en-US" altLang="zh-CN" sz="2400">
                <a:latin typeface="Times New Roman" pitchFamily="18" charset="0"/>
              </a:rPr>
              <a:t>CPU</a:t>
            </a:r>
          </a:p>
        </p:txBody>
      </p:sp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3.1</a:t>
            </a:r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1331913" y="1557338"/>
            <a:ext cx="1635125" cy="100806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tIns="72000"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主存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MM </a:t>
            </a:r>
          </a:p>
        </p:txBody>
      </p:sp>
      <p:sp>
        <p:nvSpPr>
          <p:cNvPr id="6151" name="Freeform 17"/>
          <p:cNvSpPr>
            <a:spLocks/>
          </p:cNvSpPr>
          <p:nvPr/>
        </p:nvSpPr>
        <p:spPr bwMode="auto">
          <a:xfrm>
            <a:off x="3635375" y="2636838"/>
            <a:ext cx="215900" cy="1008062"/>
          </a:xfrm>
          <a:custGeom>
            <a:avLst/>
            <a:gdLst>
              <a:gd name="T0" fmla="*/ 110280 w 139"/>
              <a:gd name="T1" fmla="*/ 0 h 467"/>
              <a:gd name="T2" fmla="*/ 215900 w 139"/>
              <a:gd name="T3" fmla="*/ 202908 h 467"/>
              <a:gd name="T4" fmla="*/ 161537 w 139"/>
              <a:gd name="T5" fmla="*/ 202908 h 467"/>
              <a:gd name="T6" fmla="*/ 161537 w 139"/>
              <a:gd name="T7" fmla="*/ 807313 h 467"/>
              <a:gd name="T8" fmla="*/ 215900 w 139"/>
              <a:gd name="T9" fmla="*/ 807313 h 467"/>
              <a:gd name="T10" fmla="*/ 110280 w 139"/>
              <a:gd name="T11" fmla="*/ 1008062 h 467"/>
              <a:gd name="T12" fmla="*/ 0 w 139"/>
              <a:gd name="T13" fmla="*/ 807313 h 467"/>
              <a:gd name="T14" fmla="*/ 54363 w 139"/>
              <a:gd name="T15" fmla="*/ 807313 h 467"/>
              <a:gd name="T16" fmla="*/ 54363 w 139"/>
              <a:gd name="T17" fmla="*/ 202908 h 467"/>
              <a:gd name="T18" fmla="*/ 0 w 139"/>
              <a:gd name="T19" fmla="*/ 202908 h 467"/>
              <a:gd name="T20" fmla="*/ 110280 w 139"/>
              <a:gd name="T21" fmla="*/ 0 h 4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67"/>
              <a:gd name="T35" fmla="*/ 139 w 139"/>
              <a:gd name="T36" fmla="*/ 467 h 4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67">
                <a:moveTo>
                  <a:pt x="71" y="0"/>
                </a:moveTo>
                <a:lnTo>
                  <a:pt x="139" y="94"/>
                </a:lnTo>
                <a:lnTo>
                  <a:pt x="104" y="94"/>
                </a:lnTo>
                <a:lnTo>
                  <a:pt x="104" y="374"/>
                </a:lnTo>
                <a:lnTo>
                  <a:pt x="139" y="374"/>
                </a:lnTo>
                <a:lnTo>
                  <a:pt x="71" y="467"/>
                </a:lnTo>
                <a:lnTo>
                  <a:pt x="0" y="374"/>
                </a:lnTo>
                <a:lnTo>
                  <a:pt x="35" y="374"/>
                </a:lnTo>
                <a:lnTo>
                  <a:pt x="35" y="94"/>
                </a:lnTo>
                <a:lnTo>
                  <a:pt x="0" y="94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Rectangle 18"/>
          <p:cNvSpPr>
            <a:spLocks noChangeArrowheads="1"/>
          </p:cNvSpPr>
          <p:nvPr/>
        </p:nvSpPr>
        <p:spPr bwMode="auto">
          <a:xfrm>
            <a:off x="3132138" y="3644900"/>
            <a:ext cx="1150937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  </a:t>
            </a:r>
            <a:r>
              <a:rPr lang="en-US" altLang="zh-CN" sz="2400">
                <a:latin typeface="Times New Roman" pitchFamily="18" charset="0"/>
              </a:rPr>
              <a:t>I/O</a:t>
            </a:r>
            <a:endParaRPr lang="zh-CN" altLang="en-US" sz="2400"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设备1</a:t>
            </a:r>
          </a:p>
        </p:txBody>
      </p:sp>
      <p:sp>
        <p:nvSpPr>
          <p:cNvPr id="6153" name="Rectangle 19"/>
          <p:cNvSpPr>
            <a:spLocks noChangeArrowheads="1"/>
          </p:cNvSpPr>
          <p:nvPr/>
        </p:nvSpPr>
        <p:spPr bwMode="auto">
          <a:xfrm>
            <a:off x="4498975" y="3644900"/>
            <a:ext cx="1081088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 </a:t>
            </a:r>
            <a:r>
              <a:rPr lang="en-US" altLang="zh-CN" sz="2400">
                <a:latin typeface="Times New Roman" pitchFamily="18" charset="0"/>
              </a:rPr>
              <a:t>I/O</a:t>
            </a:r>
            <a:endParaRPr lang="zh-CN" altLang="en-US" sz="2400"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设备2 </a:t>
            </a:r>
          </a:p>
        </p:txBody>
      </p:sp>
      <p:sp>
        <p:nvSpPr>
          <p:cNvPr id="6154" name="Freeform 20"/>
          <p:cNvSpPr>
            <a:spLocks/>
          </p:cNvSpPr>
          <p:nvPr/>
        </p:nvSpPr>
        <p:spPr bwMode="auto">
          <a:xfrm>
            <a:off x="4932363" y="2622550"/>
            <a:ext cx="227012" cy="1022350"/>
          </a:xfrm>
          <a:custGeom>
            <a:avLst/>
            <a:gdLst>
              <a:gd name="T0" fmla="*/ 115956 w 139"/>
              <a:gd name="T1" fmla="*/ 0 h 495"/>
              <a:gd name="T2" fmla="*/ 227012 w 139"/>
              <a:gd name="T3" fmla="*/ 204470 h 495"/>
              <a:gd name="T4" fmla="*/ 169851 w 139"/>
              <a:gd name="T5" fmla="*/ 204470 h 495"/>
              <a:gd name="T6" fmla="*/ 169851 w 139"/>
              <a:gd name="T7" fmla="*/ 817880 h 495"/>
              <a:gd name="T8" fmla="*/ 227012 w 139"/>
              <a:gd name="T9" fmla="*/ 817880 h 495"/>
              <a:gd name="T10" fmla="*/ 115956 w 139"/>
              <a:gd name="T11" fmla="*/ 1022350 h 495"/>
              <a:gd name="T12" fmla="*/ 0 w 139"/>
              <a:gd name="T13" fmla="*/ 817880 h 495"/>
              <a:gd name="T14" fmla="*/ 57161 w 139"/>
              <a:gd name="T15" fmla="*/ 817880 h 495"/>
              <a:gd name="T16" fmla="*/ 57161 w 139"/>
              <a:gd name="T17" fmla="*/ 204470 h 495"/>
              <a:gd name="T18" fmla="*/ 0 w 139"/>
              <a:gd name="T19" fmla="*/ 204470 h 495"/>
              <a:gd name="T20" fmla="*/ 115956 w 139"/>
              <a:gd name="T21" fmla="*/ 0 h 4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95"/>
              <a:gd name="T35" fmla="*/ 139 w 139"/>
              <a:gd name="T36" fmla="*/ 495 h 49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95">
                <a:moveTo>
                  <a:pt x="71" y="0"/>
                </a:moveTo>
                <a:lnTo>
                  <a:pt x="139" y="99"/>
                </a:lnTo>
                <a:lnTo>
                  <a:pt x="104" y="99"/>
                </a:lnTo>
                <a:lnTo>
                  <a:pt x="104" y="396"/>
                </a:lnTo>
                <a:lnTo>
                  <a:pt x="139" y="396"/>
                </a:lnTo>
                <a:lnTo>
                  <a:pt x="71" y="495"/>
                </a:lnTo>
                <a:lnTo>
                  <a:pt x="0" y="396"/>
                </a:lnTo>
                <a:lnTo>
                  <a:pt x="35" y="396"/>
                </a:lnTo>
                <a:lnTo>
                  <a:pt x="35" y="99"/>
                </a:lnTo>
                <a:lnTo>
                  <a:pt x="0" y="99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Freeform 21"/>
          <p:cNvSpPr>
            <a:spLocks/>
          </p:cNvSpPr>
          <p:nvPr/>
        </p:nvSpPr>
        <p:spPr bwMode="auto">
          <a:xfrm>
            <a:off x="6516688" y="2636838"/>
            <a:ext cx="215900" cy="1008062"/>
          </a:xfrm>
          <a:custGeom>
            <a:avLst/>
            <a:gdLst>
              <a:gd name="T0" fmla="*/ 110280 w 139"/>
              <a:gd name="T1" fmla="*/ 0 h 467"/>
              <a:gd name="T2" fmla="*/ 215900 w 139"/>
              <a:gd name="T3" fmla="*/ 202908 h 467"/>
              <a:gd name="T4" fmla="*/ 161537 w 139"/>
              <a:gd name="T5" fmla="*/ 202908 h 467"/>
              <a:gd name="T6" fmla="*/ 161537 w 139"/>
              <a:gd name="T7" fmla="*/ 807313 h 467"/>
              <a:gd name="T8" fmla="*/ 215900 w 139"/>
              <a:gd name="T9" fmla="*/ 807313 h 467"/>
              <a:gd name="T10" fmla="*/ 110280 w 139"/>
              <a:gd name="T11" fmla="*/ 1008062 h 467"/>
              <a:gd name="T12" fmla="*/ 0 w 139"/>
              <a:gd name="T13" fmla="*/ 807313 h 467"/>
              <a:gd name="T14" fmla="*/ 54363 w 139"/>
              <a:gd name="T15" fmla="*/ 807313 h 467"/>
              <a:gd name="T16" fmla="*/ 54363 w 139"/>
              <a:gd name="T17" fmla="*/ 202908 h 467"/>
              <a:gd name="T18" fmla="*/ 0 w 139"/>
              <a:gd name="T19" fmla="*/ 202908 h 467"/>
              <a:gd name="T20" fmla="*/ 110280 w 139"/>
              <a:gd name="T21" fmla="*/ 0 h 4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67"/>
              <a:gd name="T35" fmla="*/ 139 w 139"/>
              <a:gd name="T36" fmla="*/ 467 h 4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67">
                <a:moveTo>
                  <a:pt x="71" y="0"/>
                </a:moveTo>
                <a:lnTo>
                  <a:pt x="139" y="94"/>
                </a:lnTo>
                <a:lnTo>
                  <a:pt x="104" y="94"/>
                </a:lnTo>
                <a:lnTo>
                  <a:pt x="104" y="374"/>
                </a:lnTo>
                <a:lnTo>
                  <a:pt x="139" y="374"/>
                </a:lnTo>
                <a:lnTo>
                  <a:pt x="71" y="467"/>
                </a:lnTo>
                <a:lnTo>
                  <a:pt x="0" y="374"/>
                </a:lnTo>
                <a:lnTo>
                  <a:pt x="35" y="374"/>
                </a:lnTo>
                <a:lnTo>
                  <a:pt x="35" y="94"/>
                </a:lnTo>
                <a:lnTo>
                  <a:pt x="0" y="94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6" name="Rectangle 25"/>
          <p:cNvSpPr>
            <a:spLocks noChangeArrowheads="1"/>
          </p:cNvSpPr>
          <p:nvPr/>
        </p:nvSpPr>
        <p:spPr bwMode="auto">
          <a:xfrm>
            <a:off x="5724525" y="3932238"/>
            <a:ext cx="365125" cy="3651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6157" name="Rectangle 28"/>
          <p:cNvSpPr>
            <a:spLocks noChangeArrowheads="1"/>
          </p:cNvSpPr>
          <p:nvPr/>
        </p:nvSpPr>
        <p:spPr bwMode="auto">
          <a:xfrm>
            <a:off x="6156325" y="3644900"/>
            <a:ext cx="1152525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</a:t>
            </a:r>
            <a:r>
              <a:rPr lang="en-US" altLang="zh-CN" sz="2400">
                <a:latin typeface="Times New Roman" pitchFamily="18" charset="0"/>
              </a:rPr>
              <a:t>I/O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设备</a:t>
            </a:r>
            <a:r>
              <a:rPr lang="en-US" altLang="zh-CN" sz="2400" i="1">
                <a:latin typeface="Times New Roman" pitchFamily="18" charset="0"/>
              </a:rPr>
              <a:t>n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55650" y="5229225"/>
            <a:ext cx="799306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特点：分散连接，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和 </a:t>
            </a:r>
            <a:r>
              <a:rPr lang="en-US" altLang="zh-CN" sz="2800">
                <a:latin typeface="Times New Roman" pitchFamily="18" charset="0"/>
              </a:rPr>
              <a:t>I/O</a:t>
            </a:r>
            <a:r>
              <a:rPr lang="zh-CN" altLang="en-US" sz="2800">
                <a:latin typeface="Times New Roman" pitchFamily="18" charset="0"/>
              </a:rPr>
              <a:t>设备  串行 工作</a:t>
            </a:r>
          </a:p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           程序查询方式</a:t>
            </a:r>
          </a:p>
        </p:txBody>
      </p:sp>
      <p:sp>
        <p:nvSpPr>
          <p:cNvPr id="6159" name="AutoShape 30"/>
          <p:cNvSpPr>
            <a:spLocks noChangeArrowheads="1"/>
          </p:cNvSpPr>
          <p:nvPr/>
        </p:nvSpPr>
        <p:spPr bwMode="auto">
          <a:xfrm>
            <a:off x="2987675" y="1916113"/>
            <a:ext cx="576263" cy="215900"/>
          </a:xfrm>
          <a:prstGeom prst="leftRightArrow">
            <a:avLst>
              <a:gd name="adj1" fmla="val 50000"/>
              <a:gd name="adj2" fmla="val 53382"/>
            </a:avLst>
          </a:prstGeom>
          <a:solidFill>
            <a:srgbClr val="3399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C90EA7-341A-4A78-9533-16D4C8C8F9BF}" type="slidenum">
              <a:rPr lang="zh-CN" altLang="en-US"/>
              <a:pPr/>
              <a:t>5</a:t>
            </a:fld>
            <a:endParaRPr lang="en-US" altLang="zh-CN"/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9750" y="188913"/>
            <a:ext cx="63674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>
                <a:latin typeface="Times New Roman" pitchFamily="18" charset="0"/>
              </a:rPr>
              <a:t>2. </a:t>
            </a:r>
            <a:r>
              <a:rPr lang="zh-CN" altLang="en-US" sz="3200">
                <a:latin typeface="Times New Roman" pitchFamily="18" charset="0"/>
              </a:rPr>
              <a:t>接口模块和</a:t>
            </a:r>
            <a:r>
              <a:rPr lang="en-US" altLang="zh-CN" sz="3200">
                <a:latin typeface="Times New Roman" pitchFamily="18" charset="0"/>
              </a:rPr>
              <a:t>DMA</a:t>
            </a:r>
            <a:r>
              <a:rPr lang="zh-CN" altLang="en-US" sz="3200">
                <a:latin typeface="Times New Roman" pitchFamily="18" charset="0"/>
              </a:rPr>
              <a:t>阶段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95288" y="1492250"/>
            <a:ext cx="1803400" cy="1077913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lIns="0" anchor="ctr"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800">
                <a:latin typeface="Times New Roman" pitchFamily="18" charset="0"/>
              </a:rPr>
              <a:t>  </a:t>
            </a:r>
            <a:r>
              <a:rPr lang="zh-CN" altLang="en-US" sz="2400">
                <a:latin typeface="Times New Roman" pitchFamily="18" charset="0"/>
              </a:rPr>
              <a:t>中央处理器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      </a:t>
            </a:r>
            <a:r>
              <a:rPr lang="en-US" altLang="zh-CN" sz="2400">
                <a:latin typeface="Times New Roman" pitchFamily="18" charset="0"/>
              </a:rPr>
              <a:t>CPU</a:t>
            </a: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2290763" y="1412875"/>
            <a:ext cx="6242050" cy="584200"/>
            <a:chOff x="1670" y="1410"/>
            <a:chExt cx="3600" cy="384"/>
          </a:xfrm>
        </p:grpSpPr>
        <p:sp>
          <p:nvSpPr>
            <p:cNvPr id="7197" name="Rectangle 6"/>
            <p:cNvSpPr>
              <a:spLocks noChangeArrowheads="1"/>
            </p:cNvSpPr>
            <p:nvPr/>
          </p:nvSpPr>
          <p:spPr bwMode="auto">
            <a:xfrm>
              <a:off x="2941" y="1410"/>
              <a:ext cx="1139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solidFill>
                    <a:schemeClr val="folHlink"/>
                  </a:solidFill>
                  <a:latin typeface="Times New Roman" pitchFamily="18" charset="0"/>
                </a:rPr>
                <a:t>I/O</a:t>
              </a:r>
              <a:r>
                <a:rPr lang="zh-CN" altLang="en-US" sz="2800">
                  <a:solidFill>
                    <a:schemeClr val="folHlink"/>
                  </a:solidFill>
                  <a:latin typeface="宋体" pitchFamily="2" charset="-122"/>
                </a:rPr>
                <a:t>总线</a:t>
              </a:r>
              <a:endParaRPr lang="en-US" altLang="zh-CN" sz="28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7198" name="AutoShape 7"/>
            <p:cNvSpPr>
              <a:spLocks noChangeArrowheads="1"/>
            </p:cNvSpPr>
            <p:nvPr/>
          </p:nvSpPr>
          <p:spPr bwMode="auto">
            <a:xfrm>
              <a:off x="1670" y="1657"/>
              <a:ext cx="3600" cy="137"/>
            </a:xfrm>
            <a:prstGeom prst="leftRightArrow">
              <a:avLst>
                <a:gd name="adj1" fmla="val 50000"/>
                <a:gd name="adj2" fmla="val 77251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7174" name="Group 8"/>
          <p:cNvGrpSpPr>
            <a:grpSpLocks/>
          </p:cNvGrpSpPr>
          <p:nvPr/>
        </p:nvGrpSpPr>
        <p:grpSpPr bwMode="auto">
          <a:xfrm>
            <a:off x="2268538" y="1989138"/>
            <a:ext cx="647700" cy="2376487"/>
            <a:chOff x="687" y="2160"/>
            <a:chExt cx="417" cy="1200"/>
          </a:xfrm>
        </p:grpSpPr>
        <p:sp>
          <p:nvSpPr>
            <p:cNvPr id="7195" name="Rectangle 9"/>
            <p:cNvSpPr>
              <a:spLocks noChangeArrowheads="1"/>
            </p:cNvSpPr>
            <p:nvPr/>
          </p:nvSpPr>
          <p:spPr bwMode="auto">
            <a:xfrm>
              <a:off x="687" y="2313"/>
              <a:ext cx="273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7196" name="AutoShape 10"/>
            <p:cNvSpPr>
              <a:spLocks noChangeArrowheads="1"/>
            </p:cNvSpPr>
            <p:nvPr/>
          </p:nvSpPr>
          <p:spPr bwMode="auto">
            <a:xfrm>
              <a:off x="960" y="2160"/>
              <a:ext cx="144" cy="1200"/>
            </a:xfrm>
            <a:prstGeom prst="upDownArrow">
              <a:avLst>
                <a:gd name="adj1" fmla="val 50000"/>
                <a:gd name="adj2" fmla="val 97955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3.1</a:t>
            </a:r>
          </a:p>
        </p:txBody>
      </p:sp>
      <p:sp>
        <p:nvSpPr>
          <p:cNvPr id="7176" name="Rectangle 14"/>
          <p:cNvSpPr>
            <a:spLocks noChangeArrowheads="1"/>
          </p:cNvSpPr>
          <p:nvPr/>
        </p:nvSpPr>
        <p:spPr bwMode="auto">
          <a:xfrm>
            <a:off x="1641475" y="4403725"/>
            <a:ext cx="1635125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tIns="262800"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主存 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   </a:t>
            </a:r>
            <a:endParaRPr lang="en-US" altLang="zh-CN" sz="2400">
              <a:latin typeface="Times New Roman" pitchFamily="18" charset="0"/>
            </a:endParaRPr>
          </a:p>
        </p:txBody>
      </p:sp>
      <p:sp>
        <p:nvSpPr>
          <p:cNvPr id="7177" name="Rectangle 15"/>
          <p:cNvSpPr>
            <a:spLocks noChangeArrowheads="1"/>
          </p:cNvSpPr>
          <p:nvPr/>
        </p:nvSpPr>
        <p:spPr bwMode="auto">
          <a:xfrm>
            <a:off x="3467100" y="3016250"/>
            <a:ext cx="1441450" cy="487363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I/O</a:t>
            </a:r>
            <a:r>
              <a:rPr lang="zh-CN" altLang="en-US" sz="2400">
                <a:latin typeface="Times New Roman" pitchFamily="18" charset="0"/>
              </a:rPr>
              <a:t>接口</a:t>
            </a:r>
          </a:p>
        </p:txBody>
      </p:sp>
      <p:sp>
        <p:nvSpPr>
          <p:cNvPr id="7178" name="Freeform 16"/>
          <p:cNvSpPr>
            <a:spLocks/>
          </p:cNvSpPr>
          <p:nvPr/>
        </p:nvSpPr>
        <p:spPr bwMode="auto">
          <a:xfrm>
            <a:off x="4125913" y="1993900"/>
            <a:ext cx="225425" cy="1022350"/>
          </a:xfrm>
          <a:custGeom>
            <a:avLst/>
            <a:gdLst>
              <a:gd name="T0" fmla="*/ 115145 w 139"/>
              <a:gd name="T1" fmla="*/ 0 h 495"/>
              <a:gd name="T2" fmla="*/ 225425 w 139"/>
              <a:gd name="T3" fmla="*/ 204470 h 495"/>
              <a:gd name="T4" fmla="*/ 168663 w 139"/>
              <a:gd name="T5" fmla="*/ 204470 h 495"/>
              <a:gd name="T6" fmla="*/ 168663 w 139"/>
              <a:gd name="T7" fmla="*/ 817880 h 495"/>
              <a:gd name="T8" fmla="*/ 225425 w 139"/>
              <a:gd name="T9" fmla="*/ 817880 h 495"/>
              <a:gd name="T10" fmla="*/ 115145 w 139"/>
              <a:gd name="T11" fmla="*/ 1022350 h 495"/>
              <a:gd name="T12" fmla="*/ 0 w 139"/>
              <a:gd name="T13" fmla="*/ 817880 h 495"/>
              <a:gd name="T14" fmla="*/ 56762 w 139"/>
              <a:gd name="T15" fmla="*/ 817880 h 495"/>
              <a:gd name="T16" fmla="*/ 56762 w 139"/>
              <a:gd name="T17" fmla="*/ 204470 h 495"/>
              <a:gd name="T18" fmla="*/ 0 w 139"/>
              <a:gd name="T19" fmla="*/ 204470 h 495"/>
              <a:gd name="T20" fmla="*/ 115145 w 139"/>
              <a:gd name="T21" fmla="*/ 0 h 4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95"/>
              <a:gd name="T35" fmla="*/ 139 w 139"/>
              <a:gd name="T36" fmla="*/ 495 h 49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95">
                <a:moveTo>
                  <a:pt x="71" y="0"/>
                </a:moveTo>
                <a:lnTo>
                  <a:pt x="139" y="99"/>
                </a:lnTo>
                <a:lnTo>
                  <a:pt x="104" y="99"/>
                </a:lnTo>
                <a:lnTo>
                  <a:pt x="104" y="396"/>
                </a:lnTo>
                <a:lnTo>
                  <a:pt x="139" y="396"/>
                </a:lnTo>
                <a:lnTo>
                  <a:pt x="71" y="495"/>
                </a:lnTo>
                <a:lnTo>
                  <a:pt x="0" y="396"/>
                </a:lnTo>
                <a:lnTo>
                  <a:pt x="35" y="396"/>
                </a:lnTo>
                <a:lnTo>
                  <a:pt x="35" y="99"/>
                </a:lnTo>
                <a:lnTo>
                  <a:pt x="0" y="99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9" name="Freeform 17"/>
          <p:cNvSpPr>
            <a:spLocks/>
          </p:cNvSpPr>
          <p:nvPr/>
        </p:nvSpPr>
        <p:spPr bwMode="auto">
          <a:xfrm>
            <a:off x="4125913" y="3527425"/>
            <a:ext cx="225425" cy="876300"/>
          </a:xfrm>
          <a:custGeom>
            <a:avLst/>
            <a:gdLst>
              <a:gd name="T0" fmla="*/ 115145 w 139"/>
              <a:gd name="T1" fmla="*/ 0 h 467"/>
              <a:gd name="T2" fmla="*/ 225425 w 139"/>
              <a:gd name="T3" fmla="*/ 176386 h 467"/>
              <a:gd name="T4" fmla="*/ 168663 w 139"/>
              <a:gd name="T5" fmla="*/ 176386 h 467"/>
              <a:gd name="T6" fmla="*/ 168663 w 139"/>
              <a:gd name="T7" fmla="*/ 701791 h 467"/>
              <a:gd name="T8" fmla="*/ 225425 w 139"/>
              <a:gd name="T9" fmla="*/ 701791 h 467"/>
              <a:gd name="T10" fmla="*/ 115145 w 139"/>
              <a:gd name="T11" fmla="*/ 876300 h 467"/>
              <a:gd name="T12" fmla="*/ 0 w 139"/>
              <a:gd name="T13" fmla="*/ 701791 h 467"/>
              <a:gd name="T14" fmla="*/ 56762 w 139"/>
              <a:gd name="T15" fmla="*/ 701791 h 467"/>
              <a:gd name="T16" fmla="*/ 56762 w 139"/>
              <a:gd name="T17" fmla="*/ 176386 h 467"/>
              <a:gd name="T18" fmla="*/ 0 w 139"/>
              <a:gd name="T19" fmla="*/ 176386 h 467"/>
              <a:gd name="T20" fmla="*/ 115145 w 139"/>
              <a:gd name="T21" fmla="*/ 0 h 4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67"/>
              <a:gd name="T35" fmla="*/ 139 w 139"/>
              <a:gd name="T36" fmla="*/ 467 h 4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67">
                <a:moveTo>
                  <a:pt x="71" y="0"/>
                </a:moveTo>
                <a:lnTo>
                  <a:pt x="139" y="94"/>
                </a:lnTo>
                <a:lnTo>
                  <a:pt x="104" y="94"/>
                </a:lnTo>
                <a:lnTo>
                  <a:pt x="104" y="374"/>
                </a:lnTo>
                <a:lnTo>
                  <a:pt x="139" y="374"/>
                </a:lnTo>
                <a:lnTo>
                  <a:pt x="71" y="467"/>
                </a:lnTo>
                <a:lnTo>
                  <a:pt x="0" y="374"/>
                </a:lnTo>
                <a:lnTo>
                  <a:pt x="35" y="374"/>
                </a:lnTo>
                <a:lnTo>
                  <a:pt x="35" y="94"/>
                </a:lnTo>
                <a:lnTo>
                  <a:pt x="0" y="94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0" name="Rectangle 18"/>
          <p:cNvSpPr>
            <a:spLocks noChangeArrowheads="1"/>
          </p:cNvSpPr>
          <p:nvPr/>
        </p:nvSpPr>
        <p:spPr bwMode="auto">
          <a:xfrm>
            <a:off x="3467100" y="4403725"/>
            <a:ext cx="1441450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  </a:t>
            </a:r>
            <a:r>
              <a:rPr lang="en-US" altLang="zh-CN" sz="2400">
                <a:latin typeface="Times New Roman" pitchFamily="18" charset="0"/>
              </a:rPr>
              <a:t>I/O</a:t>
            </a:r>
            <a:endParaRPr lang="zh-CN" altLang="en-US" sz="2400"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设备1</a:t>
            </a:r>
          </a:p>
        </p:txBody>
      </p:sp>
      <p:sp>
        <p:nvSpPr>
          <p:cNvPr id="7181" name="Rectangle 19"/>
          <p:cNvSpPr>
            <a:spLocks noChangeArrowheads="1"/>
          </p:cNvSpPr>
          <p:nvPr/>
        </p:nvSpPr>
        <p:spPr bwMode="auto">
          <a:xfrm>
            <a:off x="5281613" y="4403725"/>
            <a:ext cx="1441450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 </a:t>
            </a:r>
            <a:r>
              <a:rPr lang="en-US" altLang="zh-CN" sz="2400">
                <a:latin typeface="Times New Roman" pitchFamily="18" charset="0"/>
              </a:rPr>
              <a:t>I/O</a:t>
            </a:r>
            <a:endParaRPr lang="zh-CN" altLang="en-US" sz="2400"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设备2</a:t>
            </a:r>
          </a:p>
        </p:txBody>
      </p:sp>
      <p:sp>
        <p:nvSpPr>
          <p:cNvPr id="7182" name="Freeform 20"/>
          <p:cNvSpPr>
            <a:spLocks/>
          </p:cNvSpPr>
          <p:nvPr/>
        </p:nvSpPr>
        <p:spPr bwMode="auto">
          <a:xfrm>
            <a:off x="5902325" y="1993900"/>
            <a:ext cx="227013" cy="1022350"/>
          </a:xfrm>
          <a:custGeom>
            <a:avLst/>
            <a:gdLst>
              <a:gd name="T0" fmla="*/ 115956 w 139"/>
              <a:gd name="T1" fmla="*/ 0 h 495"/>
              <a:gd name="T2" fmla="*/ 227013 w 139"/>
              <a:gd name="T3" fmla="*/ 204470 h 495"/>
              <a:gd name="T4" fmla="*/ 169851 w 139"/>
              <a:gd name="T5" fmla="*/ 204470 h 495"/>
              <a:gd name="T6" fmla="*/ 169851 w 139"/>
              <a:gd name="T7" fmla="*/ 817880 h 495"/>
              <a:gd name="T8" fmla="*/ 227013 w 139"/>
              <a:gd name="T9" fmla="*/ 817880 h 495"/>
              <a:gd name="T10" fmla="*/ 115956 w 139"/>
              <a:gd name="T11" fmla="*/ 1022350 h 495"/>
              <a:gd name="T12" fmla="*/ 0 w 139"/>
              <a:gd name="T13" fmla="*/ 817880 h 495"/>
              <a:gd name="T14" fmla="*/ 57162 w 139"/>
              <a:gd name="T15" fmla="*/ 817880 h 495"/>
              <a:gd name="T16" fmla="*/ 57162 w 139"/>
              <a:gd name="T17" fmla="*/ 204470 h 495"/>
              <a:gd name="T18" fmla="*/ 0 w 139"/>
              <a:gd name="T19" fmla="*/ 204470 h 495"/>
              <a:gd name="T20" fmla="*/ 115956 w 139"/>
              <a:gd name="T21" fmla="*/ 0 h 4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95"/>
              <a:gd name="T35" fmla="*/ 139 w 139"/>
              <a:gd name="T36" fmla="*/ 495 h 49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95">
                <a:moveTo>
                  <a:pt x="71" y="0"/>
                </a:moveTo>
                <a:lnTo>
                  <a:pt x="139" y="99"/>
                </a:lnTo>
                <a:lnTo>
                  <a:pt x="104" y="99"/>
                </a:lnTo>
                <a:lnTo>
                  <a:pt x="104" y="396"/>
                </a:lnTo>
                <a:lnTo>
                  <a:pt x="139" y="396"/>
                </a:lnTo>
                <a:lnTo>
                  <a:pt x="71" y="495"/>
                </a:lnTo>
                <a:lnTo>
                  <a:pt x="0" y="396"/>
                </a:lnTo>
                <a:lnTo>
                  <a:pt x="35" y="396"/>
                </a:lnTo>
                <a:lnTo>
                  <a:pt x="35" y="99"/>
                </a:lnTo>
                <a:lnTo>
                  <a:pt x="0" y="99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21"/>
          <p:cNvSpPr>
            <a:spLocks/>
          </p:cNvSpPr>
          <p:nvPr/>
        </p:nvSpPr>
        <p:spPr bwMode="auto">
          <a:xfrm>
            <a:off x="5902325" y="3527425"/>
            <a:ext cx="227013" cy="876300"/>
          </a:xfrm>
          <a:custGeom>
            <a:avLst/>
            <a:gdLst>
              <a:gd name="T0" fmla="*/ 115956 w 139"/>
              <a:gd name="T1" fmla="*/ 0 h 467"/>
              <a:gd name="T2" fmla="*/ 227013 w 139"/>
              <a:gd name="T3" fmla="*/ 176386 h 467"/>
              <a:gd name="T4" fmla="*/ 169851 w 139"/>
              <a:gd name="T5" fmla="*/ 176386 h 467"/>
              <a:gd name="T6" fmla="*/ 169851 w 139"/>
              <a:gd name="T7" fmla="*/ 701791 h 467"/>
              <a:gd name="T8" fmla="*/ 227013 w 139"/>
              <a:gd name="T9" fmla="*/ 701791 h 467"/>
              <a:gd name="T10" fmla="*/ 115956 w 139"/>
              <a:gd name="T11" fmla="*/ 876300 h 467"/>
              <a:gd name="T12" fmla="*/ 0 w 139"/>
              <a:gd name="T13" fmla="*/ 701791 h 467"/>
              <a:gd name="T14" fmla="*/ 57162 w 139"/>
              <a:gd name="T15" fmla="*/ 701791 h 467"/>
              <a:gd name="T16" fmla="*/ 57162 w 139"/>
              <a:gd name="T17" fmla="*/ 176386 h 467"/>
              <a:gd name="T18" fmla="*/ 0 w 139"/>
              <a:gd name="T19" fmla="*/ 176386 h 467"/>
              <a:gd name="T20" fmla="*/ 115956 w 139"/>
              <a:gd name="T21" fmla="*/ 0 h 4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67"/>
              <a:gd name="T35" fmla="*/ 139 w 139"/>
              <a:gd name="T36" fmla="*/ 467 h 4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67">
                <a:moveTo>
                  <a:pt x="71" y="0"/>
                </a:moveTo>
                <a:lnTo>
                  <a:pt x="139" y="94"/>
                </a:lnTo>
                <a:lnTo>
                  <a:pt x="104" y="94"/>
                </a:lnTo>
                <a:lnTo>
                  <a:pt x="104" y="374"/>
                </a:lnTo>
                <a:lnTo>
                  <a:pt x="139" y="374"/>
                </a:lnTo>
                <a:lnTo>
                  <a:pt x="71" y="467"/>
                </a:lnTo>
                <a:lnTo>
                  <a:pt x="0" y="374"/>
                </a:lnTo>
                <a:lnTo>
                  <a:pt x="35" y="374"/>
                </a:lnTo>
                <a:lnTo>
                  <a:pt x="35" y="94"/>
                </a:lnTo>
                <a:lnTo>
                  <a:pt x="0" y="94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4" name="Rectangle 22"/>
          <p:cNvSpPr>
            <a:spLocks noChangeArrowheads="1"/>
          </p:cNvSpPr>
          <p:nvPr/>
        </p:nvSpPr>
        <p:spPr bwMode="auto">
          <a:xfrm>
            <a:off x="6950075" y="3016250"/>
            <a:ext cx="365125" cy="3651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7185" name="Freeform 23"/>
          <p:cNvSpPr>
            <a:spLocks/>
          </p:cNvSpPr>
          <p:nvPr/>
        </p:nvSpPr>
        <p:spPr bwMode="auto">
          <a:xfrm>
            <a:off x="8051800" y="1993900"/>
            <a:ext cx="227013" cy="1022350"/>
          </a:xfrm>
          <a:custGeom>
            <a:avLst/>
            <a:gdLst>
              <a:gd name="T0" fmla="*/ 115956 w 139"/>
              <a:gd name="T1" fmla="*/ 0 h 495"/>
              <a:gd name="T2" fmla="*/ 227013 w 139"/>
              <a:gd name="T3" fmla="*/ 204470 h 495"/>
              <a:gd name="T4" fmla="*/ 169851 w 139"/>
              <a:gd name="T5" fmla="*/ 204470 h 495"/>
              <a:gd name="T6" fmla="*/ 169851 w 139"/>
              <a:gd name="T7" fmla="*/ 817880 h 495"/>
              <a:gd name="T8" fmla="*/ 227013 w 139"/>
              <a:gd name="T9" fmla="*/ 817880 h 495"/>
              <a:gd name="T10" fmla="*/ 115956 w 139"/>
              <a:gd name="T11" fmla="*/ 1022350 h 495"/>
              <a:gd name="T12" fmla="*/ 0 w 139"/>
              <a:gd name="T13" fmla="*/ 817880 h 495"/>
              <a:gd name="T14" fmla="*/ 57162 w 139"/>
              <a:gd name="T15" fmla="*/ 817880 h 495"/>
              <a:gd name="T16" fmla="*/ 57162 w 139"/>
              <a:gd name="T17" fmla="*/ 204470 h 495"/>
              <a:gd name="T18" fmla="*/ 0 w 139"/>
              <a:gd name="T19" fmla="*/ 204470 h 495"/>
              <a:gd name="T20" fmla="*/ 115956 w 139"/>
              <a:gd name="T21" fmla="*/ 0 h 4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95"/>
              <a:gd name="T35" fmla="*/ 139 w 139"/>
              <a:gd name="T36" fmla="*/ 495 h 49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95">
                <a:moveTo>
                  <a:pt x="71" y="0"/>
                </a:moveTo>
                <a:lnTo>
                  <a:pt x="139" y="99"/>
                </a:lnTo>
                <a:lnTo>
                  <a:pt x="104" y="99"/>
                </a:lnTo>
                <a:lnTo>
                  <a:pt x="104" y="396"/>
                </a:lnTo>
                <a:lnTo>
                  <a:pt x="139" y="396"/>
                </a:lnTo>
                <a:lnTo>
                  <a:pt x="71" y="495"/>
                </a:lnTo>
                <a:lnTo>
                  <a:pt x="0" y="396"/>
                </a:lnTo>
                <a:lnTo>
                  <a:pt x="35" y="396"/>
                </a:lnTo>
                <a:lnTo>
                  <a:pt x="35" y="99"/>
                </a:lnTo>
                <a:lnTo>
                  <a:pt x="0" y="99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6" name="Freeform 24"/>
          <p:cNvSpPr>
            <a:spLocks/>
          </p:cNvSpPr>
          <p:nvPr/>
        </p:nvSpPr>
        <p:spPr bwMode="auto">
          <a:xfrm>
            <a:off x="8051800" y="3527425"/>
            <a:ext cx="227013" cy="876300"/>
          </a:xfrm>
          <a:custGeom>
            <a:avLst/>
            <a:gdLst>
              <a:gd name="T0" fmla="*/ 115956 w 139"/>
              <a:gd name="T1" fmla="*/ 0 h 467"/>
              <a:gd name="T2" fmla="*/ 227013 w 139"/>
              <a:gd name="T3" fmla="*/ 176386 h 467"/>
              <a:gd name="T4" fmla="*/ 169851 w 139"/>
              <a:gd name="T5" fmla="*/ 176386 h 467"/>
              <a:gd name="T6" fmla="*/ 169851 w 139"/>
              <a:gd name="T7" fmla="*/ 701791 h 467"/>
              <a:gd name="T8" fmla="*/ 227013 w 139"/>
              <a:gd name="T9" fmla="*/ 701791 h 467"/>
              <a:gd name="T10" fmla="*/ 115956 w 139"/>
              <a:gd name="T11" fmla="*/ 876300 h 467"/>
              <a:gd name="T12" fmla="*/ 0 w 139"/>
              <a:gd name="T13" fmla="*/ 701791 h 467"/>
              <a:gd name="T14" fmla="*/ 57162 w 139"/>
              <a:gd name="T15" fmla="*/ 701791 h 467"/>
              <a:gd name="T16" fmla="*/ 57162 w 139"/>
              <a:gd name="T17" fmla="*/ 176386 h 467"/>
              <a:gd name="T18" fmla="*/ 0 w 139"/>
              <a:gd name="T19" fmla="*/ 176386 h 467"/>
              <a:gd name="T20" fmla="*/ 115956 w 139"/>
              <a:gd name="T21" fmla="*/ 0 h 46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"/>
              <a:gd name="T34" fmla="*/ 0 h 467"/>
              <a:gd name="T35" fmla="*/ 139 w 139"/>
              <a:gd name="T36" fmla="*/ 467 h 46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" h="467">
                <a:moveTo>
                  <a:pt x="71" y="0"/>
                </a:moveTo>
                <a:lnTo>
                  <a:pt x="139" y="94"/>
                </a:lnTo>
                <a:lnTo>
                  <a:pt x="104" y="94"/>
                </a:lnTo>
                <a:lnTo>
                  <a:pt x="104" y="374"/>
                </a:lnTo>
                <a:lnTo>
                  <a:pt x="139" y="374"/>
                </a:lnTo>
                <a:lnTo>
                  <a:pt x="71" y="467"/>
                </a:lnTo>
                <a:lnTo>
                  <a:pt x="0" y="374"/>
                </a:lnTo>
                <a:lnTo>
                  <a:pt x="35" y="374"/>
                </a:lnTo>
                <a:lnTo>
                  <a:pt x="35" y="94"/>
                </a:lnTo>
                <a:lnTo>
                  <a:pt x="0" y="94"/>
                </a:lnTo>
                <a:lnTo>
                  <a:pt x="71" y="0"/>
                </a:lnTo>
                <a:close/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7" name="Rectangle 25"/>
          <p:cNvSpPr>
            <a:spLocks noChangeArrowheads="1"/>
          </p:cNvSpPr>
          <p:nvPr/>
        </p:nvSpPr>
        <p:spPr bwMode="auto">
          <a:xfrm>
            <a:off x="6950075" y="4651375"/>
            <a:ext cx="365125" cy="3651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7188" name="Rectangle 26"/>
          <p:cNvSpPr>
            <a:spLocks noChangeArrowheads="1"/>
          </p:cNvSpPr>
          <p:nvPr/>
        </p:nvSpPr>
        <p:spPr bwMode="auto">
          <a:xfrm>
            <a:off x="5281613" y="3016250"/>
            <a:ext cx="1441450" cy="487363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I/O</a:t>
            </a:r>
            <a:r>
              <a:rPr lang="zh-CN" altLang="en-US" sz="2400">
                <a:latin typeface="Times New Roman" pitchFamily="18" charset="0"/>
              </a:rPr>
              <a:t>接口</a:t>
            </a:r>
          </a:p>
        </p:txBody>
      </p:sp>
      <p:sp>
        <p:nvSpPr>
          <p:cNvPr id="7189" name="Rectangle 27"/>
          <p:cNvSpPr>
            <a:spLocks noChangeArrowheads="1"/>
          </p:cNvSpPr>
          <p:nvPr/>
        </p:nvSpPr>
        <p:spPr bwMode="auto">
          <a:xfrm>
            <a:off x="7429500" y="3016250"/>
            <a:ext cx="1441450" cy="487363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I/O</a:t>
            </a:r>
            <a:r>
              <a:rPr lang="zh-CN" altLang="en-US" sz="2400">
                <a:latin typeface="Times New Roman" pitchFamily="18" charset="0"/>
              </a:rPr>
              <a:t>接口</a:t>
            </a:r>
          </a:p>
        </p:txBody>
      </p:sp>
      <p:sp>
        <p:nvSpPr>
          <p:cNvPr id="7190" name="Rectangle 28"/>
          <p:cNvSpPr>
            <a:spLocks noChangeArrowheads="1"/>
          </p:cNvSpPr>
          <p:nvPr/>
        </p:nvSpPr>
        <p:spPr bwMode="auto">
          <a:xfrm>
            <a:off x="7378700" y="4403725"/>
            <a:ext cx="1441450" cy="904875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anchorCtr="1"/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zh-CN" altLang="en-US" sz="1000">
                <a:latin typeface="Times New Roman" pitchFamily="18" charset="0"/>
              </a:rPr>
              <a:t>   </a:t>
            </a:r>
            <a:r>
              <a:rPr lang="en-US" altLang="zh-CN" sz="2400">
                <a:latin typeface="Times New Roman" pitchFamily="18" charset="0"/>
              </a:rPr>
              <a:t>I/O</a:t>
            </a:r>
            <a:endParaRPr lang="zh-CN" altLang="en-US" sz="2400"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设备</a:t>
            </a:r>
            <a:r>
              <a:rPr lang="en-US" altLang="zh-CN" sz="2400" i="1">
                <a:latin typeface="Times New Roman" pitchFamily="18" charset="0"/>
              </a:rPr>
              <a:t>n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27088" y="5516563"/>
            <a:ext cx="54006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特点：总线连接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       CPU </a:t>
            </a:r>
            <a:r>
              <a:rPr lang="zh-CN" altLang="en-US" sz="2800">
                <a:latin typeface="Times New Roman" pitchFamily="18" charset="0"/>
              </a:rPr>
              <a:t>和 </a:t>
            </a:r>
            <a:r>
              <a:rPr lang="en-US" altLang="zh-CN" sz="2800">
                <a:latin typeface="Times New Roman" pitchFamily="18" charset="0"/>
              </a:rPr>
              <a:t>I/O</a:t>
            </a:r>
            <a:r>
              <a:rPr lang="zh-CN" altLang="en-US" sz="2800">
                <a:latin typeface="Times New Roman" pitchFamily="18" charset="0"/>
              </a:rPr>
              <a:t>设备  并行 工作</a:t>
            </a:r>
          </a:p>
        </p:txBody>
      </p:sp>
      <p:sp>
        <p:nvSpPr>
          <p:cNvPr id="309261" name="Text Box 13"/>
          <p:cNvSpPr txBox="1">
            <a:spLocks noChangeArrowheads="1"/>
          </p:cNvSpPr>
          <p:nvPr/>
        </p:nvSpPr>
        <p:spPr bwMode="auto">
          <a:xfrm>
            <a:off x="6161088" y="5681663"/>
            <a:ext cx="208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中断方式</a:t>
            </a:r>
          </a:p>
        </p:txBody>
      </p:sp>
      <p:sp>
        <p:nvSpPr>
          <p:cNvPr id="309262" name="Text Box 14"/>
          <p:cNvSpPr txBox="1">
            <a:spLocks noChangeArrowheads="1"/>
          </p:cNvSpPr>
          <p:nvPr/>
        </p:nvSpPr>
        <p:spPr bwMode="auto">
          <a:xfrm>
            <a:off x="6161088" y="6284913"/>
            <a:ext cx="208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DMA </a:t>
            </a:r>
            <a:r>
              <a:rPr lang="zh-CN" altLang="en-US" sz="2400">
                <a:latin typeface="Times New Roman" pitchFamily="18" charset="0"/>
              </a:rPr>
              <a:t>方式</a:t>
            </a:r>
          </a:p>
        </p:txBody>
      </p:sp>
      <p:sp>
        <p:nvSpPr>
          <p:cNvPr id="309263" name="AutoShape 15"/>
          <p:cNvSpPr>
            <a:spLocks/>
          </p:cNvSpPr>
          <p:nvPr/>
        </p:nvSpPr>
        <p:spPr bwMode="auto">
          <a:xfrm>
            <a:off x="5932488" y="5827713"/>
            <a:ext cx="152400" cy="762000"/>
          </a:xfrm>
          <a:prstGeom prst="lef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0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309261" grpId="0" autoUpdateAnimBg="0"/>
      <p:bldP spid="309262" grpId="0" autoUpdateAnimBg="0"/>
      <p:bldP spid="3092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80441C-0943-43BB-95BC-3697A9A5C776}" type="slidenum">
              <a:rPr lang="zh-CN" altLang="en-US"/>
              <a:pPr/>
              <a:t>6</a:t>
            </a:fld>
            <a:endParaRPr lang="en-US" altLang="zh-CN"/>
          </a:p>
        </p:txBody>
      </p:sp>
      <p:sp>
        <p:nvSpPr>
          <p:cNvPr id="819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09259" name="Text Box 11"/>
          <p:cNvSpPr txBox="1">
            <a:spLocks noChangeArrowheads="1"/>
          </p:cNvSpPr>
          <p:nvPr/>
        </p:nvSpPr>
        <p:spPr bwMode="auto">
          <a:xfrm>
            <a:off x="971550" y="1700213"/>
            <a:ext cx="4876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3. 具有通道结构的阶段</a:t>
            </a:r>
            <a:endParaRPr lang="en-US" altLang="zh-CN" sz="3200">
              <a:latin typeface="Times New Roman" pitchFamily="18" charset="0"/>
            </a:endParaRPr>
          </a:p>
        </p:txBody>
      </p:sp>
      <p:sp>
        <p:nvSpPr>
          <p:cNvPr id="309260" name="Text Box 12"/>
          <p:cNvSpPr txBox="1">
            <a:spLocks noChangeArrowheads="1"/>
          </p:cNvSpPr>
          <p:nvPr/>
        </p:nvSpPr>
        <p:spPr bwMode="auto">
          <a:xfrm>
            <a:off x="979488" y="3213100"/>
            <a:ext cx="510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4. 具有 </a:t>
            </a: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处理机的阶段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9" grpId="0" autoUpdateAnimBg="0"/>
      <p:bldP spid="30926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17C8A4-DEC2-44BC-8461-D119CC62C0B8}" type="slidenum">
              <a:rPr lang="zh-CN" altLang="en-US"/>
              <a:pPr/>
              <a:t>7</a:t>
            </a:fld>
            <a:endParaRPr lang="en-US" altLang="zh-CN"/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601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二、输入输出系统的组成</a:t>
            </a:r>
          </a:p>
        </p:txBody>
      </p:sp>
      <p:sp>
        <p:nvSpPr>
          <p:cNvPr id="310275" name="Text Box 3"/>
          <p:cNvSpPr txBox="1">
            <a:spLocks noChangeArrowheads="1"/>
          </p:cNvSpPr>
          <p:nvPr/>
        </p:nvSpPr>
        <p:spPr bwMode="auto">
          <a:xfrm>
            <a:off x="1006475" y="990600"/>
            <a:ext cx="2651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</a:t>
            </a: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软件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1630363"/>
            <a:ext cx="2327275" cy="1814512"/>
            <a:chOff x="720" y="1027"/>
            <a:chExt cx="1452" cy="1043"/>
          </a:xfrm>
        </p:grpSpPr>
        <p:sp>
          <p:nvSpPr>
            <p:cNvPr id="9238" name="Text Box 5"/>
            <p:cNvSpPr txBox="1">
              <a:spLocks noChangeArrowheads="1"/>
            </p:cNvSpPr>
            <p:nvPr/>
          </p:nvSpPr>
          <p:spPr bwMode="auto">
            <a:xfrm>
              <a:off x="720" y="1027"/>
              <a:ext cx="1388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dirty="0">
                  <a:latin typeface="Times New Roman" pitchFamily="18" charset="0"/>
                </a:rPr>
                <a:t>(1)</a:t>
              </a:r>
              <a:r>
                <a:rPr lang="zh-CN" altLang="en-US" sz="3200" dirty="0">
                  <a:latin typeface="Times New Roman" pitchFamily="18" charset="0"/>
                </a:rPr>
                <a:t> </a:t>
              </a:r>
              <a:r>
                <a:rPr lang="en-US" altLang="zh-CN" sz="3200" dirty="0">
                  <a:latin typeface="Times New Roman" pitchFamily="18" charset="0"/>
                </a:rPr>
                <a:t>I/O </a:t>
              </a:r>
              <a:r>
                <a:rPr lang="zh-CN" altLang="en-US" sz="3200" dirty="0">
                  <a:latin typeface="Times New Roman" pitchFamily="18" charset="0"/>
                </a:rPr>
                <a:t>指令</a:t>
              </a:r>
            </a:p>
          </p:txBody>
        </p:sp>
        <p:sp>
          <p:nvSpPr>
            <p:cNvPr id="9239" name="Text Box 6"/>
            <p:cNvSpPr txBox="1">
              <a:spLocks noChangeArrowheads="1"/>
            </p:cNvSpPr>
            <p:nvPr/>
          </p:nvSpPr>
          <p:spPr bwMode="auto">
            <a:xfrm>
              <a:off x="720" y="1737"/>
              <a:ext cx="1452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(2)</a:t>
              </a:r>
              <a:r>
                <a:rPr lang="zh-CN" altLang="en-US" sz="3200">
                  <a:latin typeface="Times New Roman" pitchFamily="18" charset="0"/>
                </a:rPr>
                <a:t> 通道指令</a:t>
              </a:r>
            </a:p>
          </p:txBody>
        </p:sp>
      </p:grp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3810000" y="1630363"/>
            <a:ext cx="4038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latin typeface="Times New Roman" pitchFamily="18" charset="0"/>
              </a:rPr>
              <a:t>CPU </a:t>
            </a:r>
            <a:r>
              <a:rPr lang="zh-CN" altLang="en-US" sz="3200" dirty="0">
                <a:latin typeface="Times New Roman" pitchFamily="18" charset="0"/>
              </a:rPr>
              <a:t>指令的一部分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3810000" y="2935288"/>
            <a:ext cx="3429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通道自身的指令</a:t>
            </a:r>
          </a:p>
        </p:txBody>
      </p:sp>
      <p:sp>
        <p:nvSpPr>
          <p:cNvPr id="310281" name="Text Box 9"/>
          <p:cNvSpPr txBox="1">
            <a:spLocks noChangeArrowheads="1"/>
          </p:cNvSpPr>
          <p:nvPr/>
        </p:nvSpPr>
        <p:spPr bwMode="auto">
          <a:xfrm>
            <a:off x="1600200" y="3576638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指出数组的首地址、传送字数、操作命令</a:t>
            </a:r>
          </a:p>
        </p:txBody>
      </p:sp>
      <p:sp>
        <p:nvSpPr>
          <p:cNvPr id="310282" name="Text Box 10"/>
          <p:cNvSpPr txBox="1">
            <a:spLocks noChangeArrowheads="1"/>
          </p:cNvSpPr>
          <p:nvPr/>
        </p:nvSpPr>
        <p:spPr bwMode="auto">
          <a:xfrm>
            <a:off x="1600200" y="4156075"/>
            <a:ext cx="533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如 </a:t>
            </a:r>
            <a:r>
              <a:rPr lang="en-US" altLang="zh-CN" sz="2800">
                <a:latin typeface="Times New Roman" pitchFamily="18" charset="0"/>
              </a:rPr>
              <a:t>IBM/370 </a:t>
            </a:r>
            <a:r>
              <a:rPr lang="zh-CN" altLang="en-US" sz="2800">
                <a:latin typeface="Times New Roman" pitchFamily="18" charset="0"/>
              </a:rPr>
              <a:t>通道指令为 64 位</a:t>
            </a: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1006475" y="4737100"/>
            <a:ext cx="2574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2. </a:t>
            </a: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硬件</a:t>
            </a:r>
          </a:p>
        </p:txBody>
      </p:sp>
      <p:sp>
        <p:nvSpPr>
          <p:cNvPr id="310284" name="Text Box 12"/>
          <p:cNvSpPr txBox="1">
            <a:spLocks noChangeArrowheads="1"/>
          </p:cNvSpPr>
          <p:nvPr/>
        </p:nvSpPr>
        <p:spPr bwMode="auto">
          <a:xfrm>
            <a:off x="1600200" y="5376863"/>
            <a:ext cx="1295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设备</a:t>
            </a:r>
          </a:p>
        </p:txBody>
      </p:sp>
      <p:sp>
        <p:nvSpPr>
          <p:cNvPr id="310285" name="Text Box 13"/>
          <p:cNvSpPr txBox="1">
            <a:spLocks noChangeArrowheads="1"/>
          </p:cNvSpPr>
          <p:nvPr/>
        </p:nvSpPr>
        <p:spPr bwMode="auto">
          <a:xfrm>
            <a:off x="3200400" y="5376863"/>
            <a:ext cx="2362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接口</a:t>
            </a:r>
          </a:p>
        </p:txBody>
      </p:sp>
      <p:sp>
        <p:nvSpPr>
          <p:cNvPr id="310286" name="Text Box 14"/>
          <p:cNvSpPr txBox="1">
            <a:spLocks noChangeArrowheads="1"/>
          </p:cNvSpPr>
          <p:nvPr/>
        </p:nvSpPr>
        <p:spPr bwMode="auto">
          <a:xfrm>
            <a:off x="1600200" y="6018213"/>
            <a:ext cx="1371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设备</a:t>
            </a:r>
          </a:p>
        </p:txBody>
      </p:sp>
      <p:sp>
        <p:nvSpPr>
          <p:cNvPr id="310287" name="Text Box 15"/>
          <p:cNvSpPr txBox="1">
            <a:spLocks noChangeArrowheads="1"/>
          </p:cNvSpPr>
          <p:nvPr/>
        </p:nvSpPr>
        <p:spPr bwMode="auto">
          <a:xfrm>
            <a:off x="3200400" y="6018213"/>
            <a:ext cx="2895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设备控制器</a:t>
            </a:r>
          </a:p>
        </p:txBody>
      </p:sp>
      <p:sp>
        <p:nvSpPr>
          <p:cNvPr id="310288" name="Text Box 16"/>
          <p:cNvSpPr txBox="1">
            <a:spLocks noChangeArrowheads="1"/>
          </p:cNvSpPr>
          <p:nvPr/>
        </p:nvSpPr>
        <p:spPr bwMode="auto">
          <a:xfrm>
            <a:off x="6172200" y="6018213"/>
            <a:ext cx="152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通道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843213" y="2276475"/>
            <a:ext cx="2932112" cy="425450"/>
            <a:chOff x="3423" y="3022"/>
            <a:chExt cx="1847" cy="268"/>
          </a:xfrm>
        </p:grpSpPr>
        <p:sp>
          <p:nvSpPr>
            <p:cNvPr id="9235" name="Rectangle 18"/>
            <p:cNvSpPr>
              <a:spLocks noChangeArrowheads="1"/>
            </p:cNvSpPr>
            <p:nvPr/>
          </p:nvSpPr>
          <p:spPr bwMode="auto">
            <a:xfrm>
              <a:off x="3423" y="3022"/>
              <a:ext cx="614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操作码</a:t>
              </a:r>
            </a:p>
          </p:txBody>
        </p:sp>
        <p:sp>
          <p:nvSpPr>
            <p:cNvPr id="9236" name="Rectangle 19"/>
            <p:cNvSpPr>
              <a:spLocks noChangeArrowheads="1"/>
            </p:cNvSpPr>
            <p:nvPr/>
          </p:nvSpPr>
          <p:spPr bwMode="auto">
            <a:xfrm>
              <a:off x="4039" y="3022"/>
              <a:ext cx="614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命令码</a:t>
              </a:r>
            </a:p>
          </p:txBody>
        </p:sp>
        <p:sp>
          <p:nvSpPr>
            <p:cNvPr id="9237" name="Rectangle 20"/>
            <p:cNvSpPr>
              <a:spLocks noChangeArrowheads="1"/>
            </p:cNvSpPr>
            <p:nvPr/>
          </p:nvSpPr>
          <p:spPr bwMode="auto">
            <a:xfrm>
              <a:off x="4656" y="3022"/>
              <a:ext cx="614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设备码</a:t>
              </a:r>
            </a:p>
          </p:txBody>
        </p:sp>
      </p:grpSp>
      <p:sp>
        <p:nvSpPr>
          <p:cNvPr id="310293" name="Rectangle 21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9234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5" grpId="0" autoUpdateAnimBg="0"/>
      <p:bldP spid="310279" grpId="0" autoUpdateAnimBg="0"/>
      <p:bldP spid="310280" grpId="0" autoUpdateAnimBg="0"/>
      <p:bldP spid="310281" grpId="0" autoUpdateAnimBg="0"/>
      <p:bldP spid="310282" grpId="0" autoUpdateAnimBg="0"/>
      <p:bldP spid="310283" grpId="0" autoUpdateAnimBg="0"/>
      <p:bldP spid="310284" grpId="0" autoUpdateAnimBg="0"/>
      <p:bldP spid="310285" grpId="0" autoUpdateAnimBg="0"/>
      <p:bldP spid="310286" grpId="0" autoUpdateAnimBg="0"/>
      <p:bldP spid="310287" grpId="0" autoUpdateAnimBg="0"/>
      <p:bldP spid="31028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47C9B0-1852-4F66-99F4-CE2F7DDCF165}" type="slidenum">
              <a:rPr lang="zh-CN" altLang="en-US"/>
              <a:pPr/>
              <a:t>8</a:t>
            </a:fld>
            <a:endParaRPr lang="en-US" altLang="zh-CN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539750" y="188913"/>
            <a:ext cx="7073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三、</a:t>
            </a:r>
            <a:r>
              <a:rPr lang="en-US" altLang="zh-CN" sz="3600">
                <a:latin typeface="Times New Roman" pitchFamily="18" charset="0"/>
              </a:rPr>
              <a:t>I/O </a:t>
            </a:r>
            <a:r>
              <a:rPr lang="zh-CN" altLang="en-US" sz="3600">
                <a:latin typeface="Times New Roman" pitchFamily="18" charset="0"/>
              </a:rPr>
              <a:t>设备与主机的联系 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11299" name="Text Box 3"/>
          <p:cNvSpPr txBox="1">
            <a:spLocks noChangeArrowheads="1"/>
          </p:cNvSpPr>
          <p:nvPr/>
        </p:nvSpPr>
        <p:spPr bwMode="auto">
          <a:xfrm>
            <a:off x="1127125" y="1066800"/>
            <a:ext cx="4511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</a:t>
            </a: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设备编址方式</a:t>
            </a:r>
          </a:p>
        </p:txBody>
      </p:sp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1676400" y="1703388"/>
            <a:ext cx="3276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(1) 统一编址</a:t>
            </a:r>
          </a:p>
        </p:txBody>
      </p:sp>
      <p:sp>
        <p:nvSpPr>
          <p:cNvPr id="311301" name="Text Box 5"/>
          <p:cNvSpPr txBox="1">
            <a:spLocks noChangeArrowheads="1"/>
          </p:cNvSpPr>
          <p:nvPr/>
        </p:nvSpPr>
        <p:spPr bwMode="auto">
          <a:xfrm>
            <a:off x="1676400" y="2405063"/>
            <a:ext cx="3124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不统一编址</a:t>
            </a:r>
          </a:p>
        </p:txBody>
      </p:sp>
      <p:sp>
        <p:nvSpPr>
          <p:cNvPr id="311302" name="Text Box 6"/>
          <p:cNvSpPr txBox="1">
            <a:spLocks noChangeArrowheads="1"/>
          </p:cNvSpPr>
          <p:nvPr/>
        </p:nvSpPr>
        <p:spPr bwMode="auto">
          <a:xfrm>
            <a:off x="4067175" y="1773238"/>
            <a:ext cx="507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Times New Roman" pitchFamily="18" charset="0"/>
              </a:rPr>
              <a:t>0-7FF</a:t>
            </a:r>
            <a:r>
              <a:rPr lang="en-US" altLang="zh-CN" sz="2400" dirty="0">
                <a:latin typeface="Times New Roman" pitchFamily="18" charset="0"/>
              </a:rPr>
              <a:t>H</a:t>
            </a:r>
            <a:r>
              <a:rPr lang="zh-CN" altLang="en-US" sz="2400" dirty="0">
                <a:latin typeface="Times New Roman" pitchFamily="18" charset="0"/>
              </a:rPr>
              <a:t>：</a:t>
            </a:r>
            <a:r>
              <a:rPr lang="en-US" altLang="zh-CN" sz="2400" dirty="0">
                <a:latin typeface="Times New Roman" pitchFamily="18" charset="0"/>
              </a:rPr>
              <a:t>IO</a:t>
            </a:r>
            <a:r>
              <a:rPr lang="zh-CN" altLang="en-US" sz="2400" dirty="0">
                <a:latin typeface="Times New Roman" pitchFamily="18" charset="0"/>
              </a:rPr>
              <a:t>设备地址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tx2"/>
                </a:solidFill>
                <a:latin typeface="Times New Roman" pitchFamily="18" charset="0"/>
              </a:rPr>
              <a:t>800</a:t>
            </a:r>
            <a:r>
              <a:rPr lang="en-US" altLang="zh-CN" sz="2400" dirty="0">
                <a:latin typeface="Times New Roman" pitchFamily="18" charset="0"/>
              </a:rPr>
              <a:t>H-</a:t>
            </a:r>
            <a:r>
              <a:rPr lang="en-US" altLang="zh-CN" sz="2400" dirty="0">
                <a:solidFill>
                  <a:schemeClr val="tx2"/>
                </a:solidFill>
                <a:latin typeface="Times New Roman" pitchFamily="18" charset="0"/>
              </a:rPr>
              <a:t>FFFF</a:t>
            </a:r>
            <a:r>
              <a:rPr lang="en-US" altLang="zh-CN" sz="2400" dirty="0">
                <a:latin typeface="Times New Roman" pitchFamily="18" charset="0"/>
              </a:rPr>
              <a:t>H</a:t>
            </a:r>
            <a:r>
              <a:rPr lang="zh-CN" altLang="en-US" sz="2400" dirty="0">
                <a:latin typeface="Times New Roman" pitchFamily="18" charset="0"/>
              </a:rPr>
              <a:t>：内存地址  </a:t>
            </a:r>
          </a:p>
        </p:txBody>
      </p:sp>
      <p:sp>
        <p:nvSpPr>
          <p:cNvPr id="311303" name="Text Box 7"/>
          <p:cNvSpPr txBox="1">
            <a:spLocks noChangeArrowheads="1"/>
          </p:cNvSpPr>
          <p:nvPr/>
        </p:nvSpPr>
        <p:spPr bwMode="auto">
          <a:xfrm>
            <a:off x="4067175" y="2708275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有专门的 </a:t>
            </a:r>
            <a:r>
              <a:rPr lang="en-US" altLang="zh-CN" sz="2400">
                <a:latin typeface="Times New Roman" pitchFamily="18" charset="0"/>
              </a:rPr>
              <a:t>I/O </a:t>
            </a:r>
            <a:r>
              <a:rPr lang="zh-CN" altLang="en-US" sz="2400">
                <a:latin typeface="Times New Roman" pitchFamily="18" charset="0"/>
              </a:rPr>
              <a:t>指令</a:t>
            </a:r>
          </a:p>
        </p:txBody>
      </p:sp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1116013" y="3213100"/>
            <a:ext cx="3597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 dirty="0">
                <a:latin typeface="Times New Roman" pitchFamily="18" charset="0"/>
              </a:rPr>
              <a:t>2. 设备寻址</a:t>
            </a:r>
          </a:p>
        </p:txBody>
      </p:sp>
      <p:sp>
        <p:nvSpPr>
          <p:cNvPr id="311305" name="Text Box 9"/>
          <p:cNvSpPr txBox="1">
            <a:spLocks noChangeArrowheads="1"/>
          </p:cNvSpPr>
          <p:nvPr/>
        </p:nvSpPr>
        <p:spPr bwMode="auto">
          <a:xfrm>
            <a:off x="1547813" y="3789363"/>
            <a:ext cx="7239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用设备选择电路识别是否被选中</a:t>
            </a:r>
          </a:p>
        </p:txBody>
      </p:sp>
      <p:sp>
        <p:nvSpPr>
          <p:cNvPr id="311306" name="Text Box 10"/>
          <p:cNvSpPr txBox="1">
            <a:spLocks noChangeArrowheads="1"/>
          </p:cNvSpPr>
          <p:nvPr/>
        </p:nvSpPr>
        <p:spPr bwMode="auto">
          <a:xfrm>
            <a:off x="1116013" y="4365625"/>
            <a:ext cx="3216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3. 传送方式</a:t>
            </a: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1547813" y="5013325"/>
            <a:ext cx="187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(1) 串行</a:t>
            </a: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1547813" y="5661025"/>
            <a:ext cx="312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并行</a:t>
            </a:r>
          </a:p>
        </p:txBody>
      </p:sp>
      <p:sp>
        <p:nvSpPr>
          <p:cNvPr id="311309" name="Rectangle 13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10255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6877050" y="2708275"/>
            <a:ext cx="2266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accent2"/>
                </a:solidFill>
                <a:latin typeface="Times New Roman" pitchFamily="18" charset="0"/>
              </a:rPr>
              <a:t>问题：</a:t>
            </a:r>
            <a:r>
              <a:rPr lang="en-US" altLang="zh-CN" sz="2400" dirty="0">
                <a:solidFill>
                  <a:schemeClr val="accent2"/>
                </a:solidFill>
                <a:latin typeface="Times New Roman" pitchFamily="18" charset="0"/>
              </a:rPr>
              <a:t>8086</a:t>
            </a:r>
            <a:r>
              <a:rPr lang="zh-CN" altLang="en-US" sz="2400" dirty="0">
                <a:solidFill>
                  <a:schemeClr val="accent2"/>
                </a:solidFill>
                <a:latin typeface="Times New Roman" pitchFamily="18" charset="0"/>
              </a:rPr>
              <a:t>采用哪种方式？</a:t>
            </a:r>
          </a:p>
        </p:txBody>
      </p:sp>
      <p:sp>
        <p:nvSpPr>
          <p:cNvPr id="156681" name="Line 9"/>
          <p:cNvSpPr>
            <a:spLocks noChangeShapeType="1"/>
          </p:cNvSpPr>
          <p:nvPr/>
        </p:nvSpPr>
        <p:spPr bwMode="auto">
          <a:xfrm>
            <a:off x="34004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2" name="Line 10"/>
          <p:cNvSpPr>
            <a:spLocks noChangeShapeType="1"/>
          </p:cNvSpPr>
          <p:nvPr/>
        </p:nvSpPr>
        <p:spPr bwMode="auto">
          <a:xfrm>
            <a:off x="37052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3" name="Line 11"/>
          <p:cNvSpPr>
            <a:spLocks noChangeShapeType="1"/>
          </p:cNvSpPr>
          <p:nvPr/>
        </p:nvSpPr>
        <p:spPr bwMode="auto">
          <a:xfrm>
            <a:off x="40100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4" name="Line 12"/>
          <p:cNvSpPr>
            <a:spLocks noChangeShapeType="1"/>
          </p:cNvSpPr>
          <p:nvPr/>
        </p:nvSpPr>
        <p:spPr bwMode="auto">
          <a:xfrm>
            <a:off x="43148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5" name="Line 13"/>
          <p:cNvSpPr>
            <a:spLocks noChangeShapeType="1"/>
          </p:cNvSpPr>
          <p:nvPr/>
        </p:nvSpPr>
        <p:spPr bwMode="auto">
          <a:xfrm>
            <a:off x="46196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6" name="Line 14"/>
          <p:cNvSpPr>
            <a:spLocks noChangeShapeType="1"/>
          </p:cNvSpPr>
          <p:nvPr/>
        </p:nvSpPr>
        <p:spPr bwMode="auto">
          <a:xfrm>
            <a:off x="49244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7" name="Line 15"/>
          <p:cNvSpPr>
            <a:spLocks noChangeShapeType="1"/>
          </p:cNvSpPr>
          <p:nvPr/>
        </p:nvSpPr>
        <p:spPr bwMode="auto">
          <a:xfrm>
            <a:off x="52292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8" name="Line 16"/>
          <p:cNvSpPr>
            <a:spLocks noChangeShapeType="1"/>
          </p:cNvSpPr>
          <p:nvPr/>
        </p:nvSpPr>
        <p:spPr bwMode="auto">
          <a:xfrm>
            <a:off x="55340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89" name="Line 17"/>
          <p:cNvSpPr>
            <a:spLocks noChangeShapeType="1"/>
          </p:cNvSpPr>
          <p:nvPr/>
        </p:nvSpPr>
        <p:spPr bwMode="auto">
          <a:xfrm>
            <a:off x="58388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56690" name="Line 18"/>
          <p:cNvSpPr>
            <a:spLocks noChangeShapeType="1"/>
          </p:cNvSpPr>
          <p:nvPr/>
        </p:nvSpPr>
        <p:spPr bwMode="auto">
          <a:xfrm>
            <a:off x="6143625" y="5300663"/>
            <a:ext cx="228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413125" y="5734050"/>
            <a:ext cx="228600" cy="990600"/>
            <a:chOff x="2016" y="1824"/>
            <a:chExt cx="144" cy="624"/>
          </a:xfrm>
        </p:grpSpPr>
        <p:sp>
          <p:nvSpPr>
            <p:cNvPr id="10350" name="Line 21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1" name="Line 22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2" name="Line 23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3" name="Line 24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4" name="Line 25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5" name="Line 26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6" name="Line 27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57" name="Line 28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717925" y="5734050"/>
            <a:ext cx="228600" cy="990600"/>
            <a:chOff x="2016" y="1824"/>
            <a:chExt cx="144" cy="624"/>
          </a:xfrm>
        </p:grpSpPr>
        <p:sp>
          <p:nvSpPr>
            <p:cNvPr id="10342" name="Line 30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3" name="Line 31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4" name="Line 32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5" name="Line 33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6" name="Line 34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7" name="Line 35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8" name="Line 36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9" name="Line 37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4022725" y="5734050"/>
            <a:ext cx="228600" cy="990600"/>
            <a:chOff x="2016" y="1824"/>
            <a:chExt cx="144" cy="624"/>
          </a:xfrm>
        </p:grpSpPr>
        <p:sp>
          <p:nvSpPr>
            <p:cNvPr id="10334" name="Line 39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5" name="Line 40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6" name="Line 41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7" name="Line 42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8" name="Line 43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9" name="Line 44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0" name="Line 45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41" name="Line 46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4327525" y="5734050"/>
            <a:ext cx="228600" cy="990600"/>
            <a:chOff x="2016" y="1824"/>
            <a:chExt cx="144" cy="624"/>
          </a:xfrm>
        </p:grpSpPr>
        <p:sp>
          <p:nvSpPr>
            <p:cNvPr id="10326" name="Line 48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7" name="Line 49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8" name="Line 50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9" name="Line 51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0" name="Line 52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1" name="Line 53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2" name="Line 54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33" name="Line 55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7" name="Group 56"/>
          <p:cNvGrpSpPr>
            <a:grpSpLocks/>
          </p:cNvGrpSpPr>
          <p:nvPr/>
        </p:nvGrpSpPr>
        <p:grpSpPr bwMode="auto">
          <a:xfrm>
            <a:off x="4632325" y="5734050"/>
            <a:ext cx="228600" cy="990600"/>
            <a:chOff x="2016" y="1824"/>
            <a:chExt cx="144" cy="624"/>
          </a:xfrm>
        </p:grpSpPr>
        <p:sp>
          <p:nvSpPr>
            <p:cNvPr id="10318" name="Line 57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9" name="Line 58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0" name="Line 59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1" name="Line 60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2" name="Line 61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3" name="Line 62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4" name="Line 63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25" name="Line 64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8" name="Group 65"/>
          <p:cNvGrpSpPr>
            <a:grpSpLocks/>
          </p:cNvGrpSpPr>
          <p:nvPr/>
        </p:nvGrpSpPr>
        <p:grpSpPr bwMode="auto">
          <a:xfrm>
            <a:off x="4937125" y="5734050"/>
            <a:ext cx="228600" cy="990600"/>
            <a:chOff x="2016" y="1824"/>
            <a:chExt cx="144" cy="624"/>
          </a:xfrm>
        </p:grpSpPr>
        <p:sp>
          <p:nvSpPr>
            <p:cNvPr id="10310" name="Line 66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1" name="Line 67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2" name="Line 68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3" name="Line 69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4" name="Line 70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5" name="Line 71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6" name="Line 72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17" name="Line 73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9" name="Group 74"/>
          <p:cNvGrpSpPr>
            <a:grpSpLocks/>
          </p:cNvGrpSpPr>
          <p:nvPr/>
        </p:nvGrpSpPr>
        <p:grpSpPr bwMode="auto">
          <a:xfrm>
            <a:off x="5241925" y="5734050"/>
            <a:ext cx="228600" cy="990600"/>
            <a:chOff x="2016" y="1824"/>
            <a:chExt cx="144" cy="624"/>
          </a:xfrm>
        </p:grpSpPr>
        <p:sp>
          <p:nvSpPr>
            <p:cNvPr id="10302" name="Line 75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3" name="Line 76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4" name="Line 77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5" name="Line 78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6" name="Line 79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7" name="Line 80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8" name="Line 81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9" name="Line 82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0" name="Group 83"/>
          <p:cNvGrpSpPr>
            <a:grpSpLocks/>
          </p:cNvGrpSpPr>
          <p:nvPr/>
        </p:nvGrpSpPr>
        <p:grpSpPr bwMode="auto">
          <a:xfrm>
            <a:off x="5546725" y="5734050"/>
            <a:ext cx="228600" cy="990600"/>
            <a:chOff x="2016" y="1824"/>
            <a:chExt cx="144" cy="624"/>
          </a:xfrm>
        </p:grpSpPr>
        <p:sp>
          <p:nvSpPr>
            <p:cNvPr id="10294" name="Line 84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5" name="Line 85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6" name="Line 86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7" name="Line 87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8" name="Line 88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9" name="Line 89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0" name="Line 90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301" name="Line 91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1" name="Group 92"/>
          <p:cNvGrpSpPr>
            <a:grpSpLocks/>
          </p:cNvGrpSpPr>
          <p:nvPr/>
        </p:nvGrpSpPr>
        <p:grpSpPr bwMode="auto">
          <a:xfrm>
            <a:off x="5851525" y="5734050"/>
            <a:ext cx="228600" cy="990600"/>
            <a:chOff x="2016" y="1824"/>
            <a:chExt cx="144" cy="624"/>
          </a:xfrm>
        </p:grpSpPr>
        <p:sp>
          <p:nvSpPr>
            <p:cNvPr id="10286" name="Line 93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7" name="Line 94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8" name="Line 95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9" name="Line 96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0" name="Line 97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1" name="Line 98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2" name="Line 99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93" name="Line 100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2" name="Group 101"/>
          <p:cNvGrpSpPr>
            <a:grpSpLocks/>
          </p:cNvGrpSpPr>
          <p:nvPr/>
        </p:nvGrpSpPr>
        <p:grpSpPr bwMode="auto">
          <a:xfrm>
            <a:off x="6156325" y="5734050"/>
            <a:ext cx="228600" cy="990600"/>
            <a:chOff x="2016" y="1824"/>
            <a:chExt cx="144" cy="624"/>
          </a:xfrm>
        </p:grpSpPr>
        <p:sp>
          <p:nvSpPr>
            <p:cNvPr id="10278" name="Line 102"/>
            <p:cNvSpPr>
              <a:spLocks noChangeShapeType="1"/>
            </p:cNvSpPr>
            <p:nvPr/>
          </p:nvSpPr>
          <p:spPr bwMode="auto">
            <a:xfrm>
              <a:off x="2016" y="235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79" name="Line 103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0" name="Line 104"/>
            <p:cNvSpPr>
              <a:spLocks noChangeShapeType="1"/>
            </p:cNvSpPr>
            <p:nvPr/>
          </p:nvSpPr>
          <p:spPr bwMode="auto">
            <a:xfrm>
              <a:off x="2016" y="2269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1" name="Line 105"/>
            <p:cNvSpPr>
              <a:spLocks noChangeShapeType="1"/>
            </p:cNvSpPr>
            <p:nvPr/>
          </p:nvSpPr>
          <p:spPr bwMode="auto">
            <a:xfrm>
              <a:off x="2016" y="2180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2" name="Line 106"/>
            <p:cNvSpPr>
              <a:spLocks noChangeShapeType="1"/>
            </p:cNvSpPr>
            <p:nvPr/>
          </p:nvSpPr>
          <p:spPr bwMode="auto">
            <a:xfrm>
              <a:off x="2016" y="2002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3" name="Line 107"/>
            <p:cNvSpPr>
              <a:spLocks noChangeShapeType="1"/>
            </p:cNvSpPr>
            <p:nvPr/>
          </p:nvSpPr>
          <p:spPr bwMode="auto">
            <a:xfrm>
              <a:off x="2016" y="2091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4" name="Line 108"/>
            <p:cNvSpPr>
              <a:spLocks noChangeShapeType="1"/>
            </p:cNvSpPr>
            <p:nvPr/>
          </p:nvSpPr>
          <p:spPr bwMode="auto">
            <a:xfrm>
              <a:off x="2016" y="1913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85" name="Line 109"/>
            <p:cNvSpPr>
              <a:spLocks noChangeShapeType="1"/>
            </p:cNvSpPr>
            <p:nvPr/>
          </p:nvSpPr>
          <p:spPr bwMode="auto">
            <a:xfrm>
              <a:off x="2016" y="1824"/>
              <a:ext cx="14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5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15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1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15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5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15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1" dur="500"/>
                                        <p:tgtEl>
                                          <p:spTgt spid="15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5" dur="500"/>
                                        <p:tgtEl>
                                          <p:spTgt spid="15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15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3" dur="500"/>
                                        <p:tgtEl>
                                          <p:spTgt spid="15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500"/>
                            </p:stCondLst>
                            <p:childTnLst>
                              <p:par>
                                <p:cTn id="1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 autoUpdateAnimBg="0"/>
      <p:bldP spid="311300" grpId="0" autoUpdateAnimBg="0"/>
      <p:bldP spid="311301" grpId="0" autoUpdateAnimBg="0"/>
      <p:bldP spid="311302" grpId="0" autoUpdateAnimBg="0"/>
      <p:bldP spid="311303" grpId="0" autoUpdateAnimBg="0"/>
      <p:bldP spid="311304" grpId="0" autoUpdateAnimBg="0"/>
      <p:bldP spid="311305" grpId="0" autoUpdateAnimBg="0"/>
      <p:bldP spid="311306" grpId="0" autoUpdateAnimBg="0"/>
      <p:bldP spid="311307" grpId="0" autoUpdateAnimBg="0"/>
      <p:bldP spid="311308" grpId="0" autoUpdateAnimBg="0"/>
      <p:bldP spid="2" grpId="0" autoUpdateAnimBg="0"/>
      <p:bldP spid="156681" grpId="0" animBg="1"/>
      <p:bldP spid="156682" grpId="0" animBg="1"/>
      <p:bldP spid="156683" grpId="0" animBg="1"/>
      <p:bldP spid="156684" grpId="0" animBg="1"/>
      <p:bldP spid="156685" grpId="0" animBg="1"/>
      <p:bldP spid="156686" grpId="0" animBg="1"/>
      <p:bldP spid="156687" grpId="0" animBg="1"/>
      <p:bldP spid="156688" grpId="0" animBg="1"/>
      <p:bldP spid="156689" grpId="0" animBg="1"/>
      <p:bldP spid="1566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8F1539-7664-445C-AC8C-578DA97929C3}" type="slidenum">
              <a:rPr lang="zh-CN" altLang="en-US"/>
              <a:pPr/>
              <a:t>9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51000" y="4224338"/>
            <a:ext cx="7340600" cy="2633662"/>
            <a:chOff x="1040" y="2661"/>
            <a:chExt cx="4624" cy="1659"/>
          </a:xfrm>
        </p:grpSpPr>
        <p:grpSp>
          <p:nvGrpSpPr>
            <p:cNvPr id="11302" name="Group 3"/>
            <p:cNvGrpSpPr>
              <a:grpSpLocks/>
            </p:cNvGrpSpPr>
            <p:nvPr/>
          </p:nvGrpSpPr>
          <p:grpSpPr bwMode="auto">
            <a:xfrm>
              <a:off x="1050" y="2661"/>
              <a:ext cx="3984" cy="301"/>
              <a:chOff x="1050" y="2661"/>
              <a:chExt cx="3984" cy="301"/>
            </a:xfrm>
          </p:grpSpPr>
          <p:sp>
            <p:nvSpPr>
              <p:cNvPr id="11327" name="Rectangle 4"/>
              <p:cNvSpPr>
                <a:spLocks noChangeArrowheads="1"/>
              </p:cNvSpPr>
              <p:nvPr/>
            </p:nvSpPr>
            <p:spPr bwMode="auto">
              <a:xfrm>
                <a:off x="2394" y="2668"/>
                <a:ext cx="1296" cy="28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数据字</a:t>
                </a:r>
              </a:p>
            </p:txBody>
          </p:sp>
          <p:sp>
            <p:nvSpPr>
              <p:cNvPr id="11328" name="Rectangle 5"/>
              <p:cNvSpPr>
                <a:spLocks noChangeArrowheads="1"/>
              </p:cNvSpPr>
              <p:nvPr/>
            </p:nvSpPr>
            <p:spPr bwMode="auto">
              <a:xfrm>
                <a:off x="3690" y="2668"/>
                <a:ext cx="852" cy="28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命令字</a:t>
                </a:r>
              </a:p>
            </p:txBody>
          </p:sp>
          <p:sp>
            <p:nvSpPr>
              <p:cNvPr id="11329" name="Rectangle 6"/>
              <p:cNvSpPr>
                <a:spLocks noChangeArrowheads="1"/>
              </p:cNvSpPr>
              <p:nvPr/>
            </p:nvSpPr>
            <p:spPr bwMode="auto">
              <a:xfrm>
                <a:off x="1542" y="2668"/>
                <a:ext cx="852" cy="28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命令字</a:t>
                </a:r>
              </a:p>
            </p:txBody>
          </p:sp>
          <p:sp>
            <p:nvSpPr>
              <p:cNvPr id="11330" name="Rectangle 7"/>
              <p:cNvSpPr>
                <a:spLocks noChangeArrowheads="1"/>
              </p:cNvSpPr>
              <p:nvPr/>
            </p:nvSpPr>
            <p:spPr bwMode="auto">
              <a:xfrm>
                <a:off x="4554" y="2662"/>
                <a:ext cx="480" cy="300"/>
              </a:xfrm>
              <a:prstGeom prst="rect">
                <a:avLst/>
              </a:prstGeom>
              <a:solidFill>
                <a:schemeClr val="tx1">
                  <a:alpha val="50195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1331" name="Rectangle 8"/>
              <p:cNvSpPr>
                <a:spLocks noChangeArrowheads="1"/>
              </p:cNvSpPr>
              <p:nvPr/>
            </p:nvSpPr>
            <p:spPr bwMode="auto">
              <a:xfrm>
                <a:off x="1050" y="2661"/>
                <a:ext cx="480" cy="300"/>
              </a:xfrm>
              <a:prstGeom prst="rect">
                <a:avLst/>
              </a:prstGeom>
              <a:solidFill>
                <a:schemeClr val="tx1">
                  <a:alpha val="50195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11303" name="Group 9"/>
            <p:cNvGrpSpPr>
              <a:grpSpLocks/>
            </p:cNvGrpSpPr>
            <p:nvPr/>
          </p:nvGrpSpPr>
          <p:grpSpPr bwMode="auto">
            <a:xfrm>
              <a:off x="1050" y="3034"/>
              <a:ext cx="3552" cy="288"/>
              <a:chOff x="720" y="3456"/>
              <a:chExt cx="3552" cy="340"/>
            </a:xfrm>
          </p:grpSpPr>
          <p:sp>
            <p:nvSpPr>
              <p:cNvPr id="11316" name="Text Box 10"/>
              <p:cNvSpPr txBox="1">
                <a:spLocks noChangeArrowheads="1"/>
              </p:cNvSpPr>
              <p:nvPr/>
            </p:nvSpPr>
            <p:spPr bwMode="auto">
              <a:xfrm>
                <a:off x="2054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11317" name="Text Box 11"/>
              <p:cNvSpPr txBox="1">
                <a:spLocks noChangeArrowheads="1"/>
              </p:cNvSpPr>
              <p:nvPr/>
            </p:nvSpPr>
            <p:spPr bwMode="auto">
              <a:xfrm>
                <a:off x="2217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11318" name="Text Box 12"/>
              <p:cNvSpPr txBox="1">
                <a:spLocks noChangeArrowheads="1"/>
              </p:cNvSpPr>
              <p:nvPr/>
            </p:nvSpPr>
            <p:spPr bwMode="auto">
              <a:xfrm>
                <a:off x="2377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11319" name="Text Box 13"/>
              <p:cNvSpPr txBox="1">
                <a:spLocks noChangeArrowheads="1"/>
              </p:cNvSpPr>
              <p:nvPr/>
            </p:nvSpPr>
            <p:spPr bwMode="auto">
              <a:xfrm>
                <a:off x="2544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11320" name="Text Box 14"/>
              <p:cNvSpPr txBox="1">
                <a:spLocks noChangeArrowheads="1"/>
              </p:cNvSpPr>
              <p:nvPr/>
            </p:nvSpPr>
            <p:spPr bwMode="auto">
              <a:xfrm>
                <a:off x="2716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11321" name="Text Box 15"/>
              <p:cNvSpPr txBox="1">
                <a:spLocks noChangeArrowheads="1"/>
              </p:cNvSpPr>
              <p:nvPr/>
            </p:nvSpPr>
            <p:spPr bwMode="auto">
              <a:xfrm>
                <a:off x="2892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11322" name="Text Box 16"/>
              <p:cNvSpPr txBox="1">
                <a:spLocks noChangeArrowheads="1"/>
              </p:cNvSpPr>
              <p:nvPr/>
            </p:nvSpPr>
            <p:spPr bwMode="auto">
              <a:xfrm>
                <a:off x="3040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11323" name="Text Box 17"/>
              <p:cNvSpPr txBox="1">
                <a:spLocks noChangeArrowheads="1"/>
              </p:cNvSpPr>
              <p:nvPr/>
            </p:nvSpPr>
            <p:spPr bwMode="auto">
              <a:xfrm>
                <a:off x="3196" y="3456"/>
                <a:ext cx="212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11324" name="Freeform 18"/>
              <p:cNvSpPr>
                <a:spLocks/>
              </p:cNvSpPr>
              <p:nvPr/>
            </p:nvSpPr>
            <p:spPr bwMode="auto">
              <a:xfrm>
                <a:off x="2064" y="3456"/>
                <a:ext cx="1344" cy="288"/>
              </a:xfrm>
              <a:custGeom>
                <a:avLst/>
                <a:gdLst>
                  <a:gd name="T0" fmla="*/ 0 w 1344"/>
                  <a:gd name="T1" fmla="*/ 288 h 288"/>
                  <a:gd name="T2" fmla="*/ 192 w 1344"/>
                  <a:gd name="T3" fmla="*/ 288 h 288"/>
                  <a:gd name="T4" fmla="*/ 192 w 1344"/>
                  <a:gd name="T5" fmla="*/ 0 h 288"/>
                  <a:gd name="T6" fmla="*/ 507 w 1344"/>
                  <a:gd name="T7" fmla="*/ 0 h 288"/>
                  <a:gd name="T8" fmla="*/ 510 w 1344"/>
                  <a:gd name="T9" fmla="*/ 288 h 288"/>
                  <a:gd name="T10" fmla="*/ 672 w 1344"/>
                  <a:gd name="T11" fmla="*/ 288 h 288"/>
                  <a:gd name="T12" fmla="*/ 672 w 1344"/>
                  <a:gd name="T13" fmla="*/ 0 h 288"/>
                  <a:gd name="T14" fmla="*/ 864 w 1344"/>
                  <a:gd name="T15" fmla="*/ 0 h 288"/>
                  <a:gd name="T16" fmla="*/ 864 w 1344"/>
                  <a:gd name="T17" fmla="*/ 288 h 288"/>
                  <a:gd name="T18" fmla="*/ 1344 w 1344"/>
                  <a:gd name="T19" fmla="*/ 288 h 2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44"/>
                  <a:gd name="T31" fmla="*/ 0 h 288"/>
                  <a:gd name="T32" fmla="*/ 1344 w 1344"/>
                  <a:gd name="T33" fmla="*/ 288 h 2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44" h="288">
                    <a:moveTo>
                      <a:pt x="0" y="288"/>
                    </a:moveTo>
                    <a:lnTo>
                      <a:pt x="192" y="288"/>
                    </a:lnTo>
                    <a:lnTo>
                      <a:pt x="192" y="0"/>
                    </a:lnTo>
                    <a:lnTo>
                      <a:pt x="507" y="0"/>
                    </a:lnTo>
                    <a:lnTo>
                      <a:pt x="510" y="288"/>
                    </a:lnTo>
                    <a:lnTo>
                      <a:pt x="672" y="288"/>
                    </a:lnTo>
                    <a:lnTo>
                      <a:pt x="672" y="0"/>
                    </a:lnTo>
                    <a:lnTo>
                      <a:pt x="864" y="0"/>
                    </a:lnTo>
                    <a:lnTo>
                      <a:pt x="864" y="288"/>
                    </a:lnTo>
                    <a:lnTo>
                      <a:pt x="1344" y="28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25" name="Freeform 19"/>
              <p:cNvSpPr>
                <a:spLocks/>
              </p:cNvSpPr>
              <p:nvPr/>
            </p:nvSpPr>
            <p:spPr bwMode="auto">
              <a:xfrm>
                <a:off x="720" y="3456"/>
                <a:ext cx="1344" cy="288"/>
              </a:xfrm>
              <a:custGeom>
                <a:avLst/>
                <a:gdLst>
                  <a:gd name="T0" fmla="*/ 0 w 1344"/>
                  <a:gd name="T1" fmla="*/ 0 h 288"/>
                  <a:gd name="T2" fmla="*/ 960 w 1344"/>
                  <a:gd name="T3" fmla="*/ 0 h 288"/>
                  <a:gd name="T4" fmla="*/ 960 w 1344"/>
                  <a:gd name="T5" fmla="*/ 288 h 288"/>
                  <a:gd name="T6" fmla="*/ 1344 w 1344"/>
                  <a:gd name="T7" fmla="*/ 288 h 2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44"/>
                  <a:gd name="T13" fmla="*/ 0 h 288"/>
                  <a:gd name="T14" fmla="*/ 1344 w 1344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44" h="288">
                    <a:moveTo>
                      <a:pt x="0" y="0"/>
                    </a:moveTo>
                    <a:lnTo>
                      <a:pt x="960" y="0"/>
                    </a:lnTo>
                    <a:lnTo>
                      <a:pt x="960" y="288"/>
                    </a:lnTo>
                    <a:lnTo>
                      <a:pt x="1344" y="28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326" name="Freeform 20"/>
              <p:cNvSpPr>
                <a:spLocks/>
              </p:cNvSpPr>
              <p:nvPr/>
            </p:nvSpPr>
            <p:spPr bwMode="auto">
              <a:xfrm>
                <a:off x="3408" y="3456"/>
                <a:ext cx="864" cy="288"/>
              </a:xfrm>
              <a:custGeom>
                <a:avLst/>
                <a:gdLst>
                  <a:gd name="T0" fmla="*/ 0 w 864"/>
                  <a:gd name="T1" fmla="*/ 288 h 288"/>
                  <a:gd name="T2" fmla="*/ 0 w 864"/>
                  <a:gd name="T3" fmla="*/ 0 h 288"/>
                  <a:gd name="T4" fmla="*/ 864 w 864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864"/>
                  <a:gd name="T10" fmla="*/ 0 h 288"/>
                  <a:gd name="T11" fmla="*/ 864 w 864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64" h="288">
                    <a:moveTo>
                      <a:pt x="0" y="288"/>
                    </a:moveTo>
                    <a:lnTo>
                      <a:pt x="0" y="0"/>
                    </a:lnTo>
                    <a:lnTo>
                      <a:pt x="864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1304" name="Line 21"/>
            <p:cNvSpPr>
              <a:spLocks noChangeShapeType="1"/>
            </p:cNvSpPr>
            <p:nvPr/>
          </p:nvSpPr>
          <p:spPr bwMode="auto">
            <a:xfrm>
              <a:off x="2010" y="3191"/>
              <a:ext cx="0" cy="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05" name="Line 22"/>
            <p:cNvSpPr>
              <a:spLocks noChangeShapeType="1"/>
            </p:cNvSpPr>
            <p:nvPr/>
          </p:nvSpPr>
          <p:spPr bwMode="auto">
            <a:xfrm>
              <a:off x="2394" y="2947"/>
              <a:ext cx="0" cy="8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06" name="Line 23"/>
            <p:cNvSpPr>
              <a:spLocks noChangeShapeType="1"/>
            </p:cNvSpPr>
            <p:nvPr/>
          </p:nvSpPr>
          <p:spPr bwMode="auto">
            <a:xfrm>
              <a:off x="3738" y="3191"/>
              <a:ext cx="0" cy="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07" name="Line 24"/>
            <p:cNvSpPr>
              <a:spLocks noChangeShapeType="1"/>
            </p:cNvSpPr>
            <p:nvPr/>
          </p:nvSpPr>
          <p:spPr bwMode="auto">
            <a:xfrm>
              <a:off x="4362" y="3028"/>
              <a:ext cx="0" cy="8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08" name="Text Box 25"/>
            <p:cNvSpPr txBox="1">
              <a:spLocks noChangeArrowheads="1"/>
            </p:cNvSpPr>
            <p:nvPr/>
          </p:nvSpPr>
          <p:spPr bwMode="auto">
            <a:xfrm>
              <a:off x="2048" y="3329"/>
              <a:ext cx="346" cy="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起始位</a:t>
              </a:r>
            </a:p>
          </p:txBody>
        </p:sp>
        <p:sp>
          <p:nvSpPr>
            <p:cNvPr id="11309" name="Text Box 26"/>
            <p:cNvSpPr txBox="1">
              <a:spLocks noChangeArrowheads="1"/>
            </p:cNvSpPr>
            <p:nvPr/>
          </p:nvSpPr>
          <p:spPr bwMode="auto">
            <a:xfrm>
              <a:off x="3882" y="3329"/>
              <a:ext cx="346" cy="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终止位</a:t>
              </a:r>
            </a:p>
          </p:txBody>
        </p:sp>
        <p:sp>
          <p:nvSpPr>
            <p:cNvPr id="11310" name="Line 27"/>
            <p:cNvSpPr>
              <a:spLocks noChangeShapeType="1"/>
            </p:cNvSpPr>
            <p:nvPr/>
          </p:nvSpPr>
          <p:spPr bwMode="auto">
            <a:xfrm>
              <a:off x="1626" y="3679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11" name="Line 28"/>
            <p:cNvSpPr>
              <a:spLocks noChangeShapeType="1"/>
            </p:cNvSpPr>
            <p:nvPr/>
          </p:nvSpPr>
          <p:spPr bwMode="auto">
            <a:xfrm>
              <a:off x="3354" y="3679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12" name="Line 29"/>
            <p:cNvSpPr>
              <a:spLocks noChangeShapeType="1"/>
            </p:cNvSpPr>
            <p:nvPr/>
          </p:nvSpPr>
          <p:spPr bwMode="auto">
            <a:xfrm rot="10800000">
              <a:off x="2394" y="3679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13" name="Line 30"/>
            <p:cNvSpPr>
              <a:spLocks noChangeShapeType="1"/>
            </p:cNvSpPr>
            <p:nvPr/>
          </p:nvSpPr>
          <p:spPr bwMode="auto">
            <a:xfrm rot="10800000">
              <a:off x="4362" y="3679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14" name="Text Box 31"/>
            <p:cNvSpPr txBox="1">
              <a:spLocks noChangeArrowheads="1"/>
            </p:cNvSpPr>
            <p:nvPr/>
          </p:nvSpPr>
          <p:spPr bwMode="auto">
            <a:xfrm>
              <a:off x="1040" y="3660"/>
              <a:ext cx="7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9.09 </a:t>
              </a:r>
              <a:r>
                <a:rPr lang="en-US" altLang="zh-CN" sz="2400">
                  <a:latin typeface="Times New Roman" pitchFamily="18" charset="0"/>
                </a:rPr>
                <a:t>ms</a:t>
              </a:r>
            </a:p>
          </p:txBody>
        </p:sp>
        <p:sp>
          <p:nvSpPr>
            <p:cNvPr id="11315" name="Text Box 32"/>
            <p:cNvSpPr txBox="1">
              <a:spLocks noChangeArrowheads="1"/>
            </p:cNvSpPr>
            <p:nvPr/>
          </p:nvSpPr>
          <p:spPr bwMode="auto">
            <a:xfrm>
              <a:off x="4512" y="3659"/>
              <a:ext cx="1152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2</a:t>
              </a:r>
              <a:r>
                <a:rPr lang="en-US" altLang="zh-CN" sz="2400">
                  <a:latin typeface="Times New Roman" pitchFamily="18" charset="0"/>
                  <a:cs typeface="Times New Roman" pitchFamily="18" charset="0"/>
                </a:rPr>
                <a:t>×</a:t>
              </a:r>
              <a:r>
                <a:rPr lang="en-US" altLang="zh-CN" sz="10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zh-CN" altLang="en-US" sz="2400">
                  <a:latin typeface="Times New Roman" pitchFamily="18" charset="0"/>
                </a:rPr>
                <a:t>9.09 </a:t>
              </a:r>
              <a:r>
                <a:rPr lang="en-US" altLang="zh-CN" sz="2400">
                  <a:latin typeface="Times New Roman" pitchFamily="18" charset="0"/>
                </a:rPr>
                <a:t>ms</a:t>
              </a:r>
            </a:p>
          </p:txBody>
        </p:sp>
      </p:grpSp>
      <p:sp>
        <p:nvSpPr>
          <p:cNvPr id="11268" name="Text Box 33"/>
          <p:cNvSpPr txBox="1">
            <a:spLocks noChangeArrowheads="1"/>
          </p:cNvSpPr>
          <p:nvPr/>
        </p:nvSpPr>
        <p:spPr bwMode="auto">
          <a:xfrm>
            <a:off x="593725" y="228600"/>
            <a:ext cx="3216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4. 联络方式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12354" name="Text Box 34"/>
          <p:cNvSpPr txBox="1">
            <a:spLocks noChangeArrowheads="1"/>
          </p:cNvSpPr>
          <p:nvPr/>
        </p:nvSpPr>
        <p:spPr bwMode="auto">
          <a:xfrm>
            <a:off x="838200" y="936625"/>
            <a:ext cx="281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立即响应</a:t>
            </a:r>
          </a:p>
        </p:txBody>
      </p:sp>
      <p:sp>
        <p:nvSpPr>
          <p:cNvPr id="312355" name="Text Box 35"/>
          <p:cNvSpPr txBox="1">
            <a:spLocks noChangeArrowheads="1"/>
          </p:cNvSpPr>
          <p:nvPr/>
        </p:nvSpPr>
        <p:spPr bwMode="auto">
          <a:xfrm>
            <a:off x="854075" y="1470025"/>
            <a:ext cx="4784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异步工作采用应答信号</a:t>
            </a:r>
            <a:r>
              <a:rPr lang="en-US" altLang="zh-CN" sz="2800">
                <a:latin typeface="Times New Roman" pitchFamily="18" charset="0"/>
              </a:rPr>
              <a:t> </a:t>
            </a: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5257800" y="2624138"/>
            <a:ext cx="1676400" cy="485775"/>
            <a:chOff x="3312" y="1653"/>
            <a:chExt cx="1056" cy="306"/>
          </a:xfrm>
        </p:grpSpPr>
        <p:sp>
          <p:nvSpPr>
            <p:cNvPr id="11300" name="Line 37"/>
            <p:cNvSpPr>
              <a:spLocks noChangeShapeType="1"/>
            </p:cNvSpPr>
            <p:nvPr/>
          </p:nvSpPr>
          <p:spPr bwMode="auto">
            <a:xfrm>
              <a:off x="3312" y="1959"/>
              <a:ext cx="105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301" name="Text Box 38"/>
            <p:cNvSpPr txBox="1">
              <a:spLocks noChangeArrowheads="1"/>
            </p:cNvSpPr>
            <p:nvPr/>
          </p:nvSpPr>
          <p:spPr bwMode="auto">
            <a:xfrm>
              <a:off x="3408" y="1653"/>
              <a:ext cx="83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“</a:t>
              </a:r>
              <a:r>
                <a:rPr lang="en-US" altLang="zh-CN" sz="2400">
                  <a:solidFill>
                    <a:schemeClr val="folHlink"/>
                  </a:solidFill>
                  <a:latin typeface="Times New Roman" pitchFamily="18" charset="0"/>
                </a:rPr>
                <a:t>Ready”</a:t>
              </a:r>
            </a:p>
          </p:txBody>
        </p:sp>
      </p:grp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4876800" y="3409950"/>
            <a:ext cx="2438400" cy="573088"/>
            <a:chOff x="3072" y="2148"/>
            <a:chExt cx="1536" cy="361"/>
          </a:xfrm>
        </p:grpSpPr>
        <p:sp>
          <p:nvSpPr>
            <p:cNvPr id="11298" name="Freeform 40"/>
            <p:cNvSpPr>
              <a:spLocks/>
            </p:cNvSpPr>
            <p:nvPr/>
          </p:nvSpPr>
          <p:spPr bwMode="auto">
            <a:xfrm>
              <a:off x="3072" y="2148"/>
              <a:ext cx="1536" cy="331"/>
            </a:xfrm>
            <a:custGeom>
              <a:avLst/>
              <a:gdLst>
                <a:gd name="T0" fmla="*/ 1536 w 1536"/>
                <a:gd name="T1" fmla="*/ 0 h 336"/>
                <a:gd name="T2" fmla="*/ 1536 w 1536"/>
                <a:gd name="T3" fmla="*/ 331 h 336"/>
                <a:gd name="T4" fmla="*/ 0 w 1536"/>
                <a:gd name="T5" fmla="*/ 331 h 336"/>
                <a:gd name="T6" fmla="*/ 0 w 1536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36"/>
                <a:gd name="T13" fmla="*/ 0 h 336"/>
                <a:gd name="T14" fmla="*/ 1536 w 1536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36" h="336">
                  <a:moveTo>
                    <a:pt x="1536" y="0"/>
                  </a:moveTo>
                  <a:lnTo>
                    <a:pt x="1536" y="336"/>
                  </a:lnTo>
                  <a:lnTo>
                    <a:pt x="0" y="336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299" name="Text Box 41"/>
            <p:cNvSpPr txBox="1">
              <a:spLocks noChangeArrowheads="1"/>
            </p:cNvSpPr>
            <p:nvPr/>
          </p:nvSpPr>
          <p:spPr bwMode="auto">
            <a:xfrm>
              <a:off x="3456" y="2221"/>
              <a:ext cx="8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“</a:t>
              </a:r>
              <a:r>
                <a:rPr lang="en-US" altLang="zh-CN" sz="2400">
                  <a:solidFill>
                    <a:schemeClr val="folHlink"/>
                  </a:solidFill>
                  <a:latin typeface="Times New Roman" pitchFamily="18" charset="0"/>
                </a:rPr>
                <a:t>Strobe”</a:t>
              </a:r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1949450" y="2057400"/>
            <a:ext cx="5746750" cy="1352550"/>
            <a:chOff x="1228" y="1296"/>
            <a:chExt cx="3620" cy="852"/>
          </a:xfrm>
        </p:grpSpPr>
        <p:grpSp>
          <p:nvGrpSpPr>
            <p:cNvPr id="11287" name="Group 43"/>
            <p:cNvGrpSpPr>
              <a:grpSpLocks/>
            </p:cNvGrpSpPr>
            <p:nvPr/>
          </p:nvGrpSpPr>
          <p:grpSpPr bwMode="auto">
            <a:xfrm>
              <a:off x="2813" y="1296"/>
              <a:ext cx="480" cy="852"/>
              <a:chOff x="1872" y="912"/>
              <a:chExt cx="480" cy="864"/>
            </a:xfrm>
          </p:grpSpPr>
          <p:sp>
            <p:nvSpPr>
              <p:cNvPr id="11296" name="Text Box 44"/>
              <p:cNvSpPr txBox="1">
                <a:spLocks noChangeArrowheads="1"/>
              </p:cNvSpPr>
              <p:nvPr/>
            </p:nvSpPr>
            <p:spPr bwMode="auto">
              <a:xfrm>
                <a:off x="1910" y="986"/>
                <a:ext cx="393" cy="7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Times New Roman" pitchFamily="18" charset="0"/>
                  </a:rPr>
                  <a:t>I/O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 接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 口</a:t>
                </a:r>
              </a:p>
            </p:txBody>
          </p:sp>
          <p:sp>
            <p:nvSpPr>
              <p:cNvPr id="11297" name="Rectangle 45"/>
              <p:cNvSpPr>
                <a:spLocks noChangeArrowheads="1"/>
              </p:cNvSpPr>
              <p:nvPr/>
            </p:nvSpPr>
            <p:spPr bwMode="auto">
              <a:xfrm>
                <a:off x="1872" y="912"/>
                <a:ext cx="480" cy="86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11288" name="Group 46"/>
            <p:cNvGrpSpPr>
              <a:grpSpLocks/>
            </p:cNvGrpSpPr>
            <p:nvPr/>
          </p:nvGrpSpPr>
          <p:grpSpPr bwMode="auto">
            <a:xfrm>
              <a:off x="4368" y="1296"/>
              <a:ext cx="480" cy="852"/>
              <a:chOff x="2688" y="912"/>
              <a:chExt cx="480" cy="864"/>
            </a:xfrm>
          </p:grpSpPr>
          <p:sp>
            <p:nvSpPr>
              <p:cNvPr id="11294" name="Text Box 47"/>
              <p:cNvSpPr txBox="1">
                <a:spLocks noChangeArrowheads="1"/>
              </p:cNvSpPr>
              <p:nvPr/>
            </p:nvSpPr>
            <p:spPr bwMode="auto">
              <a:xfrm>
                <a:off x="2726" y="986"/>
                <a:ext cx="393" cy="7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Times New Roman" pitchFamily="18" charset="0"/>
                  </a:rPr>
                  <a:t>I/O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 设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 备</a:t>
                </a:r>
              </a:p>
            </p:txBody>
          </p:sp>
          <p:sp>
            <p:nvSpPr>
              <p:cNvPr id="11295" name="Rectangle 48"/>
              <p:cNvSpPr>
                <a:spLocks noChangeArrowheads="1"/>
              </p:cNvSpPr>
              <p:nvPr/>
            </p:nvSpPr>
            <p:spPr bwMode="auto">
              <a:xfrm>
                <a:off x="2688" y="912"/>
                <a:ext cx="480" cy="86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11289" name="Group 49"/>
            <p:cNvGrpSpPr>
              <a:grpSpLocks/>
            </p:cNvGrpSpPr>
            <p:nvPr/>
          </p:nvGrpSpPr>
          <p:grpSpPr bwMode="auto">
            <a:xfrm>
              <a:off x="1228" y="1296"/>
              <a:ext cx="511" cy="852"/>
              <a:chOff x="940" y="912"/>
              <a:chExt cx="511" cy="864"/>
            </a:xfrm>
          </p:grpSpPr>
          <p:sp>
            <p:nvSpPr>
              <p:cNvPr id="11292" name="Rectangle 50"/>
              <p:cNvSpPr>
                <a:spLocks noChangeArrowheads="1"/>
              </p:cNvSpPr>
              <p:nvPr/>
            </p:nvSpPr>
            <p:spPr bwMode="auto">
              <a:xfrm>
                <a:off x="960" y="912"/>
                <a:ext cx="480" cy="86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1293" name="Text Box 51"/>
              <p:cNvSpPr txBox="1">
                <a:spLocks noChangeArrowheads="1"/>
              </p:cNvSpPr>
              <p:nvPr/>
            </p:nvSpPr>
            <p:spPr bwMode="auto">
              <a:xfrm>
                <a:off x="940" y="1200"/>
                <a:ext cx="511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Times New Roman" pitchFamily="18" charset="0"/>
                  </a:rPr>
                  <a:t>CPU</a:t>
                </a:r>
              </a:p>
            </p:txBody>
          </p:sp>
        </p:grpSp>
        <p:sp>
          <p:nvSpPr>
            <p:cNvPr id="11290" name="AutoShape 52"/>
            <p:cNvSpPr>
              <a:spLocks noChangeArrowheads="1"/>
            </p:cNvSpPr>
            <p:nvPr/>
          </p:nvSpPr>
          <p:spPr bwMode="auto">
            <a:xfrm>
              <a:off x="3312" y="1391"/>
              <a:ext cx="1056" cy="142"/>
            </a:xfrm>
            <a:prstGeom prst="leftRightArrow">
              <a:avLst>
                <a:gd name="adj1" fmla="val 50000"/>
                <a:gd name="adj2" fmla="val 14873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1291" name="AutoShape 53"/>
            <p:cNvSpPr>
              <a:spLocks noChangeArrowheads="1"/>
            </p:cNvSpPr>
            <p:nvPr/>
          </p:nvSpPr>
          <p:spPr bwMode="auto">
            <a:xfrm>
              <a:off x="1728" y="1627"/>
              <a:ext cx="1056" cy="142"/>
            </a:xfrm>
            <a:prstGeom prst="leftRightArrow">
              <a:avLst>
                <a:gd name="adj1" fmla="val 50000"/>
                <a:gd name="adj2" fmla="val 14873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12374" name="Text Box 54"/>
          <p:cNvSpPr txBox="1">
            <a:spLocks noChangeArrowheads="1"/>
          </p:cNvSpPr>
          <p:nvPr/>
        </p:nvSpPr>
        <p:spPr bwMode="auto">
          <a:xfrm>
            <a:off x="854075" y="6248400"/>
            <a:ext cx="4632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(3) 同步工作采用同步时标</a:t>
            </a:r>
          </a:p>
        </p:txBody>
      </p:sp>
      <p:sp>
        <p:nvSpPr>
          <p:cNvPr id="312375" name="Rectangle 55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312376" name="Text Box 56"/>
          <p:cNvSpPr txBox="1">
            <a:spLocks noChangeArrowheads="1"/>
          </p:cNvSpPr>
          <p:nvPr/>
        </p:nvSpPr>
        <p:spPr bwMode="auto">
          <a:xfrm>
            <a:off x="288925" y="2406650"/>
            <a:ext cx="895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并行</a:t>
            </a:r>
          </a:p>
        </p:txBody>
      </p:sp>
      <p:sp>
        <p:nvSpPr>
          <p:cNvPr id="312377" name="Text Box 57"/>
          <p:cNvSpPr txBox="1">
            <a:spLocks noChangeArrowheads="1"/>
          </p:cNvSpPr>
          <p:nvPr/>
        </p:nvSpPr>
        <p:spPr bwMode="auto">
          <a:xfrm>
            <a:off x="288925" y="4267200"/>
            <a:ext cx="895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串行</a:t>
            </a:r>
          </a:p>
        </p:txBody>
      </p:sp>
      <p:sp>
        <p:nvSpPr>
          <p:cNvPr id="11278" name="AutoShape 6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grpSp>
        <p:nvGrpSpPr>
          <p:cNvPr id="11" name="Group 76"/>
          <p:cNvGrpSpPr>
            <a:grpSpLocks/>
          </p:cNvGrpSpPr>
          <p:nvPr/>
        </p:nvGrpSpPr>
        <p:grpSpPr bwMode="auto">
          <a:xfrm>
            <a:off x="1651000" y="4818063"/>
            <a:ext cx="7340600" cy="1455737"/>
            <a:chOff x="1040" y="3035"/>
            <a:chExt cx="4624" cy="917"/>
          </a:xfrm>
        </p:grpSpPr>
        <p:grpSp>
          <p:nvGrpSpPr>
            <p:cNvPr id="11280" name="Group 75"/>
            <p:cNvGrpSpPr>
              <a:grpSpLocks/>
            </p:cNvGrpSpPr>
            <p:nvPr/>
          </p:nvGrpSpPr>
          <p:grpSpPr bwMode="auto">
            <a:xfrm>
              <a:off x="1040" y="3035"/>
              <a:ext cx="3328" cy="917"/>
              <a:chOff x="1040" y="3035"/>
              <a:chExt cx="3328" cy="917"/>
            </a:xfrm>
          </p:grpSpPr>
          <p:sp>
            <p:nvSpPr>
              <p:cNvPr id="11282" name="Text Box 69"/>
              <p:cNvSpPr txBox="1">
                <a:spLocks noChangeArrowheads="1"/>
              </p:cNvSpPr>
              <p:nvPr/>
            </p:nvSpPr>
            <p:spPr bwMode="auto">
              <a:xfrm>
                <a:off x="2048" y="3327"/>
                <a:ext cx="346" cy="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起始位</a:t>
                </a:r>
              </a:p>
            </p:txBody>
          </p:sp>
          <p:sp>
            <p:nvSpPr>
              <p:cNvPr id="11283" name="Text Box 70"/>
              <p:cNvSpPr txBox="1">
                <a:spLocks noChangeArrowheads="1"/>
              </p:cNvSpPr>
              <p:nvPr/>
            </p:nvSpPr>
            <p:spPr bwMode="auto">
              <a:xfrm>
                <a:off x="3891" y="3323"/>
                <a:ext cx="346" cy="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终止位</a:t>
                </a:r>
              </a:p>
            </p:txBody>
          </p:sp>
          <p:sp>
            <p:nvSpPr>
              <p:cNvPr id="11284" name="Text Box 71"/>
              <p:cNvSpPr txBox="1">
                <a:spLocks noChangeArrowheads="1"/>
              </p:cNvSpPr>
              <p:nvPr/>
            </p:nvSpPr>
            <p:spPr bwMode="auto">
              <a:xfrm>
                <a:off x="1040" y="3660"/>
                <a:ext cx="73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9.09 </a:t>
                </a:r>
                <a:r>
                  <a:rPr kumimoji="0" lang="en-US" altLang="zh-CN" sz="2400">
                    <a:solidFill>
                      <a:schemeClr val="folHlink"/>
                    </a:solidFill>
                    <a:latin typeface="Times New Roman" pitchFamily="18" charset="0"/>
                  </a:rPr>
                  <a:t>ms</a:t>
                </a:r>
              </a:p>
            </p:txBody>
          </p:sp>
          <p:sp>
            <p:nvSpPr>
              <p:cNvPr id="11285" name="Line 72"/>
              <p:cNvSpPr>
                <a:spLocks noChangeShapeType="1"/>
              </p:cNvSpPr>
              <p:nvPr/>
            </p:nvSpPr>
            <p:spPr bwMode="auto">
              <a:xfrm>
                <a:off x="2016" y="3275"/>
                <a:ext cx="38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1286" name="Line 73"/>
              <p:cNvSpPr>
                <a:spLocks noChangeShapeType="1"/>
              </p:cNvSpPr>
              <p:nvPr/>
            </p:nvSpPr>
            <p:spPr bwMode="auto">
              <a:xfrm>
                <a:off x="3744" y="3035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1281" name="Text Box 74"/>
            <p:cNvSpPr txBox="1">
              <a:spLocks noChangeArrowheads="1"/>
            </p:cNvSpPr>
            <p:nvPr/>
          </p:nvSpPr>
          <p:spPr bwMode="auto">
            <a:xfrm>
              <a:off x="4512" y="3659"/>
              <a:ext cx="1152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  <a:r>
                <a:rPr lang="en-US" altLang="zh-CN" sz="2400">
                  <a:solidFill>
                    <a:schemeClr val="folHlink"/>
                  </a:solidFill>
                  <a:latin typeface="Times New Roman" pitchFamily="18" charset="0"/>
                  <a:cs typeface="Times New Roman" pitchFamily="18" charset="0"/>
                </a:rPr>
                <a:t>×</a:t>
              </a:r>
              <a:r>
                <a:rPr lang="en-US" altLang="zh-CN" sz="1000">
                  <a:solidFill>
                    <a:schemeClr val="folHlin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9.09 </a:t>
              </a:r>
              <a:r>
                <a:rPr kumimoji="0" lang="en-US" altLang="zh-CN" sz="2400">
                  <a:solidFill>
                    <a:schemeClr val="folHlink"/>
                  </a:solidFill>
                  <a:latin typeface="Times New Roman" pitchFamily="18" charset="0"/>
                </a:rPr>
                <a:t>ms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54" grpId="0" autoUpdateAnimBg="0"/>
      <p:bldP spid="312355" grpId="0" autoUpdateAnimBg="0"/>
      <p:bldP spid="312374" grpId="0" autoUpdateAnimBg="0"/>
      <p:bldP spid="312376" grpId="0" autoUpdateAnimBg="0"/>
      <p:bldP spid="31237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410432-759F-4903-A856-DA9B564079A3}" type="slidenum">
              <a:rPr lang="zh-CN" altLang="en-US"/>
              <a:pPr/>
              <a:t>10</a:t>
            </a:fld>
            <a:endParaRPr lang="en-US" altLang="zh-CN"/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5.  </a:t>
            </a:r>
            <a:r>
              <a:rPr lang="en-US" altLang="zh-CN" sz="3600">
                <a:latin typeface="Times New Roman" pitchFamily="18" charset="0"/>
              </a:rPr>
              <a:t>I/O </a:t>
            </a:r>
            <a:r>
              <a:rPr lang="zh-CN" altLang="en-US" sz="3600">
                <a:latin typeface="Times New Roman" pitchFamily="18" charset="0"/>
              </a:rPr>
              <a:t>设备与主机的连接方式 </a:t>
            </a:r>
          </a:p>
        </p:txBody>
      </p:sp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762000" y="1390650"/>
            <a:ext cx="3886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(1) 辐射式连接</a:t>
            </a:r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762000" y="5062538"/>
            <a:ext cx="3581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(2) 总线连接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47800" y="2286000"/>
            <a:ext cx="3513138" cy="2362200"/>
            <a:chOff x="912" y="1440"/>
            <a:chExt cx="2213" cy="1488"/>
          </a:xfrm>
        </p:grpSpPr>
        <p:sp>
          <p:nvSpPr>
            <p:cNvPr id="12302" name="Text Box 6"/>
            <p:cNvSpPr txBox="1">
              <a:spLocks noChangeArrowheads="1"/>
            </p:cNvSpPr>
            <p:nvPr/>
          </p:nvSpPr>
          <p:spPr bwMode="auto">
            <a:xfrm>
              <a:off x="2207" y="1440"/>
              <a:ext cx="918" cy="3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 外设 Ⅰ</a:t>
              </a:r>
            </a:p>
          </p:txBody>
        </p:sp>
        <p:sp>
          <p:nvSpPr>
            <p:cNvPr id="12303" name="Text Box 7"/>
            <p:cNvSpPr txBox="1">
              <a:spLocks noChangeArrowheads="1"/>
            </p:cNvSpPr>
            <p:nvPr/>
          </p:nvSpPr>
          <p:spPr bwMode="auto">
            <a:xfrm>
              <a:off x="2207" y="1984"/>
              <a:ext cx="918" cy="3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 外设 Ⅱ</a:t>
              </a:r>
            </a:p>
          </p:txBody>
        </p:sp>
        <p:sp>
          <p:nvSpPr>
            <p:cNvPr id="12304" name="Text Box 8"/>
            <p:cNvSpPr txBox="1">
              <a:spLocks noChangeArrowheads="1"/>
            </p:cNvSpPr>
            <p:nvPr/>
          </p:nvSpPr>
          <p:spPr bwMode="auto">
            <a:xfrm>
              <a:off x="2207" y="2544"/>
              <a:ext cx="918" cy="3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 外设 Ⅲ</a:t>
              </a:r>
            </a:p>
          </p:txBody>
        </p:sp>
        <p:sp>
          <p:nvSpPr>
            <p:cNvPr id="12305" name="AutoShape 9"/>
            <p:cNvSpPr>
              <a:spLocks noChangeArrowheads="1"/>
            </p:cNvSpPr>
            <p:nvPr/>
          </p:nvSpPr>
          <p:spPr bwMode="auto">
            <a:xfrm>
              <a:off x="1440" y="2064"/>
              <a:ext cx="768" cy="192"/>
            </a:xfrm>
            <a:prstGeom prst="leftRightArrow">
              <a:avLst>
                <a:gd name="adj1" fmla="val 50000"/>
                <a:gd name="adj2" fmla="val 8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2306" name="AutoShape 10"/>
            <p:cNvSpPr>
              <a:spLocks noChangeArrowheads="1"/>
            </p:cNvSpPr>
            <p:nvPr/>
          </p:nvSpPr>
          <p:spPr bwMode="auto">
            <a:xfrm rot="1800000">
              <a:off x="1388" y="2450"/>
              <a:ext cx="864" cy="201"/>
            </a:xfrm>
            <a:prstGeom prst="leftRightArrow">
              <a:avLst>
                <a:gd name="adj1" fmla="val 50000"/>
                <a:gd name="adj2" fmla="val 8597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2307" name="Text Box 11"/>
            <p:cNvSpPr txBox="1">
              <a:spLocks noChangeArrowheads="1"/>
            </p:cNvSpPr>
            <p:nvPr/>
          </p:nvSpPr>
          <p:spPr bwMode="auto">
            <a:xfrm>
              <a:off x="998" y="1728"/>
              <a:ext cx="37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3200">
                  <a:latin typeface="Times New Roman" pitchFamily="18" charset="0"/>
                </a:rPr>
                <a:t>主</a:t>
              </a:r>
            </a:p>
          </p:txBody>
        </p:sp>
        <p:sp>
          <p:nvSpPr>
            <p:cNvPr id="12308" name="Text Box 12"/>
            <p:cNvSpPr txBox="1">
              <a:spLocks noChangeArrowheads="1"/>
            </p:cNvSpPr>
            <p:nvPr/>
          </p:nvSpPr>
          <p:spPr bwMode="auto">
            <a:xfrm>
              <a:off x="998" y="2323"/>
              <a:ext cx="3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3200">
                  <a:latin typeface="Times New Roman" pitchFamily="18" charset="0"/>
                </a:rPr>
                <a:t>机</a:t>
              </a:r>
            </a:p>
          </p:txBody>
        </p:sp>
        <p:sp>
          <p:nvSpPr>
            <p:cNvPr id="12309" name="Rectangle 13"/>
            <p:cNvSpPr>
              <a:spLocks noChangeArrowheads="1"/>
            </p:cNvSpPr>
            <p:nvPr/>
          </p:nvSpPr>
          <p:spPr bwMode="auto">
            <a:xfrm>
              <a:off x="912" y="1488"/>
              <a:ext cx="528" cy="14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2310" name="AutoShape 14"/>
            <p:cNvSpPr>
              <a:spLocks noChangeArrowheads="1"/>
            </p:cNvSpPr>
            <p:nvPr/>
          </p:nvSpPr>
          <p:spPr bwMode="auto">
            <a:xfrm rot="9000000">
              <a:off x="1385" y="1703"/>
              <a:ext cx="864" cy="192"/>
            </a:xfrm>
            <a:prstGeom prst="leftRightArrow">
              <a:avLst>
                <a:gd name="adj1" fmla="val 50000"/>
                <a:gd name="adj2" fmla="val 9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13359" name="Text Box 15"/>
          <p:cNvSpPr txBox="1">
            <a:spLocks noChangeArrowheads="1"/>
          </p:cNvSpPr>
          <p:nvPr/>
        </p:nvSpPr>
        <p:spPr bwMode="auto">
          <a:xfrm>
            <a:off x="5181600" y="3976688"/>
            <a:ext cx="3124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不便于增删设备</a:t>
            </a:r>
            <a:endParaRPr lang="zh-CN" altLang="en-US" sz="3200">
              <a:solidFill>
                <a:schemeClr val="folHlink"/>
              </a:solidFill>
              <a:latin typeface="Times New Roman" pitchFamily="18" charset="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5181600" y="2438400"/>
            <a:ext cx="3733800" cy="1189038"/>
            <a:chOff x="3264" y="1632"/>
            <a:chExt cx="2352" cy="749"/>
          </a:xfrm>
        </p:grpSpPr>
        <p:sp>
          <p:nvSpPr>
            <p:cNvPr id="12300" name="Text Box 17"/>
            <p:cNvSpPr txBox="1">
              <a:spLocks noChangeArrowheads="1"/>
            </p:cNvSpPr>
            <p:nvPr/>
          </p:nvSpPr>
          <p:spPr bwMode="auto">
            <a:xfrm>
              <a:off x="3264" y="1632"/>
              <a:ext cx="21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每台设备都配有一套</a:t>
              </a:r>
            </a:p>
          </p:txBody>
        </p:sp>
        <p:sp>
          <p:nvSpPr>
            <p:cNvPr id="12301" name="Text Box 18"/>
            <p:cNvSpPr txBox="1">
              <a:spLocks noChangeArrowheads="1"/>
            </p:cNvSpPr>
            <p:nvPr/>
          </p:nvSpPr>
          <p:spPr bwMode="auto">
            <a:xfrm>
              <a:off x="3264" y="2054"/>
              <a:ext cx="23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控制线路和一组信号线</a:t>
              </a:r>
              <a:endParaRPr lang="zh-CN" altLang="en-US" sz="3200">
                <a:latin typeface="Times New Roman" pitchFamily="18" charset="0"/>
              </a:endParaRPr>
            </a:p>
          </p:txBody>
        </p:sp>
      </p:grpSp>
      <p:sp>
        <p:nvSpPr>
          <p:cNvPr id="313363" name="Rectangle 1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313364" name="Text Box 20"/>
          <p:cNvSpPr txBox="1">
            <a:spLocks noChangeArrowheads="1"/>
          </p:cNvSpPr>
          <p:nvPr/>
        </p:nvSpPr>
        <p:spPr bwMode="auto">
          <a:xfrm>
            <a:off x="1330325" y="5805488"/>
            <a:ext cx="6019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便于增删设备</a:t>
            </a:r>
          </a:p>
        </p:txBody>
      </p:sp>
      <p:sp>
        <p:nvSpPr>
          <p:cNvPr id="12299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7" grpId="0" autoUpdateAnimBg="0"/>
      <p:bldP spid="313348" grpId="0" autoUpdateAnimBg="0"/>
      <p:bldP spid="313359" grpId="0" autoUpdateAnimBg="0"/>
      <p:bldP spid="31336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4644008" y="2276872"/>
            <a:ext cx="4320480" cy="1728192"/>
          </a:xfrm>
          <a:prstGeom prst="rect">
            <a:avLst/>
          </a:prstGeom>
          <a:solidFill>
            <a:srgbClr val="FFFF99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04800" y="304800"/>
            <a:ext cx="8370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四、</a:t>
            </a:r>
            <a:r>
              <a:rPr lang="en-US" altLang="zh-CN" sz="3200">
                <a:latin typeface="Times New Roman" pitchFamily="18" charset="0"/>
              </a:rPr>
              <a:t>I/O</a:t>
            </a:r>
            <a:r>
              <a:rPr lang="zh-CN" altLang="en-US" sz="3200">
                <a:latin typeface="Times New Roman" pitchFamily="18" charset="0"/>
              </a:rPr>
              <a:t>设备与主机信息传送的控制方式</a:t>
            </a:r>
          </a:p>
        </p:txBody>
      </p:sp>
      <p:sp>
        <p:nvSpPr>
          <p:cNvPr id="314371" name="Text Box 3"/>
          <p:cNvSpPr txBox="1">
            <a:spLocks noChangeArrowheads="1"/>
          </p:cNvSpPr>
          <p:nvPr/>
        </p:nvSpPr>
        <p:spPr bwMode="auto">
          <a:xfrm>
            <a:off x="683568" y="1124744"/>
            <a:ext cx="3368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 dirty="0">
                <a:latin typeface="Times New Roman" pitchFamily="18" charset="0"/>
              </a:rPr>
              <a:t>1. 程序查询方式</a:t>
            </a:r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179512" y="4437112"/>
            <a:ext cx="464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3200" dirty="0">
                <a:solidFill>
                  <a:schemeClr val="folHlink"/>
                </a:solidFill>
                <a:latin typeface="Times New Roman" pitchFamily="18" charset="0"/>
              </a:rPr>
              <a:t>和 </a:t>
            </a:r>
            <a:r>
              <a:rPr lang="en-US" altLang="zh-CN" sz="3200" dirty="0">
                <a:solidFill>
                  <a:schemeClr val="folHlink"/>
                </a:solidFill>
                <a:latin typeface="Times New Roman" pitchFamily="18" charset="0"/>
              </a:rPr>
              <a:t>I/O </a:t>
            </a:r>
            <a:r>
              <a:rPr lang="zh-CN" altLang="en-US" sz="3200" dirty="0">
                <a:solidFill>
                  <a:schemeClr val="folHlink"/>
                </a:solidFill>
                <a:latin typeface="Times New Roman" pitchFamily="18" charset="0"/>
              </a:rPr>
              <a:t>串行工作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1187624" y="3356992"/>
            <a:ext cx="2667000" cy="5794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 dirty="0">
                <a:solidFill>
                  <a:schemeClr val="folHlink"/>
                </a:solidFill>
                <a:latin typeface="Times New Roman" pitchFamily="18" charset="0"/>
              </a:rPr>
              <a:t>踏步等待</a:t>
            </a: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329113" y="1143000"/>
            <a:ext cx="4572000" cy="5762625"/>
            <a:chOff x="2727" y="720"/>
            <a:chExt cx="2880" cy="3630"/>
          </a:xfrm>
        </p:grpSpPr>
        <p:grpSp>
          <p:nvGrpSpPr>
            <p:cNvPr id="13323" name="Group 20"/>
            <p:cNvGrpSpPr>
              <a:grpSpLocks/>
            </p:cNvGrpSpPr>
            <p:nvPr/>
          </p:nvGrpSpPr>
          <p:grpSpPr bwMode="auto">
            <a:xfrm>
              <a:off x="2727" y="720"/>
              <a:ext cx="2880" cy="3630"/>
              <a:chOff x="2727" y="720"/>
              <a:chExt cx="2880" cy="3630"/>
            </a:xfrm>
          </p:grpSpPr>
          <p:sp>
            <p:nvSpPr>
              <p:cNvPr id="13325" name="Text Box 21"/>
              <p:cNvSpPr txBox="1">
                <a:spLocks noChangeArrowheads="1"/>
              </p:cNvSpPr>
              <p:nvPr/>
            </p:nvSpPr>
            <p:spPr bwMode="auto">
              <a:xfrm>
                <a:off x="3923" y="2544"/>
                <a:ext cx="112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4000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从</a:t>
                </a:r>
                <a:r>
                  <a:rPr lang="en-US" altLang="zh-CN" sz="2000"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latin typeface="Times New Roman" pitchFamily="18" charset="0"/>
                  </a:rPr>
                  <a:t>接口中读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一个字到</a:t>
                </a:r>
                <a:r>
                  <a:rPr lang="en-US" altLang="zh-CN" sz="2000">
                    <a:latin typeface="Times New Roman" pitchFamily="18" charset="0"/>
                  </a:rPr>
                  <a:t>CPU</a:t>
                </a:r>
              </a:p>
            </p:txBody>
          </p:sp>
          <p:sp>
            <p:nvSpPr>
              <p:cNvPr id="13326" name="Rectangle 22"/>
              <p:cNvSpPr>
                <a:spLocks noChangeArrowheads="1"/>
              </p:cNvSpPr>
              <p:nvPr/>
            </p:nvSpPr>
            <p:spPr bwMode="auto">
              <a:xfrm>
                <a:off x="3886" y="2558"/>
                <a:ext cx="1159" cy="41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27" name="Text Box 23"/>
              <p:cNvSpPr txBox="1">
                <a:spLocks noChangeArrowheads="1"/>
              </p:cNvSpPr>
              <p:nvPr/>
            </p:nvSpPr>
            <p:spPr bwMode="auto">
              <a:xfrm>
                <a:off x="3923" y="3158"/>
                <a:ext cx="108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从</a:t>
                </a: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zh-CN" altLang="en-US" sz="2000">
                    <a:latin typeface="Times New Roman" pitchFamily="18" charset="0"/>
                  </a:rPr>
                  <a:t>向主存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写入一个字</a:t>
                </a:r>
                <a:endParaRPr lang="en-US" altLang="zh-CN" sz="2000">
                  <a:latin typeface="Times New Roman" pitchFamily="18" charset="0"/>
                </a:endParaRPr>
              </a:p>
            </p:txBody>
          </p:sp>
          <p:sp>
            <p:nvSpPr>
              <p:cNvPr id="13328" name="Rectangle 24"/>
              <p:cNvSpPr>
                <a:spLocks noChangeArrowheads="1"/>
              </p:cNvSpPr>
              <p:nvPr/>
            </p:nvSpPr>
            <p:spPr bwMode="auto">
              <a:xfrm>
                <a:off x="3886" y="3144"/>
                <a:ext cx="1159" cy="4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29" name="Text Box 25"/>
              <p:cNvSpPr txBox="1">
                <a:spLocks noChangeArrowheads="1"/>
              </p:cNvSpPr>
              <p:nvPr/>
            </p:nvSpPr>
            <p:spPr bwMode="auto">
              <a:xfrm>
                <a:off x="3946" y="960"/>
                <a:ext cx="99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zh-CN" altLang="en-US" sz="2000">
                    <a:latin typeface="Times New Roman" pitchFamily="18" charset="0"/>
                  </a:rPr>
                  <a:t>向</a:t>
                </a:r>
                <a:r>
                  <a:rPr lang="en-US" altLang="zh-CN" sz="2000"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latin typeface="Times New Roman" pitchFamily="18" charset="0"/>
                  </a:rPr>
                  <a:t>发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   读指令</a:t>
                </a:r>
              </a:p>
            </p:txBody>
          </p:sp>
          <p:sp>
            <p:nvSpPr>
              <p:cNvPr id="13330" name="Rectangle 26"/>
              <p:cNvSpPr>
                <a:spLocks noChangeArrowheads="1"/>
              </p:cNvSpPr>
              <p:nvPr/>
            </p:nvSpPr>
            <p:spPr bwMode="auto">
              <a:xfrm>
                <a:off x="3886" y="979"/>
                <a:ext cx="1159" cy="4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31" name="Text Box 27"/>
              <p:cNvSpPr txBox="1">
                <a:spLocks noChangeArrowheads="1"/>
              </p:cNvSpPr>
              <p:nvPr/>
            </p:nvSpPr>
            <p:spPr bwMode="auto">
              <a:xfrm>
                <a:off x="3886" y="1574"/>
                <a:ext cx="11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zh-CN" altLang="en-US" sz="2000">
                    <a:latin typeface="Times New Roman" pitchFamily="18" charset="0"/>
                  </a:rPr>
                  <a:t>读</a:t>
                </a:r>
                <a:r>
                  <a:rPr lang="en-US" altLang="zh-CN" sz="2000"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latin typeface="Times New Roman" pitchFamily="18" charset="0"/>
                  </a:rPr>
                  <a:t>状态</a:t>
                </a:r>
              </a:p>
            </p:txBody>
          </p:sp>
          <p:sp>
            <p:nvSpPr>
              <p:cNvPr id="13332" name="Rectangle 28"/>
              <p:cNvSpPr>
                <a:spLocks noChangeArrowheads="1"/>
              </p:cNvSpPr>
              <p:nvPr/>
            </p:nvSpPr>
            <p:spPr bwMode="auto">
              <a:xfrm>
                <a:off x="3886" y="1562"/>
                <a:ext cx="1159" cy="24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33" name="Text Box 29"/>
              <p:cNvSpPr txBox="1">
                <a:spLocks noChangeArrowheads="1"/>
              </p:cNvSpPr>
              <p:nvPr/>
            </p:nvSpPr>
            <p:spPr bwMode="auto">
              <a:xfrm>
                <a:off x="4068" y="2045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检查状态</a:t>
                </a:r>
              </a:p>
            </p:txBody>
          </p:sp>
          <p:sp>
            <p:nvSpPr>
              <p:cNvPr id="13334" name="AutoShape 30"/>
              <p:cNvSpPr>
                <a:spLocks noChangeArrowheads="1"/>
              </p:cNvSpPr>
              <p:nvPr/>
            </p:nvSpPr>
            <p:spPr bwMode="auto">
              <a:xfrm>
                <a:off x="3921" y="1962"/>
                <a:ext cx="1066" cy="417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35" name="Text Box 31"/>
              <p:cNvSpPr txBox="1">
                <a:spLocks noChangeArrowheads="1"/>
              </p:cNvSpPr>
              <p:nvPr/>
            </p:nvSpPr>
            <p:spPr bwMode="auto">
              <a:xfrm>
                <a:off x="4068" y="3818"/>
                <a:ext cx="6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完成否</a:t>
                </a:r>
              </a:p>
            </p:txBody>
          </p:sp>
          <p:sp>
            <p:nvSpPr>
              <p:cNvPr id="13336" name="AutoShape 32"/>
              <p:cNvSpPr>
                <a:spLocks noChangeArrowheads="1"/>
              </p:cNvSpPr>
              <p:nvPr/>
            </p:nvSpPr>
            <p:spPr bwMode="auto">
              <a:xfrm>
                <a:off x="3921" y="3727"/>
                <a:ext cx="1066" cy="417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13337" name="Line 33"/>
              <p:cNvSpPr>
                <a:spLocks noChangeShapeType="1"/>
              </p:cNvSpPr>
              <p:nvPr/>
            </p:nvSpPr>
            <p:spPr bwMode="auto">
              <a:xfrm>
                <a:off x="4442" y="1395"/>
                <a:ext cx="0" cy="1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38" name="Line 34"/>
              <p:cNvSpPr>
                <a:spLocks noChangeShapeType="1"/>
              </p:cNvSpPr>
              <p:nvPr/>
            </p:nvSpPr>
            <p:spPr bwMode="auto">
              <a:xfrm>
                <a:off x="4442" y="1811"/>
                <a:ext cx="0" cy="1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39" name="Freeform 35"/>
              <p:cNvSpPr>
                <a:spLocks/>
              </p:cNvSpPr>
              <p:nvPr/>
            </p:nvSpPr>
            <p:spPr bwMode="auto">
              <a:xfrm>
                <a:off x="4451" y="2379"/>
                <a:ext cx="1" cy="174"/>
              </a:xfrm>
              <a:custGeom>
                <a:avLst/>
                <a:gdLst>
                  <a:gd name="T0" fmla="*/ 0 w 1"/>
                  <a:gd name="T1" fmla="*/ 0 h 201"/>
                  <a:gd name="T2" fmla="*/ 0 w 1"/>
                  <a:gd name="T3" fmla="*/ 174 h 201"/>
                  <a:gd name="T4" fmla="*/ 0 60000 65536"/>
                  <a:gd name="T5" fmla="*/ 0 60000 65536"/>
                  <a:gd name="T6" fmla="*/ 0 w 1"/>
                  <a:gd name="T7" fmla="*/ 0 h 201"/>
                  <a:gd name="T8" fmla="*/ 1 w 1"/>
                  <a:gd name="T9" fmla="*/ 201 h 20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01">
                    <a:moveTo>
                      <a:pt x="0" y="0"/>
                    </a:moveTo>
                    <a:lnTo>
                      <a:pt x="0" y="201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0" name="Line 36"/>
              <p:cNvSpPr>
                <a:spLocks noChangeShapeType="1"/>
              </p:cNvSpPr>
              <p:nvPr/>
            </p:nvSpPr>
            <p:spPr bwMode="auto">
              <a:xfrm>
                <a:off x="4442" y="2977"/>
                <a:ext cx="0" cy="1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1" name="Line 37"/>
              <p:cNvSpPr>
                <a:spLocks noChangeShapeType="1"/>
              </p:cNvSpPr>
              <p:nvPr/>
            </p:nvSpPr>
            <p:spPr bwMode="auto">
              <a:xfrm>
                <a:off x="4442" y="3560"/>
                <a:ext cx="0" cy="1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2" name="Line 38"/>
              <p:cNvSpPr>
                <a:spLocks noChangeShapeType="1"/>
              </p:cNvSpPr>
              <p:nvPr/>
            </p:nvSpPr>
            <p:spPr bwMode="auto">
              <a:xfrm>
                <a:off x="4442" y="812"/>
                <a:ext cx="0" cy="1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3" name="Freeform 39"/>
              <p:cNvSpPr>
                <a:spLocks/>
              </p:cNvSpPr>
              <p:nvPr/>
            </p:nvSpPr>
            <p:spPr bwMode="auto">
              <a:xfrm>
                <a:off x="4451" y="4146"/>
                <a:ext cx="1" cy="164"/>
              </a:xfrm>
              <a:custGeom>
                <a:avLst/>
                <a:gdLst>
                  <a:gd name="T0" fmla="*/ 0 w 1"/>
                  <a:gd name="T1" fmla="*/ 0 h 189"/>
                  <a:gd name="T2" fmla="*/ 0 w 1"/>
                  <a:gd name="T3" fmla="*/ 164 h 189"/>
                  <a:gd name="T4" fmla="*/ 0 60000 65536"/>
                  <a:gd name="T5" fmla="*/ 0 60000 65536"/>
                  <a:gd name="T6" fmla="*/ 0 w 1"/>
                  <a:gd name="T7" fmla="*/ 0 h 189"/>
                  <a:gd name="T8" fmla="*/ 1 w 1"/>
                  <a:gd name="T9" fmla="*/ 189 h 18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89">
                    <a:moveTo>
                      <a:pt x="0" y="0"/>
                    </a:moveTo>
                    <a:lnTo>
                      <a:pt x="0" y="189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4" name="Freeform 40"/>
              <p:cNvSpPr>
                <a:spLocks/>
              </p:cNvSpPr>
              <p:nvPr/>
            </p:nvSpPr>
            <p:spPr bwMode="auto">
              <a:xfrm>
                <a:off x="3002" y="1468"/>
                <a:ext cx="1440" cy="705"/>
              </a:xfrm>
              <a:custGeom>
                <a:avLst/>
                <a:gdLst>
                  <a:gd name="T0" fmla="*/ 927 w 1491"/>
                  <a:gd name="T1" fmla="*/ 705 h 813"/>
                  <a:gd name="T2" fmla="*/ 3 w 1491"/>
                  <a:gd name="T3" fmla="*/ 705 h 813"/>
                  <a:gd name="T4" fmla="*/ 0 w 1491"/>
                  <a:gd name="T5" fmla="*/ 0 h 813"/>
                  <a:gd name="T6" fmla="*/ 1440 w 1491"/>
                  <a:gd name="T7" fmla="*/ 3 h 8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91"/>
                  <a:gd name="T13" fmla="*/ 0 h 813"/>
                  <a:gd name="T14" fmla="*/ 1491 w 1491"/>
                  <a:gd name="T15" fmla="*/ 813 h 8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91" h="813">
                    <a:moveTo>
                      <a:pt x="960" y="813"/>
                    </a:moveTo>
                    <a:lnTo>
                      <a:pt x="3" y="813"/>
                    </a:lnTo>
                    <a:lnTo>
                      <a:pt x="0" y="0"/>
                    </a:lnTo>
                    <a:lnTo>
                      <a:pt x="1491" y="3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5" name="Freeform 41"/>
              <p:cNvSpPr>
                <a:spLocks/>
              </p:cNvSpPr>
              <p:nvPr/>
            </p:nvSpPr>
            <p:spPr bwMode="auto">
              <a:xfrm>
                <a:off x="2727" y="854"/>
                <a:ext cx="1715" cy="3081"/>
              </a:xfrm>
              <a:custGeom>
                <a:avLst/>
                <a:gdLst>
                  <a:gd name="T0" fmla="*/ 1205 w 1776"/>
                  <a:gd name="T1" fmla="*/ 3081 h 3552"/>
                  <a:gd name="T2" fmla="*/ 0 w 1776"/>
                  <a:gd name="T3" fmla="*/ 3081 h 3552"/>
                  <a:gd name="T4" fmla="*/ 0 w 1776"/>
                  <a:gd name="T5" fmla="*/ 0 h 3552"/>
                  <a:gd name="T6" fmla="*/ 1715 w 1776"/>
                  <a:gd name="T7" fmla="*/ 0 h 355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76"/>
                  <a:gd name="T13" fmla="*/ 0 h 3552"/>
                  <a:gd name="T14" fmla="*/ 1776 w 1776"/>
                  <a:gd name="T15" fmla="*/ 3552 h 355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76" h="3552">
                    <a:moveTo>
                      <a:pt x="1248" y="3552"/>
                    </a:moveTo>
                    <a:lnTo>
                      <a:pt x="0" y="3552"/>
                    </a:lnTo>
                    <a:lnTo>
                      <a:pt x="0" y="0"/>
                    </a:lnTo>
                    <a:lnTo>
                      <a:pt x="1776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46" name="Text Box 42"/>
              <p:cNvSpPr txBox="1">
                <a:spLocks noChangeArrowheads="1"/>
              </p:cNvSpPr>
              <p:nvPr/>
            </p:nvSpPr>
            <p:spPr bwMode="auto">
              <a:xfrm>
                <a:off x="3052" y="1920"/>
                <a:ext cx="9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未准备就绪</a:t>
                </a:r>
              </a:p>
            </p:txBody>
          </p:sp>
          <p:sp>
            <p:nvSpPr>
              <p:cNvPr id="13347" name="Text Box 43"/>
              <p:cNvSpPr txBox="1">
                <a:spLocks noChangeArrowheads="1"/>
              </p:cNvSpPr>
              <p:nvPr/>
            </p:nvSpPr>
            <p:spPr bwMode="auto">
              <a:xfrm>
                <a:off x="4450" y="720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现行程序</a:t>
                </a:r>
              </a:p>
            </p:txBody>
          </p:sp>
          <p:sp>
            <p:nvSpPr>
              <p:cNvPr id="13348" name="Text Box 44"/>
              <p:cNvSpPr txBox="1">
                <a:spLocks noChangeArrowheads="1"/>
              </p:cNvSpPr>
              <p:nvPr/>
            </p:nvSpPr>
            <p:spPr bwMode="auto">
              <a:xfrm>
                <a:off x="4535" y="4100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是</a:t>
                </a:r>
              </a:p>
            </p:txBody>
          </p:sp>
          <p:sp>
            <p:nvSpPr>
              <p:cNvPr id="13349" name="Freeform 45"/>
              <p:cNvSpPr>
                <a:spLocks/>
              </p:cNvSpPr>
              <p:nvPr/>
            </p:nvSpPr>
            <p:spPr bwMode="auto">
              <a:xfrm>
                <a:off x="4987" y="2171"/>
                <a:ext cx="620" cy="0"/>
              </a:xfrm>
              <a:custGeom>
                <a:avLst/>
                <a:gdLst>
                  <a:gd name="T0" fmla="*/ 0 w 642"/>
                  <a:gd name="T1" fmla="*/ 0 h 1"/>
                  <a:gd name="T2" fmla="*/ 620 w 642"/>
                  <a:gd name="T3" fmla="*/ 0 h 1"/>
                  <a:gd name="T4" fmla="*/ 0 60000 65536"/>
                  <a:gd name="T5" fmla="*/ 0 60000 65536"/>
                  <a:gd name="T6" fmla="*/ 0 w 642"/>
                  <a:gd name="T7" fmla="*/ 0 h 1"/>
                  <a:gd name="T8" fmla="*/ 642 w 642"/>
                  <a:gd name="T9" fmla="*/ 0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42" h="1">
                    <a:moveTo>
                      <a:pt x="0" y="0"/>
                    </a:moveTo>
                    <a:lnTo>
                      <a:pt x="642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3350" name="Text Box 46"/>
              <p:cNvSpPr txBox="1">
                <a:spLocks noChangeArrowheads="1"/>
              </p:cNvSpPr>
              <p:nvPr/>
            </p:nvSpPr>
            <p:spPr bwMode="auto">
              <a:xfrm>
                <a:off x="5040" y="1872"/>
                <a:ext cx="4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出错</a:t>
                </a:r>
              </a:p>
            </p:txBody>
          </p:sp>
          <p:sp>
            <p:nvSpPr>
              <p:cNvPr id="13351" name="Text Box 47"/>
              <p:cNvSpPr txBox="1">
                <a:spLocks noChangeArrowheads="1"/>
              </p:cNvSpPr>
              <p:nvPr/>
            </p:nvSpPr>
            <p:spPr bwMode="auto">
              <a:xfrm>
                <a:off x="4604" y="2296"/>
                <a:ext cx="9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dirty="0">
                    <a:latin typeface="Times New Roman" pitchFamily="18" charset="0"/>
                  </a:rPr>
                  <a:t>已准备就绪</a:t>
                </a:r>
              </a:p>
            </p:txBody>
          </p:sp>
        </p:grpSp>
        <p:sp>
          <p:nvSpPr>
            <p:cNvPr id="13324" name="Text Box 48"/>
            <p:cNvSpPr txBox="1">
              <a:spLocks noChangeArrowheads="1"/>
            </p:cNvSpPr>
            <p:nvPr/>
          </p:nvSpPr>
          <p:spPr bwMode="auto">
            <a:xfrm>
              <a:off x="3600" y="3686"/>
              <a:ext cx="4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</p:grpSp>
      <p:sp>
        <p:nvSpPr>
          <p:cNvPr id="314417" name="Rectangle 4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13322" name="AutoShape 5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539552" y="1916833"/>
            <a:ext cx="35283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右图：</a:t>
            </a:r>
            <a:r>
              <a:rPr lang="en-US" altLang="zh-CN" sz="2400" dirty="0">
                <a:solidFill>
                  <a:srgbClr val="00264C"/>
                </a:solidFill>
                <a:latin typeface="Times New Roman" pitchFamily="18" charset="0"/>
              </a:rPr>
              <a:t>CPU</a:t>
            </a: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从某一</a:t>
            </a:r>
            <a:r>
              <a:rPr lang="en-US" altLang="zh-CN" sz="2400" dirty="0">
                <a:solidFill>
                  <a:srgbClr val="00264C"/>
                </a:solidFill>
                <a:latin typeface="Times New Roman" pitchFamily="18" charset="0"/>
              </a:rPr>
              <a:t>IO</a:t>
            </a: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设备读取数据块到主存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314371" grpId="0" autoUpdateAnimBg="0"/>
      <p:bldP spid="314372" grpId="0" autoUpdateAnimBg="0"/>
      <p:bldP spid="314373" grpId="0" animBg="1" autoUpdateAnimBg="0"/>
      <p:bldP spid="5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643EEB-6824-41D2-81BC-DA22FD3EC8E8}" type="slidenum">
              <a:rPr lang="zh-CN" altLang="en-US"/>
              <a:pPr/>
              <a:t>12</a:t>
            </a:fld>
            <a:endParaRPr lang="en-US" altLang="zh-CN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3498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程序中断方式 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1066800" y="1684338"/>
            <a:ext cx="2057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>
                <a:latin typeface="Times New Roman" pitchFamily="18" charset="0"/>
              </a:rPr>
              <a:t>I/O </a:t>
            </a:r>
            <a:r>
              <a:rPr lang="zh-CN" altLang="en-US" sz="3200">
                <a:latin typeface="Times New Roman" pitchFamily="18" charset="0"/>
              </a:rPr>
              <a:t>工作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5715000" y="1393825"/>
            <a:ext cx="2682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不查询</a:t>
            </a:r>
          </a:p>
        </p:txBody>
      </p:sp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5715000" y="2079625"/>
            <a:ext cx="3825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暂停现行程序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971800" y="1371600"/>
            <a:ext cx="3292475" cy="1227138"/>
            <a:chOff x="1872" y="864"/>
            <a:chExt cx="2074" cy="773"/>
          </a:xfrm>
        </p:grpSpPr>
        <p:sp>
          <p:nvSpPr>
            <p:cNvPr id="14376" name="Text Box 7"/>
            <p:cNvSpPr txBox="1">
              <a:spLocks noChangeArrowheads="1"/>
            </p:cNvSpPr>
            <p:nvPr/>
          </p:nvSpPr>
          <p:spPr bwMode="auto">
            <a:xfrm>
              <a:off x="1872" y="864"/>
              <a:ext cx="12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自身准备</a:t>
              </a:r>
            </a:p>
          </p:txBody>
        </p:sp>
        <p:sp>
          <p:nvSpPr>
            <p:cNvPr id="14377" name="Text Box 8"/>
            <p:cNvSpPr txBox="1">
              <a:spLocks noChangeArrowheads="1"/>
            </p:cNvSpPr>
            <p:nvPr/>
          </p:nvSpPr>
          <p:spPr bwMode="auto">
            <a:xfrm>
              <a:off x="1872" y="1310"/>
              <a:ext cx="207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与主机交换信息</a:t>
              </a:r>
            </a:p>
          </p:txBody>
        </p:sp>
      </p:grpSp>
      <p:sp>
        <p:nvSpPr>
          <p:cNvPr id="315401" name="AutoShape 9"/>
          <p:cNvSpPr>
            <a:spLocks/>
          </p:cNvSpPr>
          <p:nvPr/>
        </p:nvSpPr>
        <p:spPr bwMode="auto">
          <a:xfrm>
            <a:off x="2819400" y="1600200"/>
            <a:ext cx="152400" cy="838200"/>
          </a:xfrm>
          <a:prstGeom prst="leftBrace">
            <a:avLst>
              <a:gd name="adj1" fmla="val 45833"/>
              <a:gd name="adj2" fmla="val 4791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15402" name="Text Box 10"/>
          <p:cNvSpPr txBox="1">
            <a:spLocks noChangeArrowheads="1"/>
          </p:cNvSpPr>
          <p:nvPr/>
        </p:nvSpPr>
        <p:spPr bwMode="auto">
          <a:xfrm>
            <a:off x="4479925" y="2693988"/>
            <a:ext cx="39512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3200">
                <a:solidFill>
                  <a:schemeClr val="folHlink"/>
                </a:solidFill>
                <a:latin typeface="Times New Roman" pitchFamily="18" charset="0"/>
              </a:rPr>
              <a:t>和 </a:t>
            </a:r>
            <a:r>
              <a:rPr lang="en-US" altLang="zh-CN" sz="3200">
                <a:solidFill>
                  <a:schemeClr val="folHlink"/>
                </a:solidFill>
                <a:latin typeface="Times New Roman" pitchFamily="18" charset="0"/>
              </a:rPr>
              <a:t>I/O </a:t>
            </a:r>
            <a:r>
              <a:rPr lang="zh-CN" altLang="en-US" sz="3200">
                <a:solidFill>
                  <a:schemeClr val="folHlink"/>
                </a:solidFill>
                <a:latin typeface="Times New Roman" pitchFamily="18" charset="0"/>
              </a:rPr>
              <a:t>并行工作</a:t>
            </a:r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914400" y="3276600"/>
            <a:ext cx="4038600" cy="3048000"/>
            <a:chOff x="576" y="2064"/>
            <a:chExt cx="2544" cy="1920"/>
          </a:xfrm>
        </p:grpSpPr>
        <p:sp>
          <p:nvSpPr>
            <p:cNvPr id="14352" name="Rectangle 12"/>
            <p:cNvSpPr>
              <a:spLocks noChangeArrowheads="1"/>
            </p:cNvSpPr>
            <p:nvPr/>
          </p:nvSpPr>
          <p:spPr bwMode="auto">
            <a:xfrm>
              <a:off x="1056" y="3462"/>
              <a:ext cx="912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endParaRPr lang="zh-CN" altLang="en-US" sz="2400" b="0">
                <a:latin typeface="Times New Roman" pitchFamily="18" charset="0"/>
              </a:endParaRPr>
            </a:p>
            <a:p>
              <a:pPr algn="l" eaLnBrk="1" hangingPunct="1">
                <a:buClr>
                  <a:schemeClr val="accent2"/>
                </a:buClr>
              </a:pPr>
              <a:r>
                <a:rPr lang="zh-CN" altLang="en-US" sz="2400" b="0">
                  <a:latin typeface="Times New Roman" pitchFamily="18" charset="0"/>
                </a:rPr>
                <a:t>    </a:t>
              </a:r>
            </a:p>
          </p:txBody>
        </p:sp>
        <p:sp>
          <p:nvSpPr>
            <p:cNvPr id="14353" name="Rectangle 13"/>
            <p:cNvSpPr>
              <a:spLocks noChangeArrowheads="1"/>
            </p:cNvSpPr>
            <p:nvPr/>
          </p:nvSpPr>
          <p:spPr bwMode="auto">
            <a:xfrm>
              <a:off x="1056" y="3231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endParaRPr lang="zh-CN" altLang="en-US" sz="2400" b="0">
                <a:latin typeface="Times New Roman" pitchFamily="18" charset="0"/>
              </a:endParaRPr>
            </a:p>
          </p:txBody>
        </p:sp>
        <p:sp>
          <p:nvSpPr>
            <p:cNvPr id="14354" name="Rectangle 14"/>
            <p:cNvSpPr>
              <a:spLocks noChangeArrowheads="1"/>
            </p:cNvSpPr>
            <p:nvPr/>
          </p:nvSpPr>
          <p:spPr bwMode="auto">
            <a:xfrm>
              <a:off x="1056" y="2999"/>
              <a:ext cx="912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endParaRPr lang="zh-CN" altLang="en-US" sz="2400" b="0">
                <a:latin typeface="Times New Roman" pitchFamily="18" charset="0"/>
              </a:endParaRPr>
            </a:p>
          </p:txBody>
        </p:sp>
        <p:sp>
          <p:nvSpPr>
            <p:cNvPr id="14355" name="Rectangle 15"/>
            <p:cNvSpPr>
              <a:spLocks noChangeArrowheads="1"/>
            </p:cNvSpPr>
            <p:nvPr/>
          </p:nvSpPr>
          <p:spPr bwMode="auto">
            <a:xfrm>
              <a:off x="1056" y="2767"/>
              <a:ext cx="912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endParaRPr lang="zh-CN" altLang="en-US" sz="2400" b="0">
                <a:latin typeface="Times New Roman" pitchFamily="18" charset="0"/>
              </a:endParaRPr>
            </a:p>
          </p:txBody>
        </p:sp>
        <p:sp>
          <p:nvSpPr>
            <p:cNvPr id="14356" name="Rectangle 16"/>
            <p:cNvSpPr>
              <a:spLocks noChangeArrowheads="1"/>
            </p:cNvSpPr>
            <p:nvPr/>
          </p:nvSpPr>
          <p:spPr bwMode="auto">
            <a:xfrm>
              <a:off x="1083" y="2529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r>
                <a:rPr lang="zh-CN" altLang="en-US">
                  <a:latin typeface="Times New Roman" pitchFamily="18" charset="0"/>
                </a:rPr>
                <a:t>启动 </a:t>
              </a:r>
              <a:r>
                <a:rPr lang="en-US" altLang="zh-CN">
                  <a:latin typeface="Times New Roman" pitchFamily="18" charset="0"/>
                </a:rPr>
                <a:t>I/O</a:t>
              </a:r>
              <a:r>
                <a:rPr lang="zh-CN" altLang="en-US">
                  <a:latin typeface="Times New Roman" pitchFamily="18" charset="0"/>
                </a:rPr>
                <a:t>设备</a:t>
              </a:r>
            </a:p>
          </p:txBody>
        </p:sp>
        <p:sp>
          <p:nvSpPr>
            <p:cNvPr id="14357" name="Rectangle 17"/>
            <p:cNvSpPr>
              <a:spLocks noChangeArrowheads="1"/>
            </p:cNvSpPr>
            <p:nvPr/>
          </p:nvSpPr>
          <p:spPr bwMode="auto">
            <a:xfrm>
              <a:off x="1056" y="2216"/>
              <a:ext cx="912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 anchor="ctr" anchorCtr="1"/>
            <a:lstStyle/>
            <a:p>
              <a:pPr algn="l" eaLnBrk="1" hangingPunct="1">
                <a:buClr>
                  <a:schemeClr val="accent2"/>
                </a:buClr>
              </a:pPr>
              <a:r>
                <a:rPr lang="zh-CN" altLang="en-US">
                  <a:latin typeface="Times New Roman" pitchFamily="18" charset="0"/>
                </a:rPr>
                <a:t>现行程序</a:t>
              </a:r>
            </a:p>
            <a:p>
              <a:pPr algn="l" eaLnBrk="1" hangingPunct="1">
                <a:buClr>
                  <a:schemeClr val="accent2"/>
                </a:buClr>
              </a:pPr>
              <a:r>
                <a:rPr lang="zh-CN" altLang="en-US" sz="2400">
                  <a:latin typeface="Times New Roman" pitchFamily="18" charset="0"/>
                </a:rPr>
                <a:t>     </a:t>
              </a:r>
            </a:p>
          </p:txBody>
        </p:sp>
        <p:sp>
          <p:nvSpPr>
            <p:cNvPr id="14358" name="Line 18"/>
            <p:cNvSpPr>
              <a:spLocks noChangeShapeType="1"/>
            </p:cNvSpPr>
            <p:nvPr/>
          </p:nvSpPr>
          <p:spPr bwMode="auto">
            <a:xfrm>
              <a:off x="1056" y="2064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59" name="Line 19"/>
            <p:cNvSpPr>
              <a:spLocks noChangeShapeType="1"/>
            </p:cNvSpPr>
            <p:nvPr/>
          </p:nvSpPr>
          <p:spPr bwMode="auto">
            <a:xfrm>
              <a:off x="1056" y="2536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0" name="Line 20"/>
            <p:cNvSpPr>
              <a:spLocks noChangeShapeType="1"/>
            </p:cNvSpPr>
            <p:nvPr/>
          </p:nvSpPr>
          <p:spPr bwMode="auto">
            <a:xfrm>
              <a:off x="1056" y="2767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1" name="Line 21"/>
            <p:cNvSpPr>
              <a:spLocks noChangeShapeType="1"/>
            </p:cNvSpPr>
            <p:nvPr/>
          </p:nvSpPr>
          <p:spPr bwMode="auto">
            <a:xfrm>
              <a:off x="1056" y="2999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2" name="Line 22"/>
            <p:cNvSpPr>
              <a:spLocks noChangeShapeType="1"/>
            </p:cNvSpPr>
            <p:nvPr/>
          </p:nvSpPr>
          <p:spPr bwMode="auto">
            <a:xfrm>
              <a:off x="1056" y="3231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3" name="Line 23"/>
            <p:cNvSpPr>
              <a:spLocks noChangeShapeType="1"/>
            </p:cNvSpPr>
            <p:nvPr/>
          </p:nvSpPr>
          <p:spPr bwMode="auto">
            <a:xfrm>
              <a:off x="1056" y="3462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4" name="Line 24"/>
            <p:cNvSpPr>
              <a:spLocks noChangeShapeType="1"/>
            </p:cNvSpPr>
            <p:nvPr/>
          </p:nvSpPr>
          <p:spPr bwMode="auto">
            <a:xfrm>
              <a:off x="1056" y="3972"/>
              <a:ext cx="91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5" name="Freeform 25"/>
            <p:cNvSpPr>
              <a:spLocks/>
            </p:cNvSpPr>
            <p:nvPr/>
          </p:nvSpPr>
          <p:spPr bwMode="auto">
            <a:xfrm>
              <a:off x="1056" y="2067"/>
              <a:ext cx="1" cy="1905"/>
            </a:xfrm>
            <a:custGeom>
              <a:avLst/>
              <a:gdLst>
                <a:gd name="T0" fmla="*/ 0 w 1"/>
                <a:gd name="T1" fmla="*/ 0 h 1905"/>
                <a:gd name="T2" fmla="*/ 1 w 1"/>
                <a:gd name="T3" fmla="*/ 1905 h 1905"/>
                <a:gd name="T4" fmla="*/ 0 60000 65536"/>
                <a:gd name="T5" fmla="*/ 0 60000 65536"/>
                <a:gd name="T6" fmla="*/ 0 w 1"/>
                <a:gd name="T7" fmla="*/ 0 h 1905"/>
                <a:gd name="T8" fmla="*/ 1 w 1"/>
                <a:gd name="T9" fmla="*/ 1905 h 190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905">
                  <a:moveTo>
                    <a:pt x="0" y="0"/>
                  </a:moveTo>
                  <a:lnTo>
                    <a:pt x="1" y="1905"/>
                  </a:lnTo>
                </a:path>
              </a:pathLst>
            </a:cu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6" name="Freeform 26"/>
            <p:cNvSpPr>
              <a:spLocks/>
            </p:cNvSpPr>
            <p:nvPr/>
          </p:nvSpPr>
          <p:spPr bwMode="auto">
            <a:xfrm>
              <a:off x="1965" y="2067"/>
              <a:ext cx="4" cy="1905"/>
            </a:xfrm>
            <a:custGeom>
              <a:avLst/>
              <a:gdLst>
                <a:gd name="T0" fmla="*/ 0 w 4"/>
                <a:gd name="T1" fmla="*/ 0 h 1905"/>
                <a:gd name="T2" fmla="*/ 4 w 4"/>
                <a:gd name="T3" fmla="*/ 1905 h 1905"/>
                <a:gd name="T4" fmla="*/ 0 60000 65536"/>
                <a:gd name="T5" fmla="*/ 0 60000 65536"/>
                <a:gd name="T6" fmla="*/ 0 w 4"/>
                <a:gd name="T7" fmla="*/ 0 h 1905"/>
                <a:gd name="T8" fmla="*/ 4 w 4"/>
                <a:gd name="T9" fmla="*/ 1905 h 190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905">
                  <a:moveTo>
                    <a:pt x="0" y="0"/>
                  </a:moveTo>
                  <a:lnTo>
                    <a:pt x="4" y="1905"/>
                  </a:lnTo>
                </a:path>
              </a:pathLst>
            </a:cu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bIns="0" anchor="ctr" anchorCtr="1"/>
            <a:lstStyle/>
            <a:p>
              <a:endParaRPr lang="zh-CN" altLang="en-US"/>
            </a:p>
          </p:txBody>
        </p:sp>
        <p:sp>
          <p:nvSpPr>
            <p:cNvPr id="14367" name="Text Box 27"/>
            <p:cNvSpPr txBox="1">
              <a:spLocks noChangeArrowheads="1"/>
            </p:cNvSpPr>
            <p:nvPr/>
          </p:nvSpPr>
          <p:spPr bwMode="auto">
            <a:xfrm>
              <a:off x="1399" y="2768"/>
              <a:ext cx="3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14368" name="Text Box 28"/>
            <p:cNvSpPr txBox="1">
              <a:spLocks noChangeArrowheads="1"/>
            </p:cNvSpPr>
            <p:nvPr/>
          </p:nvSpPr>
          <p:spPr bwMode="auto">
            <a:xfrm>
              <a:off x="1399" y="3602"/>
              <a:ext cx="3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14369" name="Text Box 29"/>
            <p:cNvSpPr txBox="1">
              <a:spLocks noChangeArrowheads="1"/>
            </p:cNvSpPr>
            <p:nvPr/>
          </p:nvSpPr>
          <p:spPr bwMode="auto">
            <a:xfrm>
              <a:off x="2603" y="2624"/>
              <a:ext cx="308" cy="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中断服务程序</a:t>
              </a:r>
            </a:p>
          </p:txBody>
        </p:sp>
        <p:sp>
          <p:nvSpPr>
            <p:cNvPr id="14370" name="Rectangle 30"/>
            <p:cNvSpPr>
              <a:spLocks noChangeArrowheads="1"/>
            </p:cNvSpPr>
            <p:nvPr/>
          </p:nvSpPr>
          <p:spPr bwMode="auto">
            <a:xfrm>
              <a:off x="2400" y="2304"/>
              <a:ext cx="720" cy="16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4371" name="Text Box 31"/>
            <p:cNvSpPr txBox="1">
              <a:spLocks noChangeArrowheads="1"/>
            </p:cNvSpPr>
            <p:nvPr/>
          </p:nvSpPr>
          <p:spPr bwMode="auto">
            <a:xfrm>
              <a:off x="662" y="2976"/>
              <a:ext cx="2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K</a:t>
              </a:r>
            </a:p>
          </p:txBody>
        </p:sp>
        <p:sp>
          <p:nvSpPr>
            <p:cNvPr id="14372" name="Text Box 32"/>
            <p:cNvSpPr txBox="1">
              <a:spLocks noChangeArrowheads="1"/>
            </p:cNvSpPr>
            <p:nvPr/>
          </p:nvSpPr>
          <p:spPr bwMode="auto">
            <a:xfrm>
              <a:off x="576" y="3216"/>
              <a:ext cx="3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K</a:t>
              </a:r>
              <a:r>
                <a:rPr lang="en-US" altLang="zh-CN" sz="2000"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14373" name="Line 33"/>
            <p:cNvSpPr>
              <a:spLocks noChangeShapeType="1"/>
            </p:cNvSpPr>
            <p:nvPr/>
          </p:nvSpPr>
          <p:spPr bwMode="auto">
            <a:xfrm flipV="1">
              <a:off x="1968" y="2304"/>
              <a:ext cx="432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4374" name="Line 34"/>
            <p:cNvSpPr>
              <a:spLocks noChangeShapeType="1"/>
            </p:cNvSpPr>
            <p:nvPr/>
          </p:nvSpPr>
          <p:spPr bwMode="auto">
            <a:xfrm flipH="1" flipV="1">
              <a:off x="1968" y="3360"/>
              <a:ext cx="432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4375" name="Text Box 35"/>
            <p:cNvSpPr txBox="1">
              <a:spLocks noChangeArrowheads="1"/>
            </p:cNvSpPr>
            <p:nvPr/>
          </p:nvSpPr>
          <p:spPr bwMode="auto">
            <a:xfrm>
              <a:off x="1399" y="2278"/>
              <a:ext cx="3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…</a:t>
              </a: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470525" y="4311650"/>
            <a:ext cx="3041650" cy="1236663"/>
            <a:chOff x="3638" y="2716"/>
            <a:chExt cx="1916" cy="779"/>
          </a:xfrm>
        </p:grpSpPr>
        <p:sp>
          <p:nvSpPr>
            <p:cNvPr id="14350" name="Text Box 37"/>
            <p:cNvSpPr txBox="1">
              <a:spLocks noChangeArrowheads="1"/>
            </p:cNvSpPr>
            <p:nvPr/>
          </p:nvSpPr>
          <p:spPr bwMode="auto">
            <a:xfrm>
              <a:off x="3638" y="2716"/>
              <a:ext cx="19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没有踏步等待现象</a:t>
              </a:r>
            </a:p>
          </p:txBody>
        </p:sp>
        <p:sp>
          <p:nvSpPr>
            <p:cNvPr id="14351" name="Text Box 38"/>
            <p:cNvSpPr txBox="1">
              <a:spLocks noChangeArrowheads="1"/>
            </p:cNvSpPr>
            <p:nvPr/>
          </p:nvSpPr>
          <p:spPr bwMode="auto">
            <a:xfrm>
              <a:off x="3638" y="3168"/>
              <a:ext cx="14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中断现行程序</a:t>
              </a:r>
              <a:endParaRPr lang="zh-CN" altLang="en-US" sz="3200">
                <a:latin typeface="Times New Roman" pitchFamily="18" charset="0"/>
              </a:endParaRPr>
            </a:p>
          </p:txBody>
        </p:sp>
      </p:grpSp>
      <p:sp>
        <p:nvSpPr>
          <p:cNvPr id="315431" name="Rectangle 3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14349" name="AutoShape 4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 autoUpdateAnimBg="0"/>
      <p:bldP spid="315396" grpId="0" autoUpdateAnimBg="0"/>
      <p:bldP spid="315397" grpId="0" autoUpdateAnimBg="0"/>
      <p:bldP spid="315401" grpId="0" animBg="1"/>
      <p:bldP spid="31540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F5D3E2-C1A7-4C7A-B995-D2C0E309A455}" type="slidenum">
              <a:rPr lang="zh-CN" altLang="en-US"/>
              <a:pPr/>
              <a:t>13</a:t>
            </a:fld>
            <a:endParaRPr lang="en-US" altLang="zh-CN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593725" y="244475"/>
            <a:ext cx="3854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程序中断方式流程</a:t>
            </a:r>
          </a:p>
        </p:txBody>
      </p:sp>
      <p:sp>
        <p:nvSpPr>
          <p:cNvPr id="316419" name="Rectangle 3"/>
          <p:cNvSpPr>
            <a:spLocks noChangeArrowheads="1"/>
          </p:cNvSpPr>
          <p:nvPr/>
        </p:nvSpPr>
        <p:spPr bwMode="auto">
          <a:xfrm>
            <a:off x="1460500" y="1371600"/>
            <a:ext cx="2759075" cy="425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latin typeface="Times New Roman" pitchFamily="18" charset="0"/>
              </a:rPr>
              <a:t>CPU </a:t>
            </a:r>
            <a:r>
              <a:rPr lang="zh-CN" altLang="en-US" sz="2000">
                <a:latin typeface="Times New Roman" pitchFamily="18" charset="0"/>
              </a:rPr>
              <a:t>向 </a:t>
            </a:r>
            <a:r>
              <a:rPr lang="en-US" altLang="zh-CN" sz="2000">
                <a:latin typeface="Times New Roman" pitchFamily="18" charset="0"/>
              </a:rPr>
              <a:t>I/O </a:t>
            </a:r>
            <a:r>
              <a:rPr lang="zh-CN" altLang="en-US" sz="2000">
                <a:latin typeface="Times New Roman" pitchFamily="18" charset="0"/>
              </a:rPr>
              <a:t>发读指令</a:t>
            </a:r>
          </a:p>
        </p:txBody>
      </p:sp>
      <p:sp>
        <p:nvSpPr>
          <p:cNvPr id="316420" name="Rectangle 4"/>
          <p:cNvSpPr>
            <a:spLocks noChangeArrowheads="1"/>
          </p:cNvSpPr>
          <p:nvPr/>
        </p:nvSpPr>
        <p:spPr bwMode="auto">
          <a:xfrm>
            <a:off x="1776413" y="2854325"/>
            <a:ext cx="2058987" cy="425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latin typeface="Times New Roman" pitchFamily="18" charset="0"/>
              </a:rPr>
              <a:t>CPU </a:t>
            </a:r>
            <a:r>
              <a:rPr lang="zh-CN" altLang="en-US" sz="2000">
                <a:latin typeface="Times New Roman" pitchFamily="18" charset="0"/>
              </a:rPr>
              <a:t>读 </a:t>
            </a:r>
            <a:r>
              <a:rPr lang="en-US" altLang="zh-CN" sz="2000">
                <a:latin typeface="Times New Roman" pitchFamily="18" charset="0"/>
              </a:rPr>
              <a:t>I/O </a:t>
            </a:r>
            <a:r>
              <a:rPr lang="zh-CN" altLang="en-US" sz="2000">
                <a:latin typeface="Times New Roman" pitchFamily="18" charset="0"/>
              </a:rPr>
              <a:t>状态</a:t>
            </a:r>
          </a:p>
        </p:txBody>
      </p:sp>
      <p:sp>
        <p:nvSpPr>
          <p:cNvPr id="316421" name="AutoShape 5"/>
          <p:cNvSpPr>
            <a:spLocks noChangeArrowheads="1"/>
          </p:cNvSpPr>
          <p:nvPr/>
        </p:nvSpPr>
        <p:spPr bwMode="auto">
          <a:xfrm>
            <a:off x="1741488" y="3522663"/>
            <a:ext cx="2257425" cy="730250"/>
          </a:xfrm>
          <a:prstGeom prst="diamond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检查状态</a:t>
            </a:r>
          </a:p>
        </p:txBody>
      </p:sp>
      <p:sp>
        <p:nvSpPr>
          <p:cNvPr id="316422" name="AutoShape 6"/>
          <p:cNvSpPr>
            <a:spLocks noChangeArrowheads="1"/>
          </p:cNvSpPr>
          <p:nvPr/>
        </p:nvSpPr>
        <p:spPr bwMode="auto">
          <a:xfrm>
            <a:off x="1757363" y="5846763"/>
            <a:ext cx="2257425" cy="730250"/>
          </a:xfrm>
          <a:prstGeom prst="diamond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完成否？</a:t>
            </a:r>
          </a:p>
        </p:txBody>
      </p:sp>
      <p:sp>
        <p:nvSpPr>
          <p:cNvPr id="316423" name="Freeform 7"/>
          <p:cNvSpPr>
            <a:spLocks/>
          </p:cNvSpPr>
          <p:nvPr/>
        </p:nvSpPr>
        <p:spPr bwMode="auto">
          <a:xfrm>
            <a:off x="2855913" y="3281363"/>
            <a:ext cx="1587" cy="255587"/>
          </a:xfrm>
          <a:custGeom>
            <a:avLst/>
            <a:gdLst>
              <a:gd name="T0" fmla="*/ 1587 w 1"/>
              <a:gd name="T1" fmla="*/ 0 h 161"/>
              <a:gd name="T2" fmla="*/ 0 w 1"/>
              <a:gd name="T3" fmla="*/ 255587 h 161"/>
              <a:gd name="T4" fmla="*/ 0 60000 65536"/>
              <a:gd name="T5" fmla="*/ 0 60000 65536"/>
              <a:gd name="T6" fmla="*/ 0 w 1"/>
              <a:gd name="T7" fmla="*/ 0 h 161"/>
              <a:gd name="T8" fmla="*/ 1 w 1"/>
              <a:gd name="T9" fmla="*/ 161 h 1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61">
                <a:moveTo>
                  <a:pt x="1" y="0"/>
                </a:moveTo>
                <a:lnTo>
                  <a:pt x="0" y="161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6424" name="Freeform 8"/>
          <p:cNvSpPr>
            <a:spLocks/>
          </p:cNvSpPr>
          <p:nvPr/>
        </p:nvSpPr>
        <p:spPr bwMode="auto">
          <a:xfrm>
            <a:off x="2879725" y="4924425"/>
            <a:ext cx="1588" cy="257175"/>
          </a:xfrm>
          <a:custGeom>
            <a:avLst/>
            <a:gdLst>
              <a:gd name="T0" fmla="*/ 0 w 1"/>
              <a:gd name="T1" fmla="*/ 0 h 162"/>
              <a:gd name="T2" fmla="*/ 0 w 1"/>
              <a:gd name="T3" fmla="*/ 257175 h 162"/>
              <a:gd name="T4" fmla="*/ 0 60000 65536"/>
              <a:gd name="T5" fmla="*/ 0 60000 65536"/>
              <a:gd name="T6" fmla="*/ 0 w 1"/>
              <a:gd name="T7" fmla="*/ 0 h 162"/>
              <a:gd name="T8" fmla="*/ 1 w 1"/>
              <a:gd name="T9" fmla="*/ 162 h 1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62">
                <a:moveTo>
                  <a:pt x="0" y="0"/>
                </a:moveTo>
                <a:lnTo>
                  <a:pt x="0" y="162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6425" name="Freeform 9"/>
          <p:cNvSpPr>
            <a:spLocks/>
          </p:cNvSpPr>
          <p:nvPr/>
        </p:nvSpPr>
        <p:spPr bwMode="auto">
          <a:xfrm>
            <a:off x="2879725" y="5589588"/>
            <a:ext cx="4763" cy="271462"/>
          </a:xfrm>
          <a:custGeom>
            <a:avLst/>
            <a:gdLst>
              <a:gd name="T0" fmla="*/ 4763 w 3"/>
              <a:gd name="T1" fmla="*/ 0 h 171"/>
              <a:gd name="T2" fmla="*/ 0 w 3"/>
              <a:gd name="T3" fmla="*/ 271462 h 171"/>
              <a:gd name="T4" fmla="*/ 0 60000 65536"/>
              <a:gd name="T5" fmla="*/ 0 60000 65536"/>
              <a:gd name="T6" fmla="*/ 0 w 3"/>
              <a:gd name="T7" fmla="*/ 0 h 171"/>
              <a:gd name="T8" fmla="*/ 3 w 3"/>
              <a:gd name="T9" fmla="*/ 171 h 1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171">
                <a:moveTo>
                  <a:pt x="3" y="0"/>
                </a:moveTo>
                <a:lnTo>
                  <a:pt x="0" y="171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6426" name="Freeform 10"/>
          <p:cNvSpPr>
            <a:spLocks/>
          </p:cNvSpPr>
          <p:nvPr/>
        </p:nvSpPr>
        <p:spPr bwMode="auto">
          <a:xfrm>
            <a:off x="2832100" y="990600"/>
            <a:ext cx="76200" cy="381000"/>
          </a:xfrm>
          <a:custGeom>
            <a:avLst/>
            <a:gdLst>
              <a:gd name="T0" fmla="*/ 0 w 1"/>
              <a:gd name="T1" fmla="*/ 0 h 177"/>
              <a:gd name="T2" fmla="*/ 0 w 1"/>
              <a:gd name="T3" fmla="*/ 381000 h 177"/>
              <a:gd name="T4" fmla="*/ 0 60000 65536"/>
              <a:gd name="T5" fmla="*/ 0 60000 65536"/>
              <a:gd name="T6" fmla="*/ 0 w 1"/>
              <a:gd name="T7" fmla="*/ 0 h 177"/>
              <a:gd name="T8" fmla="*/ 1 w 1"/>
              <a:gd name="T9" fmla="*/ 177 h 1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77">
                <a:moveTo>
                  <a:pt x="0" y="0"/>
                </a:moveTo>
                <a:lnTo>
                  <a:pt x="0" y="177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62125" y="1828800"/>
            <a:ext cx="6543675" cy="641350"/>
            <a:chOff x="1110" y="1152"/>
            <a:chExt cx="4122" cy="404"/>
          </a:xfrm>
        </p:grpSpPr>
        <p:sp>
          <p:nvSpPr>
            <p:cNvPr id="15410" name="Rectangle 12"/>
            <p:cNvSpPr>
              <a:spLocks noChangeArrowheads="1"/>
            </p:cNvSpPr>
            <p:nvPr/>
          </p:nvSpPr>
          <p:spPr bwMode="auto">
            <a:xfrm>
              <a:off x="1110" y="1288"/>
              <a:ext cx="1304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</a:t>
              </a:r>
              <a:r>
                <a:rPr lang="zh-CN" altLang="en-US" sz="2000">
                  <a:latin typeface="Times New Roman" pitchFamily="18" charset="0"/>
                </a:rPr>
                <a:t>做其他事情</a:t>
              </a:r>
            </a:p>
          </p:txBody>
        </p:sp>
        <p:sp>
          <p:nvSpPr>
            <p:cNvPr id="15411" name="Rectangle 13"/>
            <p:cNvSpPr>
              <a:spLocks noChangeArrowheads="1"/>
            </p:cNvSpPr>
            <p:nvPr/>
          </p:nvSpPr>
          <p:spPr bwMode="auto">
            <a:xfrm>
              <a:off x="4184" y="1152"/>
              <a:ext cx="1048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 </a:t>
              </a:r>
              <a:r>
                <a:rPr lang="zh-CN" altLang="en-US" sz="2000">
                  <a:latin typeface="Times New Roman" pitchFamily="18" charset="0"/>
                </a:rPr>
                <a:t>设备工作</a:t>
              </a:r>
            </a:p>
          </p:txBody>
        </p:sp>
      </p:grpSp>
      <p:sp>
        <p:nvSpPr>
          <p:cNvPr id="316430" name="Rectangle 14"/>
          <p:cNvSpPr>
            <a:spLocks noChangeArrowheads="1"/>
          </p:cNvSpPr>
          <p:nvPr/>
        </p:nvSpPr>
        <p:spPr bwMode="auto">
          <a:xfrm>
            <a:off x="6892925" y="2409825"/>
            <a:ext cx="1235075" cy="425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准备就绪</a:t>
            </a:r>
          </a:p>
        </p:txBody>
      </p:sp>
      <p:sp>
        <p:nvSpPr>
          <p:cNvPr id="316431" name="Line 15"/>
          <p:cNvSpPr>
            <a:spLocks noChangeShapeType="1"/>
          </p:cNvSpPr>
          <p:nvPr/>
        </p:nvSpPr>
        <p:spPr bwMode="auto">
          <a:xfrm>
            <a:off x="7442200" y="22352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828925" y="1431925"/>
            <a:ext cx="4041775" cy="625475"/>
            <a:chOff x="1782" y="902"/>
            <a:chExt cx="2546" cy="394"/>
          </a:xfrm>
        </p:grpSpPr>
        <p:sp>
          <p:nvSpPr>
            <p:cNvPr id="15406" name="Freeform 17"/>
            <p:cNvSpPr>
              <a:spLocks/>
            </p:cNvSpPr>
            <p:nvPr/>
          </p:nvSpPr>
          <p:spPr bwMode="auto">
            <a:xfrm>
              <a:off x="1782" y="1128"/>
              <a:ext cx="1" cy="168"/>
            </a:xfrm>
            <a:custGeom>
              <a:avLst/>
              <a:gdLst>
                <a:gd name="T0" fmla="*/ 0 w 1"/>
                <a:gd name="T1" fmla="*/ 0 h 168"/>
                <a:gd name="T2" fmla="*/ 0 w 1"/>
                <a:gd name="T3" fmla="*/ 168 h 168"/>
                <a:gd name="T4" fmla="*/ 0 60000 65536"/>
                <a:gd name="T5" fmla="*/ 0 60000 65536"/>
                <a:gd name="T6" fmla="*/ 0 w 1"/>
                <a:gd name="T7" fmla="*/ 0 h 168"/>
                <a:gd name="T8" fmla="*/ 1 w 1"/>
                <a:gd name="T9" fmla="*/ 168 h 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8">
                  <a:moveTo>
                    <a:pt x="0" y="0"/>
                  </a:moveTo>
                  <a:lnTo>
                    <a:pt x="0" y="168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407" name="Line 18"/>
            <p:cNvSpPr>
              <a:spLocks noChangeShapeType="1"/>
            </p:cNvSpPr>
            <p:nvPr/>
          </p:nvSpPr>
          <p:spPr bwMode="auto">
            <a:xfrm>
              <a:off x="2648" y="1008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408" name="Text Box 19"/>
            <p:cNvSpPr txBox="1">
              <a:spLocks noChangeArrowheads="1"/>
            </p:cNvSpPr>
            <p:nvPr/>
          </p:nvSpPr>
          <p:spPr bwMode="auto">
            <a:xfrm>
              <a:off x="3226" y="902"/>
              <a:ext cx="11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     I/O</a:t>
              </a:r>
            </a:p>
          </p:txBody>
        </p:sp>
        <p:sp>
          <p:nvSpPr>
            <p:cNvPr id="15409" name="Line 20"/>
            <p:cNvSpPr>
              <a:spLocks noChangeShapeType="1"/>
            </p:cNvSpPr>
            <p:nvPr/>
          </p:nvSpPr>
          <p:spPr bwMode="auto">
            <a:xfrm>
              <a:off x="3650" y="100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377950" y="5165725"/>
            <a:ext cx="5873750" cy="438150"/>
            <a:chOff x="868" y="3254"/>
            <a:chExt cx="3700" cy="276"/>
          </a:xfrm>
        </p:grpSpPr>
        <p:sp>
          <p:nvSpPr>
            <p:cNvPr id="15402" name="Rectangle 22"/>
            <p:cNvSpPr>
              <a:spLocks noChangeArrowheads="1"/>
            </p:cNvSpPr>
            <p:nvPr/>
          </p:nvSpPr>
          <p:spPr bwMode="auto">
            <a:xfrm>
              <a:off x="868" y="3262"/>
              <a:ext cx="1993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从 </a:t>
              </a:r>
              <a:r>
                <a:rPr lang="en-US" altLang="zh-CN" sz="2000">
                  <a:latin typeface="Times New Roman" pitchFamily="18" charset="0"/>
                </a:rPr>
                <a:t>CPU </a:t>
              </a:r>
              <a:r>
                <a:rPr lang="zh-CN" altLang="en-US" sz="2000">
                  <a:latin typeface="Times New Roman" pitchFamily="18" charset="0"/>
                </a:rPr>
                <a:t>向主存写入一个字</a:t>
              </a:r>
            </a:p>
          </p:txBody>
        </p:sp>
        <p:grpSp>
          <p:nvGrpSpPr>
            <p:cNvPr id="15403" name="Group 23"/>
            <p:cNvGrpSpPr>
              <a:grpSpLocks/>
            </p:cNvGrpSpPr>
            <p:nvPr/>
          </p:nvGrpSpPr>
          <p:grpSpPr bwMode="auto">
            <a:xfrm>
              <a:off x="3226" y="3254"/>
              <a:ext cx="1342" cy="250"/>
              <a:chOff x="3226" y="3254"/>
              <a:chExt cx="1342" cy="250"/>
            </a:xfrm>
          </p:grpSpPr>
          <p:sp>
            <p:nvSpPr>
              <p:cNvPr id="15404" name="Text Box 24"/>
              <p:cNvSpPr txBox="1">
                <a:spLocks noChangeArrowheads="1"/>
              </p:cNvSpPr>
              <p:nvPr/>
            </p:nvSpPr>
            <p:spPr bwMode="auto">
              <a:xfrm>
                <a:off x="3226" y="3254"/>
                <a:ext cx="134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       </a:t>
                </a:r>
                <a:r>
                  <a:rPr lang="zh-CN" altLang="en-US" sz="2000">
                    <a:latin typeface="Times New Roman" pitchFamily="18" charset="0"/>
                  </a:rPr>
                  <a:t>主存</a:t>
                </a:r>
              </a:p>
            </p:txBody>
          </p:sp>
          <p:sp>
            <p:nvSpPr>
              <p:cNvPr id="15405" name="Line 25"/>
              <p:cNvSpPr>
                <a:spLocks noChangeShapeType="1"/>
              </p:cNvSpPr>
              <p:nvPr/>
            </p:nvSpPr>
            <p:spPr bwMode="auto">
              <a:xfrm>
                <a:off x="3656" y="3366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1155700" y="4495800"/>
            <a:ext cx="5483225" cy="434975"/>
            <a:chOff x="728" y="2832"/>
            <a:chExt cx="3454" cy="274"/>
          </a:xfrm>
        </p:grpSpPr>
        <p:sp>
          <p:nvSpPr>
            <p:cNvPr id="15399" name="Rectangle 27"/>
            <p:cNvSpPr>
              <a:spLocks noChangeArrowheads="1"/>
            </p:cNvSpPr>
            <p:nvPr/>
          </p:nvSpPr>
          <p:spPr bwMode="auto">
            <a:xfrm>
              <a:off x="728" y="2838"/>
              <a:ext cx="2223" cy="2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从 </a:t>
              </a:r>
              <a:r>
                <a:rPr lang="en-US" altLang="zh-CN" sz="2000">
                  <a:latin typeface="Times New Roman" pitchFamily="18" charset="0"/>
                </a:rPr>
                <a:t>I/O </a:t>
              </a:r>
              <a:r>
                <a:rPr lang="zh-CN" altLang="en-US" sz="2000">
                  <a:latin typeface="Times New Roman" pitchFamily="18" charset="0"/>
                </a:rPr>
                <a:t>接口中读一个字到</a:t>
              </a:r>
              <a:r>
                <a:rPr lang="en-US" altLang="zh-CN" sz="2000">
                  <a:latin typeface="Times New Roman" pitchFamily="18" charset="0"/>
                </a:rPr>
                <a:t>CPU</a:t>
              </a:r>
            </a:p>
          </p:txBody>
        </p:sp>
        <p:sp>
          <p:nvSpPr>
            <p:cNvPr id="15400" name="Text Box 28"/>
            <p:cNvSpPr txBox="1">
              <a:spLocks noChangeArrowheads="1"/>
            </p:cNvSpPr>
            <p:nvPr/>
          </p:nvSpPr>
          <p:spPr bwMode="auto">
            <a:xfrm>
              <a:off x="3226" y="2832"/>
              <a:ext cx="9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       CPU</a:t>
              </a:r>
            </a:p>
          </p:txBody>
        </p:sp>
        <p:sp>
          <p:nvSpPr>
            <p:cNvPr id="15401" name="Line 29"/>
            <p:cNvSpPr>
              <a:spLocks noChangeShapeType="1"/>
            </p:cNvSpPr>
            <p:nvPr/>
          </p:nvSpPr>
          <p:spPr bwMode="auto">
            <a:xfrm>
              <a:off x="3560" y="2965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3822700" y="2651125"/>
            <a:ext cx="3659188" cy="777875"/>
            <a:chOff x="2408" y="1670"/>
            <a:chExt cx="2305" cy="490"/>
          </a:xfrm>
        </p:grpSpPr>
        <p:sp>
          <p:nvSpPr>
            <p:cNvPr id="15393" name="Freeform 31"/>
            <p:cNvSpPr>
              <a:spLocks/>
            </p:cNvSpPr>
            <p:nvPr/>
          </p:nvSpPr>
          <p:spPr bwMode="auto">
            <a:xfrm>
              <a:off x="4376" y="1788"/>
              <a:ext cx="337" cy="132"/>
            </a:xfrm>
            <a:custGeom>
              <a:avLst/>
              <a:gdLst>
                <a:gd name="T0" fmla="*/ 337 w 337"/>
                <a:gd name="T1" fmla="*/ 0 h 132"/>
                <a:gd name="T2" fmla="*/ 336 w 337"/>
                <a:gd name="T3" fmla="*/ 132 h 132"/>
                <a:gd name="T4" fmla="*/ 0 w 337"/>
                <a:gd name="T5" fmla="*/ 132 h 132"/>
                <a:gd name="T6" fmla="*/ 0 60000 65536"/>
                <a:gd name="T7" fmla="*/ 0 60000 65536"/>
                <a:gd name="T8" fmla="*/ 0 60000 65536"/>
                <a:gd name="T9" fmla="*/ 0 w 337"/>
                <a:gd name="T10" fmla="*/ 0 h 132"/>
                <a:gd name="T11" fmla="*/ 337 w 337"/>
                <a:gd name="T12" fmla="*/ 132 h 1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7" h="132">
                  <a:moveTo>
                    <a:pt x="337" y="0"/>
                  </a:moveTo>
                  <a:lnTo>
                    <a:pt x="336" y="132"/>
                  </a:lnTo>
                  <a:lnTo>
                    <a:pt x="0" y="13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5394" name="Group 32"/>
            <p:cNvGrpSpPr>
              <a:grpSpLocks/>
            </p:cNvGrpSpPr>
            <p:nvPr/>
          </p:nvGrpSpPr>
          <p:grpSpPr bwMode="auto">
            <a:xfrm>
              <a:off x="2408" y="1670"/>
              <a:ext cx="2016" cy="490"/>
              <a:chOff x="2408" y="1622"/>
              <a:chExt cx="2016" cy="490"/>
            </a:xfrm>
          </p:grpSpPr>
          <p:sp>
            <p:nvSpPr>
              <p:cNvPr id="15395" name="Text Box 33"/>
              <p:cNvSpPr txBox="1">
                <a:spLocks noChangeArrowheads="1"/>
              </p:cNvSpPr>
              <p:nvPr/>
            </p:nvSpPr>
            <p:spPr bwMode="auto">
              <a:xfrm>
                <a:off x="2504" y="1622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中断请求</a:t>
                </a:r>
              </a:p>
            </p:txBody>
          </p:sp>
          <p:sp>
            <p:nvSpPr>
              <p:cNvPr id="15396" name="Line 34"/>
              <p:cNvSpPr>
                <a:spLocks noChangeShapeType="1"/>
              </p:cNvSpPr>
              <p:nvPr/>
            </p:nvSpPr>
            <p:spPr bwMode="auto">
              <a:xfrm flipH="1">
                <a:off x="2408" y="1872"/>
                <a:ext cx="2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5397" name="Text Box 35"/>
              <p:cNvSpPr txBox="1">
                <a:spLocks noChangeArrowheads="1"/>
              </p:cNvSpPr>
              <p:nvPr/>
            </p:nvSpPr>
            <p:spPr bwMode="auto">
              <a:xfrm>
                <a:off x="3226" y="1862"/>
                <a:ext cx="11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I/O       CPU</a:t>
                </a:r>
              </a:p>
            </p:txBody>
          </p:sp>
          <p:sp>
            <p:nvSpPr>
              <p:cNvPr id="15398" name="Line 36"/>
              <p:cNvSpPr>
                <a:spLocks noChangeShapeType="1"/>
              </p:cNvSpPr>
              <p:nvPr/>
            </p:nvSpPr>
            <p:spPr bwMode="auto">
              <a:xfrm>
                <a:off x="3555" y="197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3898900" y="3413125"/>
            <a:ext cx="749300" cy="473075"/>
            <a:chOff x="2456" y="2150"/>
            <a:chExt cx="472" cy="298"/>
          </a:xfrm>
        </p:grpSpPr>
        <p:sp>
          <p:nvSpPr>
            <p:cNvPr id="15391" name="Line 38"/>
            <p:cNvSpPr>
              <a:spLocks noChangeShapeType="1"/>
            </p:cNvSpPr>
            <p:nvPr/>
          </p:nvSpPr>
          <p:spPr bwMode="auto">
            <a:xfrm>
              <a:off x="2496" y="2448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92" name="Text Box 39"/>
            <p:cNvSpPr txBox="1">
              <a:spLocks noChangeArrowheads="1"/>
            </p:cNvSpPr>
            <p:nvPr/>
          </p:nvSpPr>
          <p:spPr bwMode="auto">
            <a:xfrm>
              <a:off x="2456" y="2150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出错</a:t>
              </a:r>
            </a:p>
          </p:txBody>
        </p:sp>
      </p:grp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2884488" y="6477000"/>
            <a:ext cx="461962" cy="396875"/>
            <a:chOff x="1817" y="4080"/>
            <a:chExt cx="291" cy="250"/>
          </a:xfrm>
        </p:grpSpPr>
        <p:sp>
          <p:nvSpPr>
            <p:cNvPr id="15389" name="Freeform 41"/>
            <p:cNvSpPr>
              <a:spLocks/>
            </p:cNvSpPr>
            <p:nvPr/>
          </p:nvSpPr>
          <p:spPr bwMode="auto">
            <a:xfrm>
              <a:off x="1817" y="4137"/>
              <a:ext cx="1" cy="183"/>
            </a:xfrm>
            <a:custGeom>
              <a:avLst/>
              <a:gdLst>
                <a:gd name="T0" fmla="*/ 0 w 1"/>
                <a:gd name="T1" fmla="*/ 0 h 183"/>
                <a:gd name="T2" fmla="*/ 0 w 1"/>
                <a:gd name="T3" fmla="*/ 183 h 183"/>
                <a:gd name="T4" fmla="*/ 0 60000 65536"/>
                <a:gd name="T5" fmla="*/ 0 60000 65536"/>
                <a:gd name="T6" fmla="*/ 0 w 1"/>
                <a:gd name="T7" fmla="*/ 0 h 183"/>
                <a:gd name="T8" fmla="*/ 1 w 1"/>
                <a:gd name="T9" fmla="*/ 183 h 18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83">
                  <a:moveTo>
                    <a:pt x="0" y="0"/>
                  </a:moveTo>
                  <a:lnTo>
                    <a:pt x="0" y="18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90" name="Text Box 42"/>
            <p:cNvSpPr txBox="1">
              <a:spLocks noChangeArrowheads="1"/>
            </p:cNvSpPr>
            <p:nvPr/>
          </p:nvSpPr>
          <p:spPr bwMode="auto">
            <a:xfrm>
              <a:off x="1832" y="4080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是</a:t>
              </a: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850900" y="1143000"/>
            <a:ext cx="1981200" cy="5102225"/>
            <a:chOff x="536" y="720"/>
            <a:chExt cx="1248" cy="3214"/>
          </a:xfrm>
        </p:grpSpPr>
        <p:sp>
          <p:nvSpPr>
            <p:cNvPr id="15387" name="Freeform 44"/>
            <p:cNvSpPr>
              <a:spLocks/>
            </p:cNvSpPr>
            <p:nvPr/>
          </p:nvSpPr>
          <p:spPr bwMode="auto">
            <a:xfrm>
              <a:off x="536" y="720"/>
              <a:ext cx="1248" cy="3206"/>
            </a:xfrm>
            <a:custGeom>
              <a:avLst/>
              <a:gdLst>
                <a:gd name="T0" fmla="*/ 576 w 1248"/>
                <a:gd name="T1" fmla="*/ 3206 h 3120"/>
                <a:gd name="T2" fmla="*/ 0 w 1248"/>
                <a:gd name="T3" fmla="*/ 3206 h 3120"/>
                <a:gd name="T4" fmla="*/ 0 w 1248"/>
                <a:gd name="T5" fmla="*/ 0 h 3120"/>
                <a:gd name="T6" fmla="*/ 1248 w 1248"/>
                <a:gd name="T7" fmla="*/ 0 h 31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3120"/>
                <a:gd name="T14" fmla="*/ 1248 w 1248"/>
                <a:gd name="T15" fmla="*/ 3120 h 31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3120">
                  <a:moveTo>
                    <a:pt x="576" y="3120"/>
                  </a:moveTo>
                  <a:lnTo>
                    <a:pt x="0" y="3120"/>
                  </a:lnTo>
                  <a:lnTo>
                    <a:pt x="0" y="0"/>
                  </a:lnTo>
                  <a:lnTo>
                    <a:pt x="1248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88" name="Text Box 45"/>
            <p:cNvSpPr txBox="1">
              <a:spLocks noChangeArrowheads="1"/>
            </p:cNvSpPr>
            <p:nvPr/>
          </p:nvSpPr>
          <p:spPr bwMode="auto">
            <a:xfrm>
              <a:off x="814" y="3684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</p:grpSp>
      <p:grpSp>
        <p:nvGrpSpPr>
          <p:cNvPr id="12" name="Group 46"/>
          <p:cNvGrpSpPr>
            <a:grpSpLocks/>
          </p:cNvGrpSpPr>
          <p:nvPr/>
        </p:nvGrpSpPr>
        <p:grpSpPr bwMode="auto">
          <a:xfrm>
            <a:off x="2865438" y="4114800"/>
            <a:ext cx="1262062" cy="396875"/>
            <a:chOff x="1805" y="2592"/>
            <a:chExt cx="795" cy="250"/>
          </a:xfrm>
        </p:grpSpPr>
        <p:sp>
          <p:nvSpPr>
            <p:cNvPr id="15385" name="Freeform 47"/>
            <p:cNvSpPr>
              <a:spLocks/>
            </p:cNvSpPr>
            <p:nvPr/>
          </p:nvSpPr>
          <p:spPr bwMode="auto">
            <a:xfrm>
              <a:off x="1805" y="2672"/>
              <a:ext cx="3" cy="162"/>
            </a:xfrm>
            <a:custGeom>
              <a:avLst/>
              <a:gdLst>
                <a:gd name="T0" fmla="*/ 0 w 3"/>
                <a:gd name="T1" fmla="*/ 0 h 162"/>
                <a:gd name="T2" fmla="*/ 3 w 3"/>
                <a:gd name="T3" fmla="*/ 162 h 162"/>
                <a:gd name="T4" fmla="*/ 0 60000 65536"/>
                <a:gd name="T5" fmla="*/ 0 60000 65536"/>
                <a:gd name="T6" fmla="*/ 0 w 3"/>
                <a:gd name="T7" fmla="*/ 0 h 162"/>
                <a:gd name="T8" fmla="*/ 3 w 3"/>
                <a:gd name="T9" fmla="*/ 162 h 16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62">
                  <a:moveTo>
                    <a:pt x="0" y="0"/>
                  </a:moveTo>
                  <a:lnTo>
                    <a:pt x="3" y="16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86" name="Text Box 48"/>
            <p:cNvSpPr txBox="1">
              <a:spLocks noChangeArrowheads="1"/>
            </p:cNvSpPr>
            <p:nvPr/>
          </p:nvSpPr>
          <p:spPr bwMode="auto">
            <a:xfrm>
              <a:off x="1880" y="2592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未错</a:t>
              </a:r>
            </a:p>
          </p:txBody>
        </p:sp>
      </p:grpSp>
      <p:sp>
        <p:nvSpPr>
          <p:cNvPr id="316465" name="Rectangle 4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15384" name="AutoShape 5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1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31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3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3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3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animBg="1" autoUpdateAnimBg="0"/>
      <p:bldP spid="316420" grpId="0" animBg="1" autoUpdateAnimBg="0"/>
      <p:bldP spid="316421" grpId="0" animBg="1" autoUpdateAnimBg="0"/>
      <p:bldP spid="316422" grpId="0" animBg="1" autoUpdateAnimBg="0"/>
      <p:bldP spid="316423" grpId="0" animBg="1"/>
      <p:bldP spid="316424" grpId="0" animBg="1"/>
      <p:bldP spid="316425" grpId="0" animBg="1"/>
      <p:bldP spid="316426" grpId="0" animBg="1"/>
      <p:bldP spid="316430" grpId="0" animBg="1" autoUpdateAnimBg="0"/>
      <p:bldP spid="3164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527002-6DB0-40AE-ADB9-5463881FCD08}" type="slidenum">
              <a:rPr lang="zh-CN" altLang="en-US"/>
              <a:pPr/>
              <a:t>14</a:t>
            </a:fld>
            <a:endParaRPr lang="en-US" altLang="zh-CN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2876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3.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方式 </a:t>
            </a:r>
          </a:p>
        </p:txBody>
      </p:sp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1355725" y="1209675"/>
            <a:ext cx="5875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主存和 </a:t>
            </a:r>
            <a:r>
              <a:rPr lang="en-US" altLang="zh-CN" sz="2800">
                <a:latin typeface="Times New Roman" pitchFamily="18" charset="0"/>
              </a:rPr>
              <a:t>I/O </a:t>
            </a:r>
            <a:r>
              <a:rPr lang="zh-CN" altLang="en-US" sz="2800">
                <a:latin typeface="Times New Roman" pitchFamily="18" charset="0"/>
              </a:rPr>
              <a:t>之间有一条直接数据通道</a:t>
            </a:r>
          </a:p>
        </p:txBody>
      </p:sp>
      <p:sp>
        <p:nvSpPr>
          <p:cNvPr id="317444" name="Text Box 4"/>
          <p:cNvSpPr txBox="1">
            <a:spLocks noChangeArrowheads="1"/>
          </p:cNvSpPr>
          <p:nvPr/>
        </p:nvSpPr>
        <p:spPr bwMode="auto">
          <a:xfrm>
            <a:off x="1355725" y="1893888"/>
            <a:ext cx="26844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不中断现行程序</a:t>
            </a:r>
          </a:p>
        </p:txBody>
      </p:sp>
      <p:sp>
        <p:nvSpPr>
          <p:cNvPr id="317445" name="Text Box 5"/>
          <p:cNvSpPr txBox="1">
            <a:spLocks noChangeArrowheads="1"/>
          </p:cNvSpPr>
          <p:nvPr/>
        </p:nvSpPr>
        <p:spPr bwMode="auto">
          <a:xfrm>
            <a:off x="899592" y="2492896"/>
            <a:ext cx="75344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dirty="0">
                <a:latin typeface="Times New Roman" pitchFamily="18" charset="0"/>
              </a:rPr>
              <a:t>DMA</a:t>
            </a:r>
            <a:r>
              <a:rPr lang="zh-CN" altLang="en-US" sz="2800" dirty="0">
                <a:latin typeface="Times New Roman" pitchFamily="18" charset="0"/>
              </a:rPr>
              <a:t>占用存取周期称为周期挪用（周期窃取）</a:t>
            </a:r>
          </a:p>
        </p:txBody>
      </p:sp>
      <p:sp>
        <p:nvSpPr>
          <p:cNvPr id="317446" name="Text Box 6"/>
          <p:cNvSpPr txBox="1">
            <a:spLocks noChangeArrowheads="1"/>
          </p:cNvSpPr>
          <p:nvPr/>
        </p:nvSpPr>
        <p:spPr bwMode="auto">
          <a:xfrm>
            <a:off x="971600" y="6021288"/>
            <a:ext cx="4248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CPU </a:t>
            </a:r>
            <a:r>
              <a:rPr lang="zh-CN" altLang="en-US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和 </a:t>
            </a:r>
            <a:r>
              <a:rPr lang="en-US" altLang="zh-CN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I/O </a:t>
            </a:r>
            <a:r>
              <a:rPr lang="zh-CN" altLang="en-US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并行工作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55576" y="3057872"/>
            <a:ext cx="7467600" cy="2819400"/>
            <a:chOff x="528" y="2448"/>
            <a:chExt cx="4704" cy="1776"/>
          </a:xfrm>
        </p:grpSpPr>
        <p:sp>
          <p:nvSpPr>
            <p:cNvPr id="16395" name="Line 8"/>
            <p:cNvSpPr>
              <a:spLocks noChangeShapeType="1"/>
            </p:cNvSpPr>
            <p:nvPr/>
          </p:nvSpPr>
          <p:spPr bwMode="auto">
            <a:xfrm>
              <a:off x="528" y="3362"/>
              <a:ext cx="22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396" name="Line 9"/>
            <p:cNvSpPr>
              <a:spLocks noChangeShapeType="1"/>
            </p:cNvSpPr>
            <p:nvPr/>
          </p:nvSpPr>
          <p:spPr bwMode="auto">
            <a:xfrm>
              <a:off x="2981" y="3362"/>
              <a:ext cx="22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397" name="Line 10"/>
            <p:cNvSpPr>
              <a:spLocks noChangeShapeType="1"/>
            </p:cNvSpPr>
            <p:nvPr/>
          </p:nvSpPr>
          <p:spPr bwMode="auto">
            <a:xfrm>
              <a:off x="2784" y="2834"/>
              <a:ext cx="0" cy="5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398" name="Line 11"/>
            <p:cNvSpPr>
              <a:spLocks noChangeShapeType="1"/>
            </p:cNvSpPr>
            <p:nvPr/>
          </p:nvSpPr>
          <p:spPr bwMode="auto">
            <a:xfrm>
              <a:off x="2976" y="2834"/>
              <a:ext cx="0" cy="5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399" name="Line 12"/>
            <p:cNvSpPr>
              <a:spLocks noChangeShapeType="1"/>
            </p:cNvSpPr>
            <p:nvPr/>
          </p:nvSpPr>
          <p:spPr bwMode="auto">
            <a:xfrm>
              <a:off x="2784" y="3362"/>
              <a:ext cx="0" cy="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0" name="Line 13"/>
            <p:cNvSpPr>
              <a:spLocks noChangeShapeType="1"/>
            </p:cNvSpPr>
            <p:nvPr/>
          </p:nvSpPr>
          <p:spPr bwMode="auto">
            <a:xfrm>
              <a:off x="2976" y="3458"/>
              <a:ext cx="0" cy="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1" name="Line 14"/>
            <p:cNvSpPr>
              <a:spLocks noChangeShapeType="1"/>
            </p:cNvSpPr>
            <p:nvPr/>
          </p:nvSpPr>
          <p:spPr bwMode="auto">
            <a:xfrm>
              <a:off x="528" y="2827"/>
              <a:ext cx="0" cy="5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2" name="Text Box 15"/>
            <p:cNvSpPr txBox="1">
              <a:spLocks noChangeArrowheads="1"/>
            </p:cNvSpPr>
            <p:nvPr/>
          </p:nvSpPr>
          <p:spPr bwMode="auto">
            <a:xfrm>
              <a:off x="1318" y="3072"/>
              <a:ext cx="1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latin typeface="Times New Roman" pitchFamily="18" charset="0"/>
                </a:rPr>
                <a:t>存取周期结束</a:t>
              </a:r>
            </a:p>
          </p:txBody>
        </p:sp>
        <p:sp>
          <p:nvSpPr>
            <p:cNvPr id="16403" name="Line 16"/>
            <p:cNvSpPr>
              <a:spLocks noChangeShapeType="1"/>
            </p:cNvSpPr>
            <p:nvPr/>
          </p:nvSpPr>
          <p:spPr bwMode="auto">
            <a:xfrm>
              <a:off x="2589" y="3218"/>
              <a:ext cx="19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4" name="Text Box 17"/>
            <p:cNvSpPr txBox="1">
              <a:spLocks noChangeArrowheads="1"/>
            </p:cNvSpPr>
            <p:nvPr/>
          </p:nvSpPr>
          <p:spPr bwMode="auto">
            <a:xfrm>
              <a:off x="912" y="2834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Times New Roman" pitchFamily="18" charset="0"/>
                </a:rPr>
                <a:t>CPU  </a:t>
              </a:r>
              <a:r>
                <a:rPr lang="zh-CN" altLang="en-US" sz="2000" dirty="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6405" name="Line 18"/>
            <p:cNvSpPr>
              <a:spLocks noChangeShapeType="1"/>
            </p:cNvSpPr>
            <p:nvPr/>
          </p:nvSpPr>
          <p:spPr bwMode="auto">
            <a:xfrm rot="10800000">
              <a:off x="528" y="2930"/>
              <a:ext cx="19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6" name="Line 19"/>
            <p:cNvSpPr>
              <a:spLocks noChangeShapeType="1"/>
            </p:cNvSpPr>
            <p:nvPr/>
          </p:nvSpPr>
          <p:spPr bwMode="auto">
            <a:xfrm>
              <a:off x="2589" y="2930"/>
              <a:ext cx="19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7" name="Line 20"/>
            <p:cNvSpPr>
              <a:spLocks noChangeShapeType="1"/>
            </p:cNvSpPr>
            <p:nvPr/>
          </p:nvSpPr>
          <p:spPr bwMode="auto">
            <a:xfrm rot="10800000">
              <a:off x="2976" y="2930"/>
              <a:ext cx="19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08" name="Text Box 21"/>
            <p:cNvSpPr txBox="1">
              <a:spLocks noChangeArrowheads="1"/>
            </p:cNvSpPr>
            <p:nvPr/>
          </p:nvSpPr>
          <p:spPr bwMode="auto">
            <a:xfrm>
              <a:off x="3164" y="2834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</a:t>
              </a:r>
              <a:r>
                <a:rPr lang="zh-CN" altLang="en-US" sz="200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6409" name="Text Box 22"/>
            <p:cNvSpPr txBox="1">
              <a:spLocks noChangeArrowheads="1"/>
            </p:cNvSpPr>
            <p:nvPr/>
          </p:nvSpPr>
          <p:spPr bwMode="auto">
            <a:xfrm>
              <a:off x="1968" y="3362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</a:t>
              </a:r>
            </a:p>
          </p:txBody>
        </p:sp>
        <p:sp>
          <p:nvSpPr>
            <p:cNvPr id="16410" name="Line 23"/>
            <p:cNvSpPr>
              <a:spLocks noChangeShapeType="1"/>
            </p:cNvSpPr>
            <p:nvPr/>
          </p:nvSpPr>
          <p:spPr bwMode="auto">
            <a:xfrm>
              <a:off x="1488" y="3352"/>
              <a:ext cx="0" cy="2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11" name="Text Box 24"/>
            <p:cNvSpPr txBox="1">
              <a:spLocks noChangeArrowheads="1"/>
            </p:cNvSpPr>
            <p:nvPr/>
          </p:nvSpPr>
          <p:spPr bwMode="auto">
            <a:xfrm>
              <a:off x="820" y="335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启动</a:t>
              </a:r>
              <a:r>
                <a:rPr lang="en-US" altLang="zh-CN" sz="2000">
                  <a:latin typeface="Times New Roman" pitchFamily="18" charset="0"/>
                </a:rPr>
                <a:t>I/O</a:t>
              </a:r>
            </a:p>
          </p:txBody>
        </p:sp>
        <p:sp>
          <p:nvSpPr>
            <p:cNvPr id="16412" name="Line 25"/>
            <p:cNvSpPr>
              <a:spLocks noChangeShapeType="1"/>
            </p:cNvSpPr>
            <p:nvPr/>
          </p:nvSpPr>
          <p:spPr bwMode="auto">
            <a:xfrm>
              <a:off x="1488" y="3615"/>
              <a:ext cx="0" cy="1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13" name="Line 26"/>
            <p:cNvSpPr>
              <a:spLocks noChangeShapeType="1"/>
            </p:cNvSpPr>
            <p:nvPr/>
          </p:nvSpPr>
          <p:spPr bwMode="auto">
            <a:xfrm flipH="1">
              <a:off x="1488" y="369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14" name="Text Box 27"/>
            <p:cNvSpPr txBox="1">
              <a:spLocks noChangeArrowheads="1"/>
            </p:cNvSpPr>
            <p:nvPr/>
          </p:nvSpPr>
          <p:spPr bwMode="auto">
            <a:xfrm>
              <a:off x="1780" y="359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6415" name="Line 28"/>
            <p:cNvSpPr>
              <a:spLocks noChangeShapeType="1"/>
            </p:cNvSpPr>
            <p:nvPr/>
          </p:nvSpPr>
          <p:spPr bwMode="auto">
            <a:xfrm rot="10800000" flipH="1">
              <a:off x="2592" y="369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16" name="Line 29"/>
            <p:cNvSpPr>
              <a:spLocks noChangeShapeType="1"/>
            </p:cNvSpPr>
            <p:nvPr/>
          </p:nvSpPr>
          <p:spPr bwMode="auto">
            <a:xfrm flipH="1">
              <a:off x="2980" y="369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17" name="Text Box 30"/>
            <p:cNvSpPr txBox="1">
              <a:spLocks noChangeArrowheads="1"/>
            </p:cNvSpPr>
            <p:nvPr/>
          </p:nvSpPr>
          <p:spPr bwMode="auto">
            <a:xfrm>
              <a:off x="3124" y="359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6418" name="Text Box 31"/>
            <p:cNvSpPr txBox="1">
              <a:spLocks noChangeArrowheads="1"/>
            </p:cNvSpPr>
            <p:nvPr/>
          </p:nvSpPr>
          <p:spPr bwMode="auto">
            <a:xfrm>
              <a:off x="2326" y="2448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一个存取周期</a:t>
              </a:r>
            </a:p>
          </p:txBody>
        </p:sp>
        <p:sp>
          <p:nvSpPr>
            <p:cNvPr id="16419" name="Text Box 32"/>
            <p:cNvSpPr txBox="1">
              <a:spLocks noChangeArrowheads="1"/>
            </p:cNvSpPr>
            <p:nvPr/>
          </p:nvSpPr>
          <p:spPr bwMode="auto">
            <a:xfrm>
              <a:off x="2592" y="3974"/>
              <a:ext cx="20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实现</a:t>
              </a: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I/O</a:t>
              </a: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与主存之间的传送</a:t>
              </a:r>
            </a:p>
          </p:txBody>
        </p:sp>
        <p:sp>
          <p:nvSpPr>
            <p:cNvPr id="16420" name="Line 33"/>
            <p:cNvSpPr>
              <a:spLocks noChangeShapeType="1"/>
            </p:cNvSpPr>
            <p:nvPr/>
          </p:nvSpPr>
          <p:spPr bwMode="auto">
            <a:xfrm>
              <a:off x="2880" y="268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6421" name="Line 34"/>
            <p:cNvSpPr>
              <a:spLocks noChangeShapeType="1"/>
            </p:cNvSpPr>
            <p:nvPr/>
          </p:nvSpPr>
          <p:spPr bwMode="auto">
            <a:xfrm flipV="1">
              <a:off x="2880" y="3648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17475" name="Rectangle 35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sp>
        <p:nvSpPr>
          <p:cNvPr id="16394" name="AutoShape 3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6732240" y="1576837"/>
            <a:ext cx="22749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</a:rPr>
              <a:t>改错</a:t>
            </a: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en-US" altLang="zh-CN" dirty="0" err="1">
                <a:solidFill>
                  <a:srgbClr val="FF0000"/>
                </a:solidFill>
                <a:latin typeface="Times New Roman" pitchFamily="18" charset="0"/>
              </a:rPr>
              <a:t>P166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</a:rPr>
              <a:t>第三行</a:t>
            </a:r>
            <a:endParaRPr lang="en-US" altLang="zh-CN" dirty="0">
              <a:solidFill>
                <a:srgbClr val="FF0000"/>
              </a:solidFill>
              <a:latin typeface="Times New Roman" pitchFamily="18" charset="0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</a:rPr>
              <a:t>    </a:t>
            </a:r>
            <a:r>
              <a:rPr lang="zh-CN" altLang="en-US" dirty="0">
                <a:solidFill>
                  <a:srgbClr val="FF0000"/>
                </a:solidFill>
                <a:latin typeface="Times New Roman" pitchFamily="18" charset="0"/>
              </a:rPr>
              <a:t>“称为”周期窃取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 autoUpdateAnimBg="0"/>
      <p:bldP spid="317444" grpId="0" autoUpdateAnimBg="0"/>
      <p:bldP spid="317445" grpId="0" autoUpdateAnimBg="0"/>
      <p:bldP spid="317446" grpId="0" autoUpdateAnimBg="0"/>
      <p:bldP spid="3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1325" y="171450"/>
            <a:ext cx="57102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三种方式的 </a:t>
            </a:r>
            <a:r>
              <a:rPr lang="en-US" altLang="zh-CN" sz="3200">
                <a:latin typeface="Times New Roman" pitchFamily="18" charset="0"/>
              </a:rPr>
              <a:t>CPU </a:t>
            </a:r>
            <a:r>
              <a:rPr lang="zh-CN" altLang="en-US" sz="3200">
                <a:latin typeface="Times New Roman" pitchFamily="18" charset="0"/>
              </a:rPr>
              <a:t>工作效率比较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0038" y="4629150"/>
            <a:ext cx="8158162" cy="2228850"/>
            <a:chOff x="189" y="2916"/>
            <a:chExt cx="5139" cy="1404"/>
          </a:xfrm>
        </p:grpSpPr>
        <p:sp>
          <p:nvSpPr>
            <p:cNvPr id="17544" name="Line 4"/>
            <p:cNvSpPr>
              <a:spLocks noChangeShapeType="1"/>
            </p:cNvSpPr>
            <p:nvPr/>
          </p:nvSpPr>
          <p:spPr bwMode="auto">
            <a:xfrm>
              <a:off x="717" y="3782"/>
              <a:ext cx="22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45" name="Line 5"/>
            <p:cNvSpPr>
              <a:spLocks noChangeShapeType="1"/>
            </p:cNvSpPr>
            <p:nvPr/>
          </p:nvSpPr>
          <p:spPr bwMode="auto">
            <a:xfrm>
              <a:off x="3077" y="3782"/>
              <a:ext cx="225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46" name="Line 6"/>
            <p:cNvSpPr>
              <a:spLocks noChangeShapeType="1"/>
            </p:cNvSpPr>
            <p:nvPr/>
          </p:nvSpPr>
          <p:spPr bwMode="auto">
            <a:xfrm>
              <a:off x="2973" y="3254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47" name="Line 7"/>
            <p:cNvSpPr>
              <a:spLocks noChangeShapeType="1"/>
            </p:cNvSpPr>
            <p:nvPr/>
          </p:nvSpPr>
          <p:spPr bwMode="auto">
            <a:xfrm>
              <a:off x="3072" y="3254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48" name="Line 8"/>
            <p:cNvSpPr>
              <a:spLocks noChangeShapeType="1"/>
            </p:cNvSpPr>
            <p:nvPr/>
          </p:nvSpPr>
          <p:spPr bwMode="auto">
            <a:xfrm>
              <a:off x="2973" y="3782"/>
              <a:ext cx="0" cy="2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49" name="Line 9"/>
            <p:cNvSpPr>
              <a:spLocks noChangeShapeType="1"/>
            </p:cNvSpPr>
            <p:nvPr/>
          </p:nvSpPr>
          <p:spPr bwMode="auto">
            <a:xfrm>
              <a:off x="3072" y="3878"/>
              <a:ext cx="0" cy="3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0" name="Line 10"/>
            <p:cNvSpPr>
              <a:spLocks noChangeShapeType="1"/>
            </p:cNvSpPr>
            <p:nvPr/>
          </p:nvSpPr>
          <p:spPr bwMode="auto">
            <a:xfrm>
              <a:off x="717" y="3247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1" name="Text Box 11"/>
            <p:cNvSpPr txBox="1">
              <a:spLocks noChangeArrowheads="1"/>
            </p:cNvSpPr>
            <p:nvPr/>
          </p:nvSpPr>
          <p:spPr bwMode="auto">
            <a:xfrm>
              <a:off x="1507" y="3492"/>
              <a:ext cx="1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存取周期结束</a:t>
              </a:r>
            </a:p>
          </p:txBody>
        </p:sp>
        <p:sp>
          <p:nvSpPr>
            <p:cNvPr id="17552" name="Line 12"/>
            <p:cNvSpPr>
              <a:spLocks noChangeShapeType="1"/>
            </p:cNvSpPr>
            <p:nvPr/>
          </p:nvSpPr>
          <p:spPr bwMode="auto">
            <a:xfrm>
              <a:off x="2778" y="3638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3" name="Text Box 13"/>
            <p:cNvSpPr txBox="1">
              <a:spLocks noChangeArrowheads="1"/>
            </p:cNvSpPr>
            <p:nvPr/>
          </p:nvSpPr>
          <p:spPr bwMode="auto">
            <a:xfrm>
              <a:off x="1101" y="3254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</a:t>
              </a:r>
              <a:r>
                <a:rPr lang="zh-CN" altLang="en-US" sz="200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7554" name="Line 14"/>
            <p:cNvSpPr>
              <a:spLocks noChangeShapeType="1"/>
            </p:cNvSpPr>
            <p:nvPr/>
          </p:nvSpPr>
          <p:spPr bwMode="auto">
            <a:xfrm rot="10800000">
              <a:off x="717" y="3350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5" name="Line 15"/>
            <p:cNvSpPr>
              <a:spLocks noChangeShapeType="1"/>
            </p:cNvSpPr>
            <p:nvPr/>
          </p:nvSpPr>
          <p:spPr bwMode="auto">
            <a:xfrm>
              <a:off x="2778" y="3350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6" name="Line 16"/>
            <p:cNvSpPr>
              <a:spLocks noChangeShapeType="1"/>
            </p:cNvSpPr>
            <p:nvPr/>
          </p:nvSpPr>
          <p:spPr bwMode="auto">
            <a:xfrm rot="10800000">
              <a:off x="3072" y="3350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57" name="Text Box 17"/>
            <p:cNvSpPr txBox="1">
              <a:spLocks noChangeArrowheads="1"/>
            </p:cNvSpPr>
            <p:nvPr/>
          </p:nvSpPr>
          <p:spPr bwMode="auto">
            <a:xfrm>
              <a:off x="3260" y="3254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</a:t>
              </a:r>
              <a:r>
                <a:rPr lang="zh-CN" altLang="en-US" sz="200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7558" name="Text Box 18"/>
            <p:cNvSpPr txBox="1">
              <a:spLocks noChangeArrowheads="1"/>
            </p:cNvSpPr>
            <p:nvPr/>
          </p:nvSpPr>
          <p:spPr bwMode="auto">
            <a:xfrm>
              <a:off x="2157" y="3782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</a:t>
              </a:r>
            </a:p>
          </p:txBody>
        </p:sp>
        <p:sp>
          <p:nvSpPr>
            <p:cNvPr id="17559" name="Line 19"/>
            <p:cNvSpPr>
              <a:spLocks noChangeShapeType="1"/>
            </p:cNvSpPr>
            <p:nvPr/>
          </p:nvSpPr>
          <p:spPr bwMode="auto">
            <a:xfrm>
              <a:off x="1677" y="3772"/>
              <a:ext cx="0" cy="2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0" name="Text Box 20"/>
            <p:cNvSpPr txBox="1">
              <a:spLocks noChangeArrowheads="1"/>
            </p:cNvSpPr>
            <p:nvPr/>
          </p:nvSpPr>
          <p:spPr bwMode="auto">
            <a:xfrm>
              <a:off x="1009" y="377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启动</a:t>
              </a:r>
              <a:r>
                <a:rPr lang="en-US" altLang="zh-CN" sz="2000">
                  <a:latin typeface="Times New Roman" pitchFamily="18" charset="0"/>
                </a:rPr>
                <a:t>I/O</a:t>
              </a:r>
            </a:p>
          </p:txBody>
        </p:sp>
        <p:sp>
          <p:nvSpPr>
            <p:cNvPr id="17561" name="Line 21"/>
            <p:cNvSpPr>
              <a:spLocks noChangeShapeType="1"/>
            </p:cNvSpPr>
            <p:nvPr/>
          </p:nvSpPr>
          <p:spPr bwMode="auto">
            <a:xfrm>
              <a:off x="1677" y="4035"/>
              <a:ext cx="0" cy="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2" name="Line 22"/>
            <p:cNvSpPr>
              <a:spLocks noChangeShapeType="1"/>
            </p:cNvSpPr>
            <p:nvPr/>
          </p:nvSpPr>
          <p:spPr bwMode="auto">
            <a:xfrm flipH="1">
              <a:off x="1677" y="411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3" name="Text Box 23"/>
            <p:cNvSpPr txBox="1">
              <a:spLocks noChangeArrowheads="1"/>
            </p:cNvSpPr>
            <p:nvPr/>
          </p:nvSpPr>
          <p:spPr bwMode="auto">
            <a:xfrm>
              <a:off x="1969" y="401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7564" name="Line 24"/>
            <p:cNvSpPr>
              <a:spLocks noChangeShapeType="1"/>
            </p:cNvSpPr>
            <p:nvPr/>
          </p:nvSpPr>
          <p:spPr bwMode="auto">
            <a:xfrm rot="10800000" flipH="1">
              <a:off x="2781" y="411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5" name="Line 25"/>
            <p:cNvSpPr>
              <a:spLocks noChangeShapeType="1"/>
            </p:cNvSpPr>
            <p:nvPr/>
          </p:nvSpPr>
          <p:spPr bwMode="auto">
            <a:xfrm flipH="1">
              <a:off x="3076" y="411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6" name="Text Box 26"/>
            <p:cNvSpPr txBox="1">
              <a:spLocks noChangeArrowheads="1"/>
            </p:cNvSpPr>
            <p:nvPr/>
          </p:nvSpPr>
          <p:spPr bwMode="auto">
            <a:xfrm>
              <a:off x="3220" y="401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7567" name="Freeform 27"/>
            <p:cNvSpPr>
              <a:spLocks/>
            </p:cNvSpPr>
            <p:nvPr/>
          </p:nvSpPr>
          <p:spPr bwMode="auto">
            <a:xfrm>
              <a:off x="2541" y="3062"/>
              <a:ext cx="483" cy="202"/>
            </a:xfrm>
            <a:custGeom>
              <a:avLst/>
              <a:gdLst>
                <a:gd name="T0" fmla="*/ 483 w 528"/>
                <a:gd name="T1" fmla="*/ 202 h 240"/>
                <a:gd name="T2" fmla="*/ 439 w 528"/>
                <a:gd name="T3" fmla="*/ 121 h 240"/>
                <a:gd name="T4" fmla="*/ 307 w 528"/>
                <a:gd name="T5" fmla="*/ 40 h 240"/>
                <a:gd name="T6" fmla="*/ 176 w 528"/>
                <a:gd name="T7" fmla="*/ 0 h 240"/>
                <a:gd name="T8" fmla="*/ 0 w 528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8"/>
                <a:gd name="T16" fmla="*/ 0 h 240"/>
                <a:gd name="T17" fmla="*/ 528 w 528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8" h="240">
                  <a:moveTo>
                    <a:pt x="528" y="240"/>
                  </a:moveTo>
                  <a:lnTo>
                    <a:pt x="480" y="144"/>
                  </a:lnTo>
                  <a:lnTo>
                    <a:pt x="336" y="48"/>
                  </a:lnTo>
                  <a:lnTo>
                    <a:pt x="192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68" name="Text Box 28"/>
            <p:cNvSpPr txBox="1">
              <a:spLocks noChangeArrowheads="1"/>
            </p:cNvSpPr>
            <p:nvPr/>
          </p:nvSpPr>
          <p:spPr bwMode="auto">
            <a:xfrm>
              <a:off x="1485" y="2916"/>
              <a:ext cx="1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一个存取周期</a:t>
              </a:r>
            </a:p>
          </p:txBody>
        </p:sp>
        <p:sp>
          <p:nvSpPr>
            <p:cNvPr id="17569" name="Freeform 29"/>
            <p:cNvSpPr>
              <a:spLocks/>
            </p:cNvSpPr>
            <p:nvPr/>
          </p:nvSpPr>
          <p:spPr bwMode="auto">
            <a:xfrm>
              <a:off x="3024" y="4080"/>
              <a:ext cx="960" cy="192"/>
            </a:xfrm>
            <a:custGeom>
              <a:avLst/>
              <a:gdLst>
                <a:gd name="T0" fmla="*/ 0 w 1056"/>
                <a:gd name="T1" fmla="*/ 0 h 192"/>
                <a:gd name="T2" fmla="*/ 0 w 1056"/>
                <a:gd name="T3" fmla="*/ 96 h 192"/>
                <a:gd name="T4" fmla="*/ 44 w 1056"/>
                <a:gd name="T5" fmla="*/ 192 h 192"/>
                <a:gd name="T6" fmla="*/ 785 w 1056"/>
                <a:gd name="T7" fmla="*/ 192 h 192"/>
                <a:gd name="T8" fmla="*/ 960 w 1056"/>
                <a:gd name="T9" fmla="*/ 48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6"/>
                <a:gd name="T16" fmla="*/ 0 h 192"/>
                <a:gd name="T17" fmla="*/ 1056 w 105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6" h="192">
                  <a:moveTo>
                    <a:pt x="0" y="0"/>
                  </a:moveTo>
                  <a:lnTo>
                    <a:pt x="0" y="96"/>
                  </a:lnTo>
                  <a:lnTo>
                    <a:pt x="48" y="192"/>
                  </a:lnTo>
                  <a:lnTo>
                    <a:pt x="864" y="192"/>
                  </a:lnTo>
                  <a:lnTo>
                    <a:pt x="1056" y="4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70" name="Text Box 30"/>
            <p:cNvSpPr txBox="1">
              <a:spLocks noChangeArrowheads="1"/>
            </p:cNvSpPr>
            <p:nvPr/>
          </p:nvSpPr>
          <p:spPr bwMode="auto">
            <a:xfrm>
              <a:off x="3984" y="3878"/>
              <a:ext cx="115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实现</a:t>
              </a: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与主存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之间的传送</a:t>
              </a:r>
            </a:p>
          </p:txBody>
        </p:sp>
        <p:sp>
          <p:nvSpPr>
            <p:cNvPr id="17571" name="Text Box 31"/>
            <p:cNvSpPr txBox="1">
              <a:spLocks noChangeArrowheads="1"/>
            </p:cNvSpPr>
            <p:nvPr/>
          </p:nvSpPr>
          <p:spPr bwMode="auto">
            <a:xfrm>
              <a:off x="189" y="3541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latin typeface="Times New Roman" pitchFamily="18" charset="0"/>
              </a:endParaRPr>
            </a:p>
          </p:txBody>
        </p:sp>
        <p:sp>
          <p:nvSpPr>
            <p:cNvPr id="17572" name="Line 32"/>
            <p:cNvSpPr>
              <a:spLocks noChangeShapeType="1"/>
            </p:cNvSpPr>
            <p:nvPr/>
          </p:nvSpPr>
          <p:spPr bwMode="auto">
            <a:xfrm>
              <a:off x="2973" y="4032"/>
              <a:ext cx="0" cy="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300038" y="760413"/>
            <a:ext cx="8318500" cy="1433512"/>
            <a:chOff x="189" y="479"/>
            <a:chExt cx="5240" cy="903"/>
          </a:xfrm>
        </p:grpSpPr>
        <p:grpSp>
          <p:nvGrpSpPr>
            <p:cNvPr id="17520" name="Group 34"/>
            <p:cNvGrpSpPr>
              <a:grpSpLocks/>
            </p:cNvGrpSpPr>
            <p:nvPr/>
          </p:nvGrpSpPr>
          <p:grpSpPr bwMode="auto">
            <a:xfrm>
              <a:off x="189" y="479"/>
              <a:ext cx="5240" cy="903"/>
              <a:chOff x="189" y="479"/>
              <a:chExt cx="5240" cy="903"/>
            </a:xfrm>
          </p:grpSpPr>
          <p:sp>
            <p:nvSpPr>
              <p:cNvPr id="17525" name="Text Box 35"/>
              <p:cNvSpPr txBox="1">
                <a:spLocks noChangeArrowheads="1"/>
              </p:cNvSpPr>
              <p:nvPr/>
            </p:nvSpPr>
            <p:spPr bwMode="auto">
              <a:xfrm>
                <a:off x="189" y="662"/>
                <a:ext cx="1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latin typeface="Times New Roman" pitchFamily="18" charset="0"/>
                </a:endParaRPr>
              </a:p>
            </p:txBody>
          </p:sp>
          <p:sp>
            <p:nvSpPr>
              <p:cNvPr id="17526" name="Line 36"/>
              <p:cNvSpPr>
                <a:spLocks noChangeShapeType="1"/>
              </p:cNvSpPr>
              <p:nvPr/>
            </p:nvSpPr>
            <p:spPr bwMode="auto">
              <a:xfrm>
                <a:off x="717" y="518"/>
                <a:ext cx="0" cy="4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27" name="Line 37"/>
              <p:cNvSpPr>
                <a:spLocks noChangeShapeType="1"/>
              </p:cNvSpPr>
              <p:nvPr/>
            </p:nvSpPr>
            <p:spPr bwMode="auto">
              <a:xfrm>
                <a:off x="1821" y="518"/>
                <a:ext cx="0" cy="4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28" name="Line 38"/>
              <p:cNvSpPr>
                <a:spLocks noChangeShapeType="1"/>
              </p:cNvSpPr>
              <p:nvPr/>
            </p:nvSpPr>
            <p:spPr bwMode="auto">
              <a:xfrm>
                <a:off x="4461" y="518"/>
                <a:ext cx="0" cy="8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29" name="Line 39"/>
              <p:cNvSpPr>
                <a:spLocks noChangeShapeType="1"/>
              </p:cNvSpPr>
              <p:nvPr/>
            </p:nvSpPr>
            <p:spPr bwMode="auto">
              <a:xfrm flipH="1">
                <a:off x="717" y="710"/>
                <a:ext cx="1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0" name="Line 40"/>
              <p:cNvSpPr>
                <a:spLocks noChangeShapeType="1"/>
              </p:cNvSpPr>
              <p:nvPr/>
            </p:nvSpPr>
            <p:spPr bwMode="auto">
              <a:xfrm rot="10800000" flipH="1">
                <a:off x="1631" y="710"/>
                <a:ext cx="1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1" name="Text Box 41"/>
              <p:cNvSpPr txBox="1">
                <a:spLocks noChangeArrowheads="1"/>
              </p:cNvSpPr>
              <p:nvPr/>
            </p:nvSpPr>
            <p:spPr bwMode="auto">
              <a:xfrm>
                <a:off x="883" y="501"/>
                <a:ext cx="78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en-US" altLang="zh-CN" sz="900">
                    <a:latin typeface="Times New Roman" pitchFamily="18" charset="0"/>
                  </a:rPr>
                  <a:t> </a:t>
                </a:r>
                <a:r>
                  <a:rPr lang="zh-CN" altLang="en-US" sz="2000">
                    <a:latin typeface="Times New Roman" pitchFamily="18" charset="0"/>
                  </a:rPr>
                  <a:t>执行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现行程序</a:t>
                </a:r>
              </a:p>
            </p:txBody>
          </p:sp>
          <p:sp>
            <p:nvSpPr>
              <p:cNvPr id="17532" name="Line 42"/>
              <p:cNvSpPr>
                <a:spLocks noChangeShapeType="1"/>
              </p:cNvSpPr>
              <p:nvPr/>
            </p:nvSpPr>
            <p:spPr bwMode="auto">
              <a:xfrm flipH="1">
                <a:off x="1821" y="710"/>
                <a:ext cx="1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3" name="Line 43"/>
              <p:cNvSpPr>
                <a:spLocks noChangeShapeType="1"/>
              </p:cNvSpPr>
              <p:nvPr/>
            </p:nvSpPr>
            <p:spPr bwMode="auto">
              <a:xfrm rot="10800000" flipH="1">
                <a:off x="4273" y="710"/>
                <a:ext cx="1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4" name="Line 44"/>
              <p:cNvSpPr>
                <a:spLocks noChangeShapeType="1"/>
              </p:cNvSpPr>
              <p:nvPr/>
            </p:nvSpPr>
            <p:spPr bwMode="auto">
              <a:xfrm flipH="1">
                <a:off x="4463" y="710"/>
                <a:ext cx="1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5" name="Text Box 45"/>
              <p:cNvSpPr txBox="1">
                <a:spLocks noChangeArrowheads="1"/>
              </p:cNvSpPr>
              <p:nvPr/>
            </p:nvSpPr>
            <p:spPr bwMode="auto">
              <a:xfrm>
                <a:off x="2051" y="604"/>
                <a:ext cx="212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zh-CN" altLang="en-US" sz="2000">
                    <a:latin typeface="Times New Roman" pitchFamily="18" charset="0"/>
                  </a:rPr>
                  <a:t>查询等待并传输</a:t>
                </a:r>
                <a:r>
                  <a:rPr lang="en-US" altLang="zh-CN" sz="2000"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latin typeface="Times New Roman" pitchFamily="18" charset="0"/>
                  </a:rPr>
                  <a:t>数据</a:t>
                </a:r>
              </a:p>
            </p:txBody>
          </p:sp>
          <p:sp>
            <p:nvSpPr>
              <p:cNvPr id="17536" name="Text Box 46"/>
              <p:cNvSpPr txBox="1">
                <a:spLocks noChangeArrowheads="1"/>
              </p:cNvSpPr>
              <p:nvPr/>
            </p:nvSpPr>
            <p:spPr bwMode="auto">
              <a:xfrm>
                <a:off x="4605" y="479"/>
                <a:ext cx="82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 </a:t>
                </a:r>
                <a:r>
                  <a:rPr lang="en-US" altLang="zh-CN" sz="900">
                    <a:latin typeface="Times New Roman" pitchFamily="18" charset="0"/>
                  </a:rPr>
                  <a:t> </a:t>
                </a:r>
                <a:r>
                  <a:rPr lang="zh-CN" altLang="en-US" sz="2000">
                    <a:latin typeface="Times New Roman" pitchFamily="18" charset="0"/>
                  </a:rPr>
                  <a:t>执行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现行程序</a:t>
                </a:r>
              </a:p>
            </p:txBody>
          </p:sp>
          <p:sp>
            <p:nvSpPr>
              <p:cNvPr id="17537" name="Line 47"/>
              <p:cNvSpPr>
                <a:spLocks noChangeShapeType="1"/>
              </p:cNvSpPr>
              <p:nvPr/>
            </p:nvSpPr>
            <p:spPr bwMode="auto">
              <a:xfrm>
                <a:off x="1821" y="950"/>
                <a:ext cx="0" cy="23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8" name="Line 48"/>
              <p:cNvSpPr>
                <a:spLocks noChangeShapeType="1"/>
              </p:cNvSpPr>
              <p:nvPr/>
            </p:nvSpPr>
            <p:spPr bwMode="auto">
              <a:xfrm>
                <a:off x="1821" y="1152"/>
                <a:ext cx="0" cy="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39" name="Text Box 49"/>
              <p:cNvSpPr txBox="1">
                <a:spLocks noChangeArrowheads="1"/>
              </p:cNvSpPr>
              <p:nvPr/>
            </p:nvSpPr>
            <p:spPr bwMode="auto">
              <a:xfrm>
                <a:off x="1101" y="950"/>
                <a:ext cx="6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启动</a:t>
                </a:r>
                <a:r>
                  <a:rPr lang="en-US" altLang="zh-CN" sz="2000">
                    <a:latin typeface="Times New Roman" pitchFamily="18" charset="0"/>
                  </a:rPr>
                  <a:t>I/O</a:t>
                </a:r>
              </a:p>
            </p:txBody>
          </p:sp>
          <p:grpSp>
            <p:nvGrpSpPr>
              <p:cNvPr id="17540" name="Group 50"/>
              <p:cNvGrpSpPr>
                <a:grpSpLocks/>
              </p:cNvGrpSpPr>
              <p:nvPr/>
            </p:nvGrpSpPr>
            <p:grpSpPr bwMode="auto">
              <a:xfrm>
                <a:off x="717" y="954"/>
                <a:ext cx="4704" cy="6"/>
                <a:chOff x="336" y="954"/>
                <a:chExt cx="4704" cy="6"/>
              </a:xfrm>
            </p:grpSpPr>
            <p:sp>
              <p:nvSpPr>
                <p:cNvPr id="17541" name="Line 51"/>
                <p:cNvSpPr>
                  <a:spLocks noChangeShapeType="1"/>
                </p:cNvSpPr>
                <p:nvPr/>
              </p:nvSpPr>
              <p:spPr bwMode="auto">
                <a:xfrm>
                  <a:off x="336" y="954"/>
                  <a:ext cx="110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7542" name="Line 52"/>
                <p:cNvSpPr>
                  <a:spLocks noChangeShapeType="1"/>
                </p:cNvSpPr>
                <p:nvPr/>
              </p:nvSpPr>
              <p:spPr bwMode="auto">
                <a:xfrm>
                  <a:off x="1440" y="960"/>
                  <a:ext cx="264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7543" name="Line 53"/>
                <p:cNvSpPr>
                  <a:spLocks noChangeShapeType="1"/>
                </p:cNvSpPr>
                <p:nvPr/>
              </p:nvSpPr>
              <p:spPr bwMode="auto">
                <a:xfrm>
                  <a:off x="4080" y="960"/>
                  <a:ext cx="96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7521" name="Group 54"/>
            <p:cNvGrpSpPr>
              <a:grpSpLocks/>
            </p:cNvGrpSpPr>
            <p:nvPr/>
          </p:nvGrpSpPr>
          <p:grpSpPr bwMode="auto">
            <a:xfrm>
              <a:off x="1821" y="1094"/>
              <a:ext cx="2640" cy="250"/>
              <a:chOff x="1821" y="1094"/>
              <a:chExt cx="2640" cy="250"/>
            </a:xfrm>
          </p:grpSpPr>
          <p:sp>
            <p:nvSpPr>
              <p:cNvPr id="17522" name="Text Box 55"/>
              <p:cNvSpPr txBox="1">
                <a:spLocks noChangeArrowheads="1"/>
              </p:cNvSpPr>
              <p:nvPr/>
            </p:nvSpPr>
            <p:spPr bwMode="auto">
              <a:xfrm>
                <a:off x="2431" y="1094"/>
                <a:ext cx="119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I/O </a:t>
                </a:r>
                <a:r>
                  <a:rPr lang="zh-CN" altLang="en-US" sz="2000">
                    <a:latin typeface="Times New Roman" pitchFamily="18" charset="0"/>
                  </a:rPr>
                  <a:t>准备及传送</a:t>
                </a:r>
              </a:p>
            </p:txBody>
          </p:sp>
          <p:sp>
            <p:nvSpPr>
              <p:cNvPr id="17523" name="Line 56"/>
              <p:cNvSpPr>
                <a:spLocks noChangeShapeType="1"/>
              </p:cNvSpPr>
              <p:nvPr/>
            </p:nvSpPr>
            <p:spPr bwMode="auto">
              <a:xfrm>
                <a:off x="3597" y="1200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524" name="Line 57"/>
              <p:cNvSpPr>
                <a:spLocks noChangeShapeType="1"/>
              </p:cNvSpPr>
              <p:nvPr/>
            </p:nvSpPr>
            <p:spPr bwMode="auto">
              <a:xfrm>
                <a:off x="1821" y="120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med" len="med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300038" y="2209800"/>
            <a:ext cx="8310562" cy="2530475"/>
            <a:chOff x="189" y="1392"/>
            <a:chExt cx="5235" cy="1594"/>
          </a:xfrm>
        </p:grpSpPr>
        <p:sp>
          <p:nvSpPr>
            <p:cNvPr id="17488" name="Line 59"/>
            <p:cNvSpPr>
              <a:spLocks noChangeShapeType="1"/>
            </p:cNvSpPr>
            <p:nvPr/>
          </p:nvSpPr>
          <p:spPr bwMode="auto">
            <a:xfrm>
              <a:off x="720" y="2071"/>
              <a:ext cx="2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89" name="Line 60"/>
            <p:cNvSpPr>
              <a:spLocks noChangeShapeType="1"/>
            </p:cNvSpPr>
            <p:nvPr/>
          </p:nvSpPr>
          <p:spPr bwMode="auto">
            <a:xfrm>
              <a:off x="2880" y="1543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0" name="Line 61"/>
            <p:cNvSpPr>
              <a:spLocks noChangeShapeType="1"/>
            </p:cNvSpPr>
            <p:nvPr/>
          </p:nvSpPr>
          <p:spPr bwMode="auto">
            <a:xfrm>
              <a:off x="720" y="1536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1" name="Text Box 62"/>
            <p:cNvSpPr txBox="1">
              <a:spLocks noChangeArrowheads="1"/>
            </p:cNvSpPr>
            <p:nvPr/>
          </p:nvSpPr>
          <p:spPr bwMode="auto">
            <a:xfrm>
              <a:off x="1236" y="1781"/>
              <a:ext cx="14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指令执行周期结束</a:t>
              </a:r>
            </a:p>
          </p:txBody>
        </p:sp>
        <p:sp>
          <p:nvSpPr>
            <p:cNvPr id="17492" name="Line 63"/>
            <p:cNvSpPr>
              <a:spLocks noChangeShapeType="1"/>
            </p:cNvSpPr>
            <p:nvPr/>
          </p:nvSpPr>
          <p:spPr bwMode="auto">
            <a:xfrm>
              <a:off x="2685" y="1927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3" name="Text Box 64"/>
            <p:cNvSpPr txBox="1">
              <a:spLocks noChangeArrowheads="1"/>
            </p:cNvSpPr>
            <p:nvPr/>
          </p:nvSpPr>
          <p:spPr bwMode="auto">
            <a:xfrm>
              <a:off x="1056" y="1543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</a:t>
              </a:r>
              <a:r>
                <a:rPr lang="zh-CN" altLang="en-US" sz="200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7494" name="Line 65"/>
            <p:cNvSpPr>
              <a:spLocks noChangeShapeType="1"/>
            </p:cNvSpPr>
            <p:nvPr/>
          </p:nvSpPr>
          <p:spPr bwMode="auto">
            <a:xfrm>
              <a:off x="3168" y="1543"/>
              <a:ext cx="0" cy="5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5" name="Line 66"/>
            <p:cNvSpPr>
              <a:spLocks noChangeShapeType="1"/>
            </p:cNvSpPr>
            <p:nvPr/>
          </p:nvSpPr>
          <p:spPr bwMode="auto">
            <a:xfrm>
              <a:off x="3168" y="2071"/>
              <a:ext cx="22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6" name="Text Box 67"/>
            <p:cNvSpPr txBox="1">
              <a:spLocks noChangeArrowheads="1"/>
            </p:cNvSpPr>
            <p:nvPr/>
          </p:nvSpPr>
          <p:spPr bwMode="auto">
            <a:xfrm>
              <a:off x="3356" y="1543"/>
              <a:ext cx="14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 </a:t>
              </a:r>
              <a:r>
                <a:rPr lang="zh-CN" altLang="en-US" sz="2000">
                  <a:latin typeface="Times New Roman" pitchFamily="18" charset="0"/>
                </a:rPr>
                <a:t>执行现行程序</a:t>
              </a:r>
            </a:p>
          </p:txBody>
        </p:sp>
        <p:sp>
          <p:nvSpPr>
            <p:cNvPr id="17497" name="Line 68"/>
            <p:cNvSpPr>
              <a:spLocks noChangeShapeType="1"/>
            </p:cNvSpPr>
            <p:nvPr/>
          </p:nvSpPr>
          <p:spPr bwMode="auto">
            <a:xfrm flipH="1">
              <a:off x="2736" y="2071"/>
              <a:ext cx="14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8" name="Freeform 69"/>
            <p:cNvSpPr>
              <a:spLocks/>
            </p:cNvSpPr>
            <p:nvPr/>
          </p:nvSpPr>
          <p:spPr bwMode="auto">
            <a:xfrm>
              <a:off x="2736" y="2071"/>
              <a:ext cx="864" cy="336"/>
            </a:xfrm>
            <a:custGeom>
              <a:avLst/>
              <a:gdLst>
                <a:gd name="T0" fmla="*/ 0 w 864"/>
                <a:gd name="T1" fmla="*/ 336 h 336"/>
                <a:gd name="T2" fmla="*/ 864 w 864"/>
                <a:gd name="T3" fmla="*/ 336 h 336"/>
                <a:gd name="T4" fmla="*/ 432 w 864"/>
                <a:gd name="T5" fmla="*/ 0 h 336"/>
                <a:gd name="T6" fmla="*/ 0 60000 65536"/>
                <a:gd name="T7" fmla="*/ 0 60000 65536"/>
                <a:gd name="T8" fmla="*/ 0 60000 65536"/>
                <a:gd name="T9" fmla="*/ 0 w 864"/>
                <a:gd name="T10" fmla="*/ 0 h 336"/>
                <a:gd name="T11" fmla="*/ 864 w 86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336">
                  <a:moveTo>
                    <a:pt x="0" y="336"/>
                  </a:moveTo>
                  <a:lnTo>
                    <a:pt x="864" y="336"/>
                  </a:lnTo>
                  <a:lnTo>
                    <a:pt x="432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99" name="Line 70"/>
            <p:cNvSpPr>
              <a:spLocks noChangeShapeType="1"/>
            </p:cNvSpPr>
            <p:nvPr/>
          </p:nvSpPr>
          <p:spPr bwMode="auto">
            <a:xfrm>
              <a:off x="2736" y="2458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0" name="Line 71"/>
            <p:cNvSpPr>
              <a:spLocks noChangeShapeType="1"/>
            </p:cNvSpPr>
            <p:nvPr/>
          </p:nvSpPr>
          <p:spPr bwMode="auto">
            <a:xfrm>
              <a:off x="3600" y="2307"/>
              <a:ext cx="0" cy="2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1" name="Line 72"/>
            <p:cNvSpPr>
              <a:spLocks noChangeShapeType="1"/>
            </p:cNvSpPr>
            <p:nvPr/>
          </p:nvSpPr>
          <p:spPr bwMode="auto">
            <a:xfrm flipV="1">
              <a:off x="2736" y="2069"/>
              <a:ext cx="0" cy="2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2" name="Line 73"/>
            <p:cNvSpPr>
              <a:spLocks noChangeShapeType="1"/>
            </p:cNvSpPr>
            <p:nvPr/>
          </p:nvSpPr>
          <p:spPr bwMode="auto">
            <a:xfrm>
              <a:off x="1628" y="2071"/>
              <a:ext cx="0" cy="2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3" name="Text Box 74"/>
            <p:cNvSpPr txBox="1">
              <a:spLocks noChangeArrowheads="1"/>
            </p:cNvSpPr>
            <p:nvPr/>
          </p:nvSpPr>
          <p:spPr bwMode="auto">
            <a:xfrm>
              <a:off x="960" y="2071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启动</a:t>
              </a:r>
              <a:r>
                <a:rPr lang="en-US" altLang="zh-CN" sz="2000">
                  <a:latin typeface="Times New Roman" pitchFamily="18" charset="0"/>
                </a:rPr>
                <a:t>I/O</a:t>
              </a:r>
            </a:p>
          </p:txBody>
        </p:sp>
        <p:sp>
          <p:nvSpPr>
            <p:cNvPr id="17504" name="Text Box 75"/>
            <p:cNvSpPr txBox="1">
              <a:spLocks noChangeArrowheads="1"/>
            </p:cNvSpPr>
            <p:nvPr/>
          </p:nvSpPr>
          <p:spPr bwMode="auto">
            <a:xfrm>
              <a:off x="1976" y="2061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中断请求</a:t>
              </a:r>
            </a:p>
          </p:txBody>
        </p:sp>
        <p:sp>
          <p:nvSpPr>
            <p:cNvPr id="17505" name="Line 76"/>
            <p:cNvSpPr>
              <a:spLocks noChangeShapeType="1"/>
            </p:cNvSpPr>
            <p:nvPr/>
          </p:nvSpPr>
          <p:spPr bwMode="auto">
            <a:xfrm flipH="1">
              <a:off x="3600" y="245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6" name="Text Box 77"/>
            <p:cNvSpPr txBox="1">
              <a:spLocks noChangeArrowheads="1"/>
            </p:cNvSpPr>
            <p:nvPr/>
          </p:nvSpPr>
          <p:spPr bwMode="auto">
            <a:xfrm>
              <a:off x="3744" y="2314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7507" name="Line 78"/>
            <p:cNvSpPr>
              <a:spLocks noChangeShapeType="1"/>
            </p:cNvSpPr>
            <p:nvPr/>
          </p:nvSpPr>
          <p:spPr bwMode="auto">
            <a:xfrm>
              <a:off x="1632" y="2352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8" name="Line 79"/>
            <p:cNvSpPr>
              <a:spLocks noChangeShapeType="1"/>
            </p:cNvSpPr>
            <p:nvPr/>
          </p:nvSpPr>
          <p:spPr bwMode="auto">
            <a:xfrm flipH="1">
              <a:off x="1632" y="246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09" name="Text Box 80"/>
            <p:cNvSpPr txBox="1">
              <a:spLocks noChangeArrowheads="1"/>
            </p:cNvSpPr>
            <p:nvPr/>
          </p:nvSpPr>
          <p:spPr bwMode="auto">
            <a:xfrm>
              <a:off x="1828" y="2362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17510" name="Line 81"/>
            <p:cNvSpPr>
              <a:spLocks noChangeShapeType="1"/>
            </p:cNvSpPr>
            <p:nvPr/>
          </p:nvSpPr>
          <p:spPr bwMode="auto">
            <a:xfrm rot="10800000" flipH="1">
              <a:off x="2544" y="246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1" name="Text Box 82"/>
            <p:cNvSpPr txBox="1">
              <a:spLocks noChangeArrowheads="1"/>
            </p:cNvSpPr>
            <p:nvPr/>
          </p:nvSpPr>
          <p:spPr bwMode="auto">
            <a:xfrm>
              <a:off x="2877" y="2544"/>
              <a:ext cx="202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 </a:t>
              </a:r>
              <a:r>
                <a:rPr lang="zh-CN" altLang="en-US" sz="2000">
                  <a:latin typeface="Times New Roman" pitchFamily="18" charset="0"/>
                </a:rPr>
                <a:t>处理中断服务程序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实现 </a:t>
              </a:r>
              <a:r>
                <a:rPr lang="en-US" altLang="zh-CN" sz="2000">
                  <a:latin typeface="Times New Roman" pitchFamily="18" charset="0"/>
                </a:rPr>
                <a:t>I/O </a:t>
              </a:r>
              <a:r>
                <a:rPr lang="zh-CN" altLang="en-US" sz="2000">
                  <a:latin typeface="Times New Roman" pitchFamily="18" charset="0"/>
                </a:rPr>
                <a:t>与主机之间的传送</a:t>
              </a:r>
            </a:p>
          </p:txBody>
        </p:sp>
        <p:sp>
          <p:nvSpPr>
            <p:cNvPr id="17512" name="Text Box 83"/>
            <p:cNvSpPr txBox="1">
              <a:spLocks noChangeArrowheads="1"/>
            </p:cNvSpPr>
            <p:nvPr/>
          </p:nvSpPr>
          <p:spPr bwMode="auto">
            <a:xfrm>
              <a:off x="2891" y="1392"/>
              <a:ext cx="2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间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断</a:t>
              </a:r>
            </a:p>
          </p:txBody>
        </p:sp>
        <p:sp>
          <p:nvSpPr>
            <p:cNvPr id="17513" name="Line 84"/>
            <p:cNvSpPr>
              <a:spLocks noChangeShapeType="1"/>
            </p:cNvSpPr>
            <p:nvPr/>
          </p:nvSpPr>
          <p:spPr bwMode="auto">
            <a:xfrm>
              <a:off x="3024" y="1872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4" name="Text Box 85"/>
            <p:cNvSpPr txBox="1">
              <a:spLocks noChangeArrowheads="1"/>
            </p:cNvSpPr>
            <p:nvPr/>
          </p:nvSpPr>
          <p:spPr bwMode="auto">
            <a:xfrm>
              <a:off x="189" y="1766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latin typeface="Times New Roman" pitchFamily="18" charset="0"/>
              </a:endParaRPr>
            </a:p>
          </p:txBody>
        </p:sp>
        <p:sp>
          <p:nvSpPr>
            <p:cNvPr id="17515" name="Line 86"/>
            <p:cNvSpPr>
              <a:spLocks noChangeShapeType="1"/>
            </p:cNvSpPr>
            <p:nvPr/>
          </p:nvSpPr>
          <p:spPr bwMode="auto">
            <a:xfrm>
              <a:off x="2736" y="2362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6" name="Line 87"/>
            <p:cNvSpPr>
              <a:spLocks noChangeShapeType="1"/>
            </p:cNvSpPr>
            <p:nvPr/>
          </p:nvSpPr>
          <p:spPr bwMode="auto">
            <a:xfrm rot="10800000">
              <a:off x="717" y="1639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7" name="Line 88"/>
            <p:cNvSpPr>
              <a:spLocks noChangeShapeType="1"/>
            </p:cNvSpPr>
            <p:nvPr/>
          </p:nvSpPr>
          <p:spPr bwMode="auto">
            <a:xfrm>
              <a:off x="2637" y="1639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8" name="Line 89"/>
            <p:cNvSpPr>
              <a:spLocks noChangeShapeType="1"/>
            </p:cNvSpPr>
            <p:nvPr/>
          </p:nvSpPr>
          <p:spPr bwMode="auto">
            <a:xfrm rot="10800000">
              <a:off x="3165" y="1639"/>
              <a:ext cx="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519" name="Line 90"/>
            <p:cNvSpPr>
              <a:spLocks noChangeShapeType="1"/>
            </p:cNvSpPr>
            <p:nvPr/>
          </p:nvSpPr>
          <p:spPr bwMode="auto">
            <a:xfrm flipH="1">
              <a:off x="3168" y="2471"/>
              <a:ext cx="144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1747838" y="1508125"/>
            <a:ext cx="1143000" cy="396875"/>
            <a:chOff x="1101" y="944"/>
            <a:chExt cx="720" cy="250"/>
          </a:xfrm>
        </p:grpSpPr>
        <p:sp>
          <p:nvSpPr>
            <p:cNvPr id="17486" name="Line 92"/>
            <p:cNvSpPr>
              <a:spLocks noChangeShapeType="1"/>
            </p:cNvSpPr>
            <p:nvPr/>
          </p:nvSpPr>
          <p:spPr bwMode="auto">
            <a:xfrm>
              <a:off x="1821" y="944"/>
              <a:ext cx="0" cy="2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87" name="Text Box 93"/>
            <p:cNvSpPr txBox="1">
              <a:spLocks noChangeArrowheads="1"/>
            </p:cNvSpPr>
            <p:nvPr/>
          </p:nvSpPr>
          <p:spPr bwMode="auto">
            <a:xfrm>
              <a:off x="1101" y="944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启动</a:t>
              </a: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I/O</a:t>
              </a:r>
            </a:p>
          </p:txBody>
        </p:sp>
      </p:grpSp>
      <p:grpSp>
        <p:nvGrpSpPr>
          <p:cNvPr id="9" name="Group 94"/>
          <p:cNvGrpSpPr>
            <a:grpSpLocks/>
          </p:cNvGrpSpPr>
          <p:nvPr/>
        </p:nvGrpSpPr>
        <p:grpSpPr bwMode="auto">
          <a:xfrm>
            <a:off x="1524000" y="3278188"/>
            <a:ext cx="1060450" cy="396875"/>
            <a:chOff x="960" y="2065"/>
            <a:chExt cx="668" cy="250"/>
          </a:xfrm>
        </p:grpSpPr>
        <p:sp>
          <p:nvSpPr>
            <p:cNvPr id="17484" name="Line 95"/>
            <p:cNvSpPr>
              <a:spLocks noChangeShapeType="1"/>
            </p:cNvSpPr>
            <p:nvPr/>
          </p:nvSpPr>
          <p:spPr bwMode="auto">
            <a:xfrm>
              <a:off x="1628" y="2065"/>
              <a:ext cx="0" cy="2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85" name="Text Box 96"/>
            <p:cNvSpPr txBox="1">
              <a:spLocks noChangeArrowheads="1"/>
            </p:cNvSpPr>
            <p:nvPr/>
          </p:nvSpPr>
          <p:spPr bwMode="auto">
            <a:xfrm>
              <a:off x="960" y="2065"/>
              <a:ext cx="6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启动</a:t>
              </a: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I/O</a:t>
              </a:r>
            </a:p>
          </p:txBody>
        </p:sp>
      </p:grpSp>
      <p:sp>
        <p:nvSpPr>
          <p:cNvPr id="318561" name="Line 97"/>
          <p:cNvSpPr>
            <a:spLocks noChangeShapeType="1"/>
          </p:cNvSpPr>
          <p:nvPr/>
        </p:nvSpPr>
        <p:spPr bwMode="auto">
          <a:xfrm>
            <a:off x="1143000" y="1514475"/>
            <a:ext cx="1752600" cy="0"/>
          </a:xfrm>
          <a:prstGeom prst="line">
            <a:avLst/>
          </a:prstGeom>
          <a:noFill/>
          <a:ln w="38100">
            <a:solidFill>
              <a:srgbClr val="C28F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8562" name="Line 98"/>
          <p:cNvSpPr>
            <a:spLocks noChangeShapeType="1"/>
          </p:cNvSpPr>
          <p:nvPr/>
        </p:nvSpPr>
        <p:spPr bwMode="auto">
          <a:xfrm>
            <a:off x="7086600" y="1524000"/>
            <a:ext cx="1524000" cy="0"/>
          </a:xfrm>
          <a:prstGeom prst="line">
            <a:avLst/>
          </a:prstGeom>
          <a:noFill/>
          <a:ln w="38100">
            <a:solidFill>
              <a:srgbClr val="C28F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8563" name="Freeform 99"/>
          <p:cNvSpPr>
            <a:spLocks/>
          </p:cNvSpPr>
          <p:nvPr/>
        </p:nvSpPr>
        <p:spPr bwMode="auto">
          <a:xfrm>
            <a:off x="1138238" y="3289300"/>
            <a:ext cx="1452562" cy="4763"/>
          </a:xfrm>
          <a:custGeom>
            <a:avLst/>
            <a:gdLst>
              <a:gd name="T0" fmla="*/ 0 w 915"/>
              <a:gd name="T1" fmla="*/ 4763 h 3"/>
              <a:gd name="T2" fmla="*/ 1452562 w 915"/>
              <a:gd name="T3" fmla="*/ 0 h 3"/>
              <a:gd name="T4" fmla="*/ 0 60000 65536"/>
              <a:gd name="T5" fmla="*/ 0 60000 65536"/>
              <a:gd name="T6" fmla="*/ 0 w 915"/>
              <a:gd name="T7" fmla="*/ 0 h 3"/>
              <a:gd name="T8" fmla="*/ 915 w 915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15" h="3">
                <a:moveTo>
                  <a:pt x="0" y="3"/>
                </a:moveTo>
                <a:lnTo>
                  <a:pt x="915" y="0"/>
                </a:lnTo>
              </a:path>
            </a:pathLst>
          </a:custGeom>
          <a:noFill/>
          <a:ln w="38100">
            <a:solidFill>
              <a:srgbClr val="C28F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0" name="Group 100"/>
          <p:cNvGrpSpPr>
            <a:grpSpLocks/>
          </p:cNvGrpSpPr>
          <p:nvPr/>
        </p:nvGrpSpPr>
        <p:grpSpPr bwMode="auto">
          <a:xfrm>
            <a:off x="2590800" y="3289300"/>
            <a:ext cx="1752600" cy="865188"/>
            <a:chOff x="1632" y="2067"/>
            <a:chExt cx="1104" cy="545"/>
          </a:xfrm>
        </p:grpSpPr>
        <p:sp>
          <p:nvSpPr>
            <p:cNvPr id="17477" name="Freeform 101"/>
            <p:cNvSpPr>
              <a:spLocks/>
            </p:cNvSpPr>
            <p:nvPr/>
          </p:nvSpPr>
          <p:spPr bwMode="auto">
            <a:xfrm>
              <a:off x="1632" y="2067"/>
              <a:ext cx="1098" cy="3"/>
            </a:xfrm>
            <a:custGeom>
              <a:avLst/>
              <a:gdLst>
                <a:gd name="T0" fmla="*/ 0 w 1098"/>
                <a:gd name="T1" fmla="*/ 3 h 3"/>
                <a:gd name="T2" fmla="*/ 1098 w 1098"/>
                <a:gd name="T3" fmla="*/ 0 h 3"/>
                <a:gd name="T4" fmla="*/ 0 60000 65536"/>
                <a:gd name="T5" fmla="*/ 0 60000 65536"/>
                <a:gd name="T6" fmla="*/ 0 w 1098"/>
                <a:gd name="T7" fmla="*/ 0 h 3"/>
                <a:gd name="T8" fmla="*/ 1098 w 1098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98" h="3">
                  <a:moveTo>
                    <a:pt x="0" y="3"/>
                  </a:moveTo>
                  <a:lnTo>
                    <a:pt x="1098" y="0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7478" name="Group 102"/>
            <p:cNvGrpSpPr>
              <a:grpSpLocks/>
            </p:cNvGrpSpPr>
            <p:nvPr/>
          </p:nvGrpSpPr>
          <p:grpSpPr bwMode="auto">
            <a:xfrm>
              <a:off x="1632" y="2352"/>
              <a:ext cx="1104" cy="260"/>
              <a:chOff x="1632" y="2352"/>
              <a:chExt cx="1104" cy="260"/>
            </a:xfrm>
          </p:grpSpPr>
          <p:sp>
            <p:nvSpPr>
              <p:cNvPr id="17479" name="Line 103"/>
              <p:cNvSpPr>
                <a:spLocks noChangeShapeType="1"/>
              </p:cNvSpPr>
              <p:nvPr/>
            </p:nvSpPr>
            <p:spPr bwMode="auto">
              <a:xfrm>
                <a:off x="1632" y="2352"/>
                <a:ext cx="0" cy="247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80" name="Line 104"/>
              <p:cNvSpPr>
                <a:spLocks noChangeShapeType="1"/>
              </p:cNvSpPr>
              <p:nvPr/>
            </p:nvSpPr>
            <p:spPr bwMode="auto">
              <a:xfrm flipH="1">
                <a:off x="1632" y="246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81" name="Text Box 105"/>
              <p:cNvSpPr txBox="1">
                <a:spLocks noChangeArrowheads="1"/>
              </p:cNvSpPr>
              <p:nvPr/>
            </p:nvSpPr>
            <p:spPr bwMode="auto">
              <a:xfrm>
                <a:off x="1828" y="2362"/>
                <a:ext cx="6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准备</a:t>
                </a:r>
              </a:p>
            </p:txBody>
          </p:sp>
          <p:sp>
            <p:nvSpPr>
              <p:cNvPr id="17482" name="Line 106"/>
              <p:cNvSpPr>
                <a:spLocks noChangeShapeType="1"/>
              </p:cNvSpPr>
              <p:nvPr/>
            </p:nvSpPr>
            <p:spPr bwMode="auto">
              <a:xfrm rot="10800000" flipH="1">
                <a:off x="2544" y="246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83" name="Line 107"/>
              <p:cNvSpPr>
                <a:spLocks noChangeShapeType="1"/>
              </p:cNvSpPr>
              <p:nvPr/>
            </p:nvSpPr>
            <p:spPr bwMode="auto">
              <a:xfrm>
                <a:off x="2736" y="2362"/>
                <a:ext cx="0" cy="247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Group 108"/>
          <p:cNvGrpSpPr>
            <a:grpSpLocks/>
          </p:cNvGrpSpPr>
          <p:nvPr/>
        </p:nvGrpSpPr>
        <p:grpSpPr bwMode="auto">
          <a:xfrm>
            <a:off x="3136900" y="3276600"/>
            <a:ext cx="1206500" cy="477838"/>
            <a:chOff x="1976" y="2055"/>
            <a:chExt cx="760" cy="301"/>
          </a:xfrm>
        </p:grpSpPr>
        <p:sp>
          <p:nvSpPr>
            <p:cNvPr id="17475" name="Line 109"/>
            <p:cNvSpPr>
              <a:spLocks noChangeShapeType="1"/>
            </p:cNvSpPr>
            <p:nvPr/>
          </p:nvSpPr>
          <p:spPr bwMode="auto">
            <a:xfrm flipV="1">
              <a:off x="2736" y="2063"/>
              <a:ext cx="0" cy="29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76" name="Text Box 110"/>
            <p:cNvSpPr txBox="1">
              <a:spLocks noChangeArrowheads="1"/>
            </p:cNvSpPr>
            <p:nvPr/>
          </p:nvSpPr>
          <p:spPr bwMode="auto">
            <a:xfrm>
              <a:off x="1976" y="2055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中断请求</a:t>
              </a:r>
            </a:p>
          </p:txBody>
        </p:sp>
      </p:grpSp>
      <p:sp>
        <p:nvSpPr>
          <p:cNvPr id="318575" name="Line 111"/>
          <p:cNvSpPr>
            <a:spLocks noChangeShapeType="1"/>
          </p:cNvSpPr>
          <p:nvPr/>
        </p:nvSpPr>
        <p:spPr bwMode="auto">
          <a:xfrm flipH="1">
            <a:off x="4343400" y="3278188"/>
            <a:ext cx="228600" cy="533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8576" name="Line 112"/>
          <p:cNvSpPr>
            <a:spLocks noChangeShapeType="1"/>
          </p:cNvSpPr>
          <p:nvPr/>
        </p:nvSpPr>
        <p:spPr bwMode="auto">
          <a:xfrm flipH="1" flipV="1">
            <a:off x="5029200" y="3276600"/>
            <a:ext cx="685800" cy="533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8577" name="Line 113"/>
          <p:cNvSpPr>
            <a:spLocks noChangeShapeType="1"/>
          </p:cNvSpPr>
          <p:nvPr/>
        </p:nvSpPr>
        <p:spPr bwMode="auto">
          <a:xfrm>
            <a:off x="1143000" y="6005513"/>
            <a:ext cx="1524000" cy="0"/>
          </a:xfrm>
          <a:prstGeom prst="line">
            <a:avLst/>
          </a:prstGeom>
          <a:noFill/>
          <a:ln w="38100">
            <a:solidFill>
              <a:srgbClr val="C28F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3" name="Group 114"/>
          <p:cNvGrpSpPr>
            <a:grpSpLocks/>
          </p:cNvGrpSpPr>
          <p:nvPr/>
        </p:nvGrpSpPr>
        <p:grpSpPr bwMode="auto">
          <a:xfrm>
            <a:off x="1597025" y="5984875"/>
            <a:ext cx="1069975" cy="403225"/>
            <a:chOff x="1006" y="3770"/>
            <a:chExt cx="674" cy="254"/>
          </a:xfrm>
        </p:grpSpPr>
        <p:sp>
          <p:nvSpPr>
            <p:cNvPr id="17473" name="Line 115"/>
            <p:cNvSpPr>
              <a:spLocks noChangeShapeType="1"/>
            </p:cNvSpPr>
            <p:nvPr/>
          </p:nvSpPr>
          <p:spPr bwMode="auto">
            <a:xfrm>
              <a:off x="1680" y="3770"/>
              <a:ext cx="0" cy="23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74" name="Text Box 116"/>
            <p:cNvSpPr txBox="1">
              <a:spLocks noChangeArrowheads="1"/>
            </p:cNvSpPr>
            <p:nvPr/>
          </p:nvSpPr>
          <p:spPr bwMode="auto">
            <a:xfrm>
              <a:off x="1006" y="3774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启动</a:t>
              </a: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I/O</a:t>
              </a:r>
            </a:p>
          </p:txBody>
        </p:sp>
      </p:grpSp>
      <p:grpSp>
        <p:nvGrpSpPr>
          <p:cNvPr id="14" name="Group 117"/>
          <p:cNvGrpSpPr>
            <a:grpSpLocks/>
          </p:cNvGrpSpPr>
          <p:nvPr/>
        </p:nvGrpSpPr>
        <p:grpSpPr bwMode="auto">
          <a:xfrm>
            <a:off x="2662238" y="6005513"/>
            <a:ext cx="2062162" cy="760412"/>
            <a:chOff x="1677" y="3783"/>
            <a:chExt cx="1299" cy="479"/>
          </a:xfrm>
        </p:grpSpPr>
        <p:sp>
          <p:nvSpPr>
            <p:cNvPr id="17466" name="Line 118"/>
            <p:cNvSpPr>
              <a:spLocks noChangeShapeType="1"/>
            </p:cNvSpPr>
            <p:nvPr/>
          </p:nvSpPr>
          <p:spPr bwMode="auto">
            <a:xfrm>
              <a:off x="1680" y="3783"/>
              <a:ext cx="1296" cy="0"/>
            </a:xfrm>
            <a:prstGeom prst="line">
              <a:avLst/>
            </a:pr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7467" name="Group 119"/>
            <p:cNvGrpSpPr>
              <a:grpSpLocks/>
            </p:cNvGrpSpPr>
            <p:nvPr/>
          </p:nvGrpSpPr>
          <p:grpSpPr bwMode="auto">
            <a:xfrm>
              <a:off x="1677" y="4012"/>
              <a:ext cx="1296" cy="250"/>
              <a:chOff x="1677" y="4006"/>
              <a:chExt cx="1296" cy="250"/>
            </a:xfrm>
          </p:grpSpPr>
          <p:sp>
            <p:nvSpPr>
              <p:cNvPr id="17468" name="Line 120"/>
              <p:cNvSpPr>
                <a:spLocks noChangeShapeType="1"/>
              </p:cNvSpPr>
              <p:nvPr/>
            </p:nvSpPr>
            <p:spPr bwMode="auto">
              <a:xfrm>
                <a:off x="1677" y="4029"/>
                <a:ext cx="0" cy="179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69" name="Line 121"/>
              <p:cNvSpPr>
                <a:spLocks noChangeShapeType="1"/>
              </p:cNvSpPr>
              <p:nvPr/>
            </p:nvSpPr>
            <p:spPr bwMode="auto">
              <a:xfrm flipH="1">
                <a:off x="1677" y="4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70" name="Text Box 122"/>
              <p:cNvSpPr txBox="1">
                <a:spLocks noChangeArrowheads="1"/>
              </p:cNvSpPr>
              <p:nvPr/>
            </p:nvSpPr>
            <p:spPr bwMode="auto">
              <a:xfrm>
                <a:off x="1969" y="4006"/>
                <a:ext cx="66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准备</a:t>
                </a:r>
              </a:p>
            </p:txBody>
          </p:sp>
          <p:sp>
            <p:nvSpPr>
              <p:cNvPr id="17471" name="Line 123"/>
              <p:cNvSpPr>
                <a:spLocks noChangeShapeType="1"/>
              </p:cNvSpPr>
              <p:nvPr/>
            </p:nvSpPr>
            <p:spPr bwMode="auto">
              <a:xfrm rot="10800000" flipH="1">
                <a:off x="2781" y="4112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72" name="Line 124"/>
              <p:cNvSpPr>
                <a:spLocks noChangeShapeType="1"/>
              </p:cNvSpPr>
              <p:nvPr/>
            </p:nvSpPr>
            <p:spPr bwMode="auto">
              <a:xfrm>
                <a:off x="2973" y="4026"/>
                <a:ext cx="0" cy="179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Group 125"/>
          <p:cNvGrpSpPr>
            <a:grpSpLocks/>
          </p:cNvGrpSpPr>
          <p:nvPr/>
        </p:nvGrpSpPr>
        <p:grpSpPr bwMode="auto">
          <a:xfrm>
            <a:off x="2349500" y="4629150"/>
            <a:ext cx="2519363" cy="1390650"/>
            <a:chOff x="1485" y="2916"/>
            <a:chExt cx="1587" cy="876"/>
          </a:xfrm>
        </p:grpSpPr>
        <p:sp>
          <p:nvSpPr>
            <p:cNvPr id="17462" name="Rectangle 126"/>
            <p:cNvSpPr>
              <a:spLocks noChangeArrowheads="1"/>
            </p:cNvSpPr>
            <p:nvPr/>
          </p:nvSpPr>
          <p:spPr bwMode="auto">
            <a:xfrm>
              <a:off x="2976" y="3264"/>
              <a:ext cx="96" cy="52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17463" name="Group 127"/>
            <p:cNvGrpSpPr>
              <a:grpSpLocks/>
            </p:cNvGrpSpPr>
            <p:nvPr/>
          </p:nvGrpSpPr>
          <p:grpSpPr bwMode="auto">
            <a:xfrm>
              <a:off x="1485" y="2916"/>
              <a:ext cx="1539" cy="348"/>
              <a:chOff x="1485" y="2916"/>
              <a:chExt cx="1539" cy="348"/>
            </a:xfrm>
          </p:grpSpPr>
          <p:sp>
            <p:nvSpPr>
              <p:cNvPr id="17464" name="Freeform 128"/>
              <p:cNvSpPr>
                <a:spLocks/>
              </p:cNvSpPr>
              <p:nvPr/>
            </p:nvSpPr>
            <p:spPr bwMode="auto">
              <a:xfrm>
                <a:off x="2541" y="3062"/>
                <a:ext cx="483" cy="202"/>
              </a:xfrm>
              <a:custGeom>
                <a:avLst/>
                <a:gdLst>
                  <a:gd name="T0" fmla="*/ 483 w 528"/>
                  <a:gd name="T1" fmla="*/ 202 h 240"/>
                  <a:gd name="T2" fmla="*/ 439 w 528"/>
                  <a:gd name="T3" fmla="*/ 121 h 240"/>
                  <a:gd name="T4" fmla="*/ 307 w 528"/>
                  <a:gd name="T5" fmla="*/ 40 h 240"/>
                  <a:gd name="T6" fmla="*/ 176 w 528"/>
                  <a:gd name="T7" fmla="*/ 0 h 240"/>
                  <a:gd name="T8" fmla="*/ 0 w 528"/>
                  <a:gd name="T9" fmla="*/ 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8"/>
                  <a:gd name="T16" fmla="*/ 0 h 240"/>
                  <a:gd name="T17" fmla="*/ 528 w 528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8" h="240">
                    <a:moveTo>
                      <a:pt x="528" y="240"/>
                    </a:moveTo>
                    <a:lnTo>
                      <a:pt x="480" y="144"/>
                    </a:lnTo>
                    <a:lnTo>
                      <a:pt x="336" y="48"/>
                    </a:lnTo>
                    <a:lnTo>
                      <a:pt x="192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65" name="Text Box 129"/>
              <p:cNvSpPr txBox="1">
                <a:spLocks noChangeArrowheads="1"/>
              </p:cNvSpPr>
              <p:nvPr/>
            </p:nvSpPr>
            <p:spPr bwMode="auto">
              <a:xfrm>
                <a:off x="1485" y="2916"/>
                <a:ext cx="108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一个存取周期</a:t>
                </a:r>
              </a:p>
            </p:txBody>
          </p:sp>
        </p:grpSp>
      </p:grpSp>
      <p:grpSp>
        <p:nvGrpSpPr>
          <p:cNvPr id="18" name="Group 130"/>
          <p:cNvGrpSpPr>
            <a:grpSpLocks/>
          </p:cNvGrpSpPr>
          <p:nvPr/>
        </p:nvGrpSpPr>
        <p:grpSpPr bwMode="auto">
          <a:xfrm>
            <a:off x="3424238" y="6003925"/>
            <a:ext cx="1303337" cy="396875"/>
            <a:chOff x="2157" y="3776"/>
            <a:chExt cx="821" cy="250"/>
          </a:xfrm>
        </p:grpSpPr>
        <p:sp>
          <p:nvSpPr>
            <p:cNvPr id="17460" name="Line 131"/>
            <p:cNvSpPr>
              <a:spLocks noChangeShapeType="1"/>
            </p:cNvSpPr>
            <p:nvPr/>
          </p:nvSpPr>
          <p:spPr bwMode="auto">
            <a:xfrm>
              <a:off x="2973" y="3776"/>
              <a:ext cx="0" cy="25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61" name="Text Box 132"/>
            <p:cNvSpPr txBox="1">
              <a:spLocks noChangeArrowheads="1"/>
            </p:cNvSpPr>
            <p:nvPr/>
          </p:nvSpPr>
          <p:spPr bwMode="auto">
            <a:xfrm>
              <a:off x="2157" y="3776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DMA</a:t>
              </a: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请求</a:t>
              </a:r>
            </a:p>
          </p:txBody>
        </p:sp>
      </p:grpSp>
      <p:sp>
        <p:nvSpPr>
          <p:cNvPr id="318597" name="Freeform 133"/>
          <p:cNvSpPr>
            <a:spLocks/>
          </p:cNvSpPr>
          <p:nvPr/>
        </p:nvSpPr>
        <p:spPr bwMode="auto">
          <a:xfrm>
            <a:off x="4333875" y="3289300"/>
            <a:ext cx="233363" cy="1588"/>
          </a:xfrm>
          <a:custGeom>
            <a:avLst/>
            <a:gdLst>
              <a:gd name="T0" fmla="*/ 0 w 147"/>
              <a:gd name="T1" fmla="*/ 0 h 1"/>
              <a:gd name="T2" fmla="*/ 233363 w 147"/>
              <a:gd name="T3" fmla="*/ 0 h 1"/>
              <a:gd name="T4" fmla="*/ 0 60000 65536"/>
              <a:gd name="T5" fmla="*/ 0 60000 65536"/>
              <a:gd name="T6" fmla="*/ 0 w 147"/>
              <a:gd name="T7" fmla="*/ 0 h 1"/>
              <a:gd name="T8" fmla="*/ 147 w 147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7" h="1">
                <a:moveTo>
                  <a:pt x="0" y="0"/>
                </a:moveTo>
                <a:lnTo>
                  <a:pt x="147" y="0"/>
                </a:lnTo>
              </a:path>
            </a:pathLst>
          </a:custGeom>
          <a:noFill/>
          <a:ln w="38100">
            <a:solidFill>
              <a:srgbClr val="C28F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18598" name="Text Box 134"/>
          <p:cNvSpPr txBox="1">
            <a:spLocks noChangeArrowheads="1"/>
          </p:cNvSpPr>
          <p:nvPr/>
        </p:nvSpPr>
        <p:spPr bwMode="auto">
          <a:xfrm>
            <a:off x="212725" y="987425"/>
            <a:ext cx="695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程序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查询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方式</a:t>
            </a:r>
            <a:endParaRPr lang="zh-CN" altLang="en-US" sz="2800">
              <a:latin typeface="Times New Roman" pitchFamily="18" charset="0"/>
            </a:endParaRPr>
          </a:p>
        </p:txBody>
      </p:sp>
      <p:sp>
        <p:nvSpPr>
          <p:cNvPr id="318599" name="Text Box 135"/>
          <p:cNvSpPr txBox="1">
            <a:spLocks noChangeArrowheads="1"/>
          </p:cNvSpPr>
          <p:nvPr/>
        </p:nvSpPr>
        <p:spPr bwMode="auto">
          <a:xfrm>
            <a:off x="212725" y="2803525"/>
            <a:ext cx="6953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程序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中断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方式</a:t>
            </a:r>
            <a:endParaRPr lang="zh-CN" altLang="en-US" sz="2800">
              <a:latin typeface="Times New Roman" pitchFamily="18" charset="0"/>
            </a:endParaRPr>
          </a:p>
        </p:txBody>
      </p:sp>
      <p:sp>
        <p:nvSpPr>
          <p:cNvPr id="318600" name="Text Box 136"/>
          <p:cNvSpPr txBox="1">
            <a:spLocks noChangeArrowheads="1"/>
          </p:cNvSpPr>
          <p:nvPr/>
        </p:nvSpPr>
        <p:spPr bwMode="auto">
          <a:xfrm>
            <a:off x="288925" y="5653088"/>
            <a:ext cx="855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latin typeface="Times New Roman" pitchFamily="18" charset="0"/>
              </a:rPr>
              <a:t>DMA 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方式</a:t>
            </a:r>
          </a:p>
        </p:txBody>
      </p:sp>
      <p:sp>
        <p:nvSpPr>
          <p:cNvPr id="318601" name="Rectangle 137"/>
          <p:cNvSpPr>
            <a:spLocks noChangeArrowheads="1"/>
          </p:cNvSpPr>
          <p:nvPr/>
        </p:nvSpPr>
        <p:spPr bwMode="auto">
          <a:xfrm>
            <a:off x="7848600" y="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5.1</a:t>
            </a:r>
          </a:p>
        </p:txBody>
      </p:sp>
      <p:grpSp>
        <p:nvGrpSpPr>
          <p:cNvPr id="19" name="Group 138"/>
          <p:cNvGrpSpPr>
            <a:grpSpLocks/>
          </p:cNvGrpSpPr>
          <p:nvPr/>
        </p:nvGrpSpPr>
        <p:grpSpPr bwMode="auto">
          <a:xfrm>
            <a:off x="2890838" y="1524000"/>
            <a:ext cx="4195762" cy="685800"/>
            <a:chOff x="1821" y="960"/>
            <a:chExt cx="2643" cy="432"/>
          </a:xfrm>
        </p:grpSpPr>
        <p:grpSp>
          <p:nvGrpSpPr>
            <p:cNvPr id="17452" name="Group 139"/>
            <p:cNvGrpSpPr>
              <a:grpSpLocks/>
            </p:cNvGrpSpPr>
            <p:nvPr/>
          </p:nvGrpSpPr>
          <p:grpSpPr bwMode="auto">
            <a:xfrm>
              <a:off x="1821" y="960"/>
              <a:ext cx="2643" cy="384"/>
              <a:chOff x="1821" y="960"/>
              <a:chExt cx="2643" cy="384"/>
            </a:xfrm>
          </p:grpSpPr>
          <p:sp>
            <p:nvSpPr>
              <p:cNvPr id="17455" name="Line 140"/>
              <p:cNvSpPr>
                <a:spLocks noChangeShapeType="1"/>
              </p:cNvSpPr>
              <p:nvPr/>
            </p:nvSpPr>
            <p:spPr bwMode="auto">
              <a:xfrm>
                <a:off x="1824" y="960"/>
                <a:ext cx="2640" cy="0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grpSp>
            <p:nvGrpSpPr>
              <p:cNvPr id="17456" name="Group 141"/>
              <p:cNvGrpSpPr>
                <a:grpSpLocks/>
              </p:cNvGrpSpPr>
              <p:nvPr/>
            </p:nvGrpSpPr>
            <p:grpSpPr bwMode="auto">
              <a:xfrm>
                <a:off x="1821" y="1094"/>
                <a:ext cx="2640" cy="250"/>
                <a:chOff x="1821" y="1094"/>
                <a:chExt cx="2640" cy="250"/>
              </a:xfrm>
            </p:grpSpPr>
            <p:sp>
              <p:nvSpPr>
                <p:cNvPr id="17457" name="Text Box 142"/>
                <p:cNvSpPr txBox="1">
                  <a:spLocks noChangeArrowheads="1"/>
                </p:cNvSpPr>
                <p:nvPr/>
              </p:nvSpPr>
              <p:spPr bwMode="auto">
                <a:xfrm>
                  <a:off x="2431" y="1094"/>
                  <a:ext cx="119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I/O </a:t>
                  </a: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准备及传送</a:t>
                  </a:r>
                </a:p>
              </p:txBody>
            </p:sp>
            <p:sp>
              <p:nvSpPr>
                <p:cNvPr id="17458" name="Line 143"/>
                <p:cNvSpPr>
                  <a:spLocks noChangeShapeType="1"/>
                </p:cNvSpPr>
                <p:nvPr/>
              </p:nvSpPr>
              <p:spPr bwMode="auto">
                <a:xfrm>
                  <a:off x="3597" y="1200"/>
                  <a:ext cx="864" cy="0"/>
                </a:xfrm>
                <a:prstGeom prst="line">
                  <a:avLst/>
                </a:prstGeom>
                <a:noFill/>
                <a:ln w="1905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7459" name="Line 144"/>
                <p:cNvSpPr>
                  <a:spLocks noChangeShapeType="1"/>
                </p:cNvSpPr>
                <p:nvPr/>
              </p:nvSpPr>
              <p:spPr bwMode="auto">
                <a:xfrm>
                  <a:off x="1821" y="1200"/>
                  <a:ext cx="624" cy="0"/>
                </a:xfrm>
                <a:prstGeom prst="line">
                  <a:avLst/>
                </a:prstGeom>
                <a:noFill/>
                <a:ln w="19050">
                  <a:solidFill>
                    <a:schemeClr val="folHlink"/>
                  </a:solidFill>
                  <a:round/>
                  <a:headEnd type="stealth" w="med" len="med"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7453" name="Line 145"/>
            <p:cNvSpPr>
              <a:spLocks noChangeShapeType="1"/>
            </p:cNvSpPr>
            <p:nvPr/>
          </p:nvSpPr>
          <p:spPr bwMode="auto">
            <a:xfrm>
              <a:off x="4464" y="960"/>
              <a:ext cx="0" cy="43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54" name="Line 146"/>
            <p:cNvSpPr>
              <a:spLocks noChangeShapeType="1"/>
            </p:cNvSpPr>
            <p:nvPr/>
          </p:nvSpPr>
          <p:spPr bwMode="auto">
            <a:xfrm>
              <a:off x="1824" y="960"/>
              <a:ext cx="0" cy="43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22" name="Group 147"/>
          <p:cNvGrpSpPr>
            <a:grpSpLocks/>
          </p:cNvGrpSpPr>
          <p:nvPr/>
        </p:nvGrpSpPr>
        <p:grpSpPr bwMode="auto">
          <a:xfrm>
            <a:off x="4343400" y="2209800"/>
            <a:ext cx="1371600" cy="1704975"/>
            <a:chOff x="2736" y="1392"/>
            <a:chExt cx="864" cy="1074"/>
          </a:xfrm>
        </p:grpSpPr>
        <p:grpSp>
          <p:nvGrpSpPr>
            <p:cNvPr id="17448" name="Group 148"/>
            <p:cNvGrpSpPr>
              <a:grpSpLocks/>
            </p:cNvGrpSpPr>
            <p:nvPr/>
          </p:nvGrpSpPr>
          <p:grpSpPr bwMode="auto">
            <a:xfrm>
              <a:off x="2736" y="2400"/>
              <a:ext cx="864" cy="66"/>
              <a:chOff x="2736" y="2400"/>
              <a:chExt cx="864" cy="66"/>
            </a:xfrm>
          </p:grpSpPr>
          <p:sp>
            <p:nvSpPr>
              <p:cNvPr id="17450" name="Line 149"/>
              <p:cNvSpPr>
                <a:spLocks noChangeShapeType="1"/>
              </p:cNvSpPr>
              <p:nvPr/>
            </p:nvSpPr>
            <p:spPr bwMode="auto">
              <a:xfrm>
                <a:off x="2736" y="2400"/>
                <a:ext cx="86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51" name="Line 150"/>
              <p:cNvSpPr>
                <a:spLocks noChangeShapeType="1"/>
              </p:cNvSpPr>
              <p:nvPr/>
            </p:nvSpPr>
            <p:spPr bwMode="auto">
              <a:xfrm>
                <a:off x="2736" y="2466"/>
                <a:ext cx="86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7449" name="Text Box 151"/>
            <p:cNvSpPr txBox="1">
              <a:spLocks noChangeArrowheads="1"/>
            </p:cNvSpPr>
            <p:nvPr/>
          </p:nvSpPr>
          <p:spPr bwMode="auto">
            <a:xfrm>
              <a:off x="2891" y="1392"/>
              <a:ext cx="27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间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断</a:t>
              </a:r>
            </a:p>
          </p:txBody>
        </p:sp>
      </p:grpSp>
      <p:grpSp>
        <p:nvGrpSpPr>
          <p:cNvPr id="24" name="Group 152"/>
          <p:cNvGrpSpPr>
            <a:grpSpLocks/>
          </p:cNvGrpSpPr>
          <p:nvPr/>
        </p:nvGrpSpPr>
        <p:grpSpPr bwMode="auto">
          <a:xfrm>
            <a:off x="5029200" y="3292475"/>
            <a:ext cx="3581400" cy="833438"/>
            <a:chOff x="3168" y="2074"/>
            <a:chExt cx="2256" cy="525"/>
          </a:xfrm>
        </p:grpSpPr>
        <p:sp>
          <p:nvSpPr>
            <p:cNvPr id="17443" name="Line 153"/>
            <p:cNvSpPr>
              <a:spLocks noChangeShapeType="1"/>
            </p:cNvSpPr>
            <p:nvPr/>
          </p:nvSpPr>
          <p:spPr bwMode="auto">
            <a:xfrm>
              <a:off x="3168" y="2074"/>
              <a:ext cx="2256" cy="0"/>
            </a:xfrm>
            <a:prstGeom prst="line">
              <a:avLst/>
            </a:pr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7444" name="Group 154"/>
            <p:cNvGrpSpPr>
              <a:grpSpLocks/>
            </p:cNvGrpSpPr>
            <p:nvPr/>
          </p:nvGrpSpPr>
          <p:grpSpPr bwMode="auto">
            <a:xfrm>
              <a:off x="3600" y="2307"/>
              <a:ext cx="810" cy="292"/>
              <a:chOff x="3600" y="2307"/>
              <a:chExt cx="810" cy="292"/>
            </a:xfrm>
          </p:grpSpPr>
          <p:sp>
            <p:nvSpPr>
              <p:cNvPr id="17445" name="Line 155"/>
              <p:cNvSpPr>
                <a:spLocks noChangeShapeType="1"/>
              </p:cNvSpPr>
              <p:nvPr/>
            </p:nvSpPr>
            <p:spPr bwMode="auto">
              <a:xfrm>
                <a:off x="3600" y="2307"/>
                <a:ext cx="0" cy="292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6" name="Line 156"/>
              <p:cNvSpPr>
                <a:spLocks noChangeShapeType="1"/>
              </p:cNvSpPr>
              <p:nvPr/>
            </p:nvSpPr>
            <p:spPr bwMode="auto">
              <a:xfrm flipH="1">
                <a:off x="3600" y="245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7" name="Text Box 157"/>
              <p:cNvSpPr txBox="1">
                <a:spLocks noChangeArrowheads="1"/>
              </p:cNvSpPr>
              <p:nvPr/>
            </p:nvSpPr>
            <p:spPr bwMode="auto">
              <a:xfrm>
                <a:off x="3744" y="2314"/>
                <a:ext cx="66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准备</a:t>
                </a:r>
              </a:p>
            </p:txBody>
          </p:sp>
        </p:grpSp>
      </p:grpSp>
      <p:grpSp>
        <p:nvGrpSpPr>
          <p:cNvPr id="26" name="Group 158"/>
          <p:cNvGrpSpPr>
            <a:grpSpLocks/>
          </p:cNvGrpSpPr>
          <p:nvPr/>
        </p:nvGrpSpPr>
        <p:grpSpPr bwMode="auto">
          <a:xfrm>
            <a:off x="4876800" y="6005513"/>
            <a:ext cx="3581400" cy="760412"/>
            <a:chOff x="3072" y="3783"/>
            <a:chExt cx="2256" cy="479"/>
          </a:xfrm>
        </p:grpSpPr>
        <p:sp>
          <p:nvSpPr>
            <p:cNvPr id="17438" name="Line 159"/>
            <p:cNvSpPr>
              <a:spLocks noChangeShapeType="1"/>
            </p:cNvSpPr>
            <p:nvPr/>
          </p:nvSpPr>
          <p:spPr bwMode="auto">
            <a:xfrm>
              <a:off x="3072" y="3783"/>
              <a:ext cx="2256" cy="0"/>
            </a:xfrm>
            <a:prstGeom prst="line">
              <a:avLst/>
            </a:pr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17439" name="Group 160"/>
            <p:cNvGrpSpPr>
              <a:grpSpLocks/>
            </p:cNvGrpSpPr>
            <p:nvPr/>
          </p:nvGrpSpPr>
          <p:grpSpPr bwMode="auto">
            <a:xfrm>
              <a:off x="3072" y="3878"/>
              <a:ext cx="814" cy="384"/>
              <a:chOff x="3072" y="3878"/>
              <a:chExt cx="814" cy="384"/>
            </a:xfrm>
          </p:grpSpPr>
          <p:sp>
            <p:nvSpPr>
              <p:cNvPr id="17440" name="Line 161"/>
              <p:cNvSpPr>
                <a:spLocks noChangeShapeType="1"/>
              </p:cNvSpPr>
              <p:nvPr/>
            </p:nvSpPr>
            <p:spPr bwMode="auto">
              <a:xfrm>
                <a:off x="3072" y="3878"/>
                <a:ext cx="0" cy="354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1" name="Line 162"/>
              <p:cNvSpPr>
                <a:spLocks noChangeShapeType="1"/>
              </p:cNvSpPr>
              <p:nvPr/>
            </p:nvSpPr>
            <p:spPr bwMode="auto">
              <a:xfrm flipH="1">
                <a:off x="3076" y="411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2" name="Text Box 163"/>
              <p:cNvSpPr txBox="1">
                <a:spLocks noChangeArrowheads="1"/>
              </p:cNvSpPr>
              <p:nvPr/>
            </p:nvSpPr>
            <p:spPr bwMode="auto">
              <a:xfrm>
                <a:off x="3220" y="4012"/>
                <a:ext cx="66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I/O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准备</a:t>
                </a:r>
              </a:p>
            </p:txBody>
          </p:sp>
        </p:grpSp>
      </p:grpSp>
      <p:sp>
        <p:nvSpPr>
          <p:cNvPr id="17437" name="AutoShape 16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1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1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3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1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61" grpId="0" animBg="1"/>
      <p:bldP spid="318562" grpId="0" animBg="1"/>
      <p:bldP spid="318563" grpId="0" animBg="1"/>
      <p:bldP spid="318575" grpId="0" animBg="1"/>
      <p:bldP spid="318576" grpId="0" animBg="1"/>
      <p:bldP spid="318577" grpId="0" animBg="1"/>
      <p:bldP spid="318597" grpId="0" animBg="1"/>
      <p:bldP spid="318598" grpId="0" autoUpdateAnimBg="0"/>
      <p:bldP spid="318599" grpId="0" autoUpdateAnimBg="0"/>
      <p:bldP spid="31860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6A3A99-28B1-4B96-9982-B33364D4AC25}" type="slidenum">
              <a:rPr lang="zh-CN" altLang="en-US"/>
              <a:pPr/>
              <a:t>16</a:t>
            </a:fld>
            <a:endParaRPr lang="en-US" altLang="zh-CN"/>
          </a:p>
        </p:txBody>
      </p:sp>
      <p:sp>
        <p:nvSpPr>
          <p:cNvPr id="319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0"/>
            <a:ext cx="6265863" cy="908050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zh-CN" altLang="en-US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5.2 </a:t>
            </a:r>
            <a:r>
              <a:rPr lang="en-US" altLang="zh-CN" b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I/O</a:t>
            </a:r>
            <a:r>
              <a:rPr lang="zh-CN" altLang="en-US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设备（自学）</a:t>
            </a:r>
          </a:p>
        </p:txBody>
      </p:sp>
      <p:sp>
        <p:nvSpPr>
          <p:cNvPr id="319491" name="Text Box 3"/>
          <p:cNvSpPr txBox="1">
            <a:spLocks noChangeArrowheads="1"/>
          </p:cNvSpPr>
          <p:nvPr/>
        </p:nvSpPr>
        <p:spPr bwMode="auto">
          <a:xfrm>
            <a:off x="107950" y="1066800"/>
            <a:ext cx="2362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一、概述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58975" y="2060575"/>
            <a:ext cx="5435600" cy="1944688"/>
            <a:chOff x="1234" y="1298"/>
            <a:chExt cx="3424" cy="1225"/>
          </a:xfrm>
        </p:grpSpPr>
        <p:sp>
          <p:nvSpPr>
            <p:cNvPr id="18448" name="Text Box 5"/>
            <p:cNvSpPr txBox="1">
              <a:spLocks noChangeArrowheads="1"/>
            </p:cNvSpPr>
            <p:nvPr/>
          </p:nvSpPr>
          <p:spPr bwMode="auto">
            <a:xfrm>
              <a:off x="1234" y="1573"/>
              <a:ext cx="364" cy="59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tIns="1188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主机</a:t>
              </a:r>
            </a:p>
          </p:txBody>
        </p:sp>
        <p:sp>
          <p:nvSpPr>
            <p:cNvPr id="18449" name="Text Box 6"/>
            <p:cNvSpPr txBox="1">
              <a:spLocks noChangeArrowheads="1"/>
            </p:cNvSpPr>
            <p:nvPr/>
          </p:nvSpPr>
          <p:spPr bwMode="auto">
            <a:xfrm>
              <a:off x="2732" y="1557"/>
              <a:ext cx="726" cy="5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  设备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控制器</a:t>
              </a:r>
            </a:p>
          </p:txBody>
        </p:sp>
        <p:sp>
          <p:nvSpPr>
            <p:cNvPr id="18450" name="Text Box 7"/>
            <p:cNvSpPr txBox="1">
              <a:spLocks noChangeArrowheads="1"/>
            </p:cNvSpPr>
            <p:nvPr/>
          </p:nvSpPr>
          <p:spPr bwMode="auto">
            <a:xfrm>
              <a:off x="3797" y="1435"/>
              <a:ext cx="726" cy="76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机、电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磁、光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部分</a:t>
              </a:r>
            </a:p>
          </p:txBody>
        </p:sp>
        <p:sp>
          <p:nvSpPr>
            <p:cNvPr id="18451" name="Text Box 8"/>
            <p:cNvSpPr txBox="1">
              <a:spLocks noChangeArrowheads="1"/>
            </p:cNvSpPr>
            <p:nvPr/>
          </p:nvSpPr>
          <p:spPr bwMode="auto">
            <a:xfrm>
              <a:off x="1963" y="1352"/>
              <a:ext cx="409" cy="99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26000" rIns="54000"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I/O</a:t>
              </a:r>
            </a:p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接</a:t>
              </a:r>
            </a:p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口</a:t>
              </a:r>
            </a:p>
          </p:txBody>
        </p:sp>
        <p:sp>
          <p:nvSpPr>
            <p:cNvPr id="18452" name="Rectangle 9"/>
            <p:cNvSpPr>
              <a:spLocks noChangeArrowheads="1"/>
            </p:cNvSpPr>
            <p:nvPr/>
          </p:nvSpPr>
          <p:spPr bwMode="auto">
            <a:xfrm>
              <a:off x="2572" y="1298"/>
              <a:ext cx="2086" cy="122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8453" name="Text Box 10"/>
            <p:cNvSpPr txBox="1">
              <a:spLocks noChangeArrowheads="1"/>
            </p:cNvSpPr>
            <p:nvPr/>
          </p:nvSpPr>
          <p:spPr bwMode="auto">
            <a:xfrm>
              <a:off x="3161" y="2234"/>
              <a:ext cx="13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外部设备</a:t>
              </a:r>
            </a:p>
          </p:txBody>
        </p:sp>
        <p:sp>
          <p:nvSpPr>
            <p:cNvPr id="18454" name="Line 11"/>
            <p:cNvSpPr>
              <a:spLocks noChangeShapeType="1"/>
            </p:cNvSpPr>
            <p:nvPr/>
          </p:nvSpPr>
          <p:spPr bwMode="auto">
            <a:xfrm>
              <a:off x="3458" y="1812"/>
              <a:ext cx="3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455" name="AutoShape 12"/>
            <p:cNvSpPr>
              <a:spLocks noChangeArrowheads="1"/>
            </p:cNvSpPr>
            <p:nvPr/>
          </p:nvSpPr>
          <p:spPr bwMode="auto">
            <a:xfrm>
              <a:off x="2381" y="1752"/>
              <a:ext cx="329" cy="136"/>
            </a:xfrm>
            <a:prstGeom prst="leftRightArrow">
              <a:avLst>
                <a:gd name="adj1" fmla="val 50000"/>
                <a:gd name="adj2" fmla="val 4838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18456" name="AutoShape 13"/>
            <p:cNvSpPr>
              <a:spLocks noChangeArrowheads="1"/>
            </p:cNvSpPr>
            <p:nvPr/>
          </p:nvSpPr>
          <p:spPr bwMode="auto">
            <a:xfrm>
              <a:off x="1610" y="1752"/>
              <a:ext cx="329" cy="136"/>
            </a:xfrm>
            <a:prstGeom prst="leftRightArrow">
              <a:avLst>
                <a:gd name="adj1" fmla="val 50000"/>
                <a:gd name="adj2" fmla="val 4838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19502" name="Text Box 14"/>
          <p:cNvSpPr txBox="1">
            <a:spLocks noChangeArrowheads="1"/>
          </p:cNvSpPr>
          <p:nvPr/>
        </p:nvSpPr>
        <p:spPr bwMode="auto">
          <a:xfrm>
            <a:off x="433388" y="4349750"/>
            <a:ext cx="441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外部设备大致分三类</a:t>
            </a:r>
          </a:p>
        </p:txBody>
      </p:sp>
      <p:sp>
        <p:nvSpPr>
          <p:cNvPr id="319503" name="Text Box 15"/>
          <p:cNvSpPr txBox="1">
            <a:spLocks noChangeArrowheads="1"/>
          </p:cNvSpPr>
          <p:nvPr/>
        </p:nvSpPr>
        <p:spPr bwMode="auto">
          <a:xfrm>
            <a:off x="4233863" y="4894263"/>
            <a:ext cx="5029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键盘、鼠标、打印机、显示器 </a:t>
            </a:r>
          </a:p>
        </p:txBody>
      </p:sp>
      <p:sp>
        <p:nvSpPr>
          <p:cNvPr id="319504" name="Text Box 16"/>
          <p:cNvSpPr txBox="1">
            <a:spLocks noChangeArrowheads="1"/>
          </p:cNvSpPr>
          <p:nvPr/>
        </p:nvSpPr>
        <p:spPr bwMode="auto">
          <a:xfrm>
            <a:off x="4233863" y="5400675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磁盘、光盘、磁带</a:t>
            </a:r>
          </a:p>
        </p:txBody>
      </p:sp>
      <p:sp>
        <p:nvSpPr>
          <p:cNvPr id="319505" name="Text Box 17"/>
          <p:cNvSpPr txBox="1">
            <a:spLocks noChangeArrowheads="1"/>
          </p:cNvSpPr>
          <p:nvPr/>
        </p:nvSpPr>
        <p:spPr bwMode="auto">
          <a:xfrm>
            <a:off x="514350" y="4894263"/>
            <a:ext cx="3043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人机交互设备</a:t>
            </a:r>
          </a:p>
        </p:txBody>
      </p:sp>
      <p:sp>
        <p:nvSpPr>
          <p:cNvPr id="319506" name="Text Box 18"/>
          <p:cNvSpPr txBox="1">
            <a:spLocks noChangeArrowheads="1"/>
          </p:cNvSpPr>
          <p:nvPr/>
        </p:nvSpPr>
        <p:spPr bwMode="auto">
          <a:xfrm>
            <a:off x="514350" y="5378450"/>
            <a:ext cx="4186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2. 计算机信息存储设备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14350" y="5862638"/>
            <a:ext cx="3881438" cy="519112"/>
            <a:chOff x="675" y="1968"/>
            <a:chExt cx="2445" cy="327"/>
          </a:xfrm>
        </p:grpSpPr>
        <p:sp>
          <p:nvSpPr>
            <p:cNvPr id="18446" name="Text Box 20"/>
            <p:cNvSpPr txBox="1">
              <a:spLocks noChangeArrowheads="1"/>
            </p:cNvSpPr>
            <p:nvPr/>
          </p:nvSpPr>
          <p:spPr bwMode="auto">
            <a:xfrm>
              <a:off x="675" y="1968"/>
              <a:ext cx="244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3. 机     机通信设备</a:t>
              </a:r>
            </a:p>
          </p:txBody>
        </p:sp>
        <p:sp>
          <p:nvSpPr>
            <p:cNvPr id="18447" name="Line 21"/>
            <p:cNvSpPr>
              <a:spLocks noChangeShapeType="1"/>
            </p:cNvSpPr>
            <p:nvPr/>
          </p:nvSpPr>
          <p:spPr bwMode="auto">
            <a:xfrm>
              <a:off x="1213" y="212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19510" name="Text Box 22"/>
          <p:cNvSpPr txBox="1">
            <a:spLocks noChangeArrowheads="1"/>
          </p:cNvSpPr>
          <p:nvPr/>
        </p:nvSpPr>
        <p:spPr bwMode="auto">
          <a:xfrm>
            <a:off x="4233863" y="5862638"/>
            <a:ext cx="426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调制解调器等</a:t>
            </a:r>
          </a:p>
        </p:txBody>
      </p:sp>
      <p:sp>
        <p:nvSpPr>
          <p:cNvPr id="18445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autoUpdateAnimBg="0"/>
      <p:bldP spid="319502" grpId="0" autoUpdateAnimBg="0"/>
      <p:bldP spid="319503" grpId="0" autoUpdateAnimBg="0"/>
      <p:bldP spid="319504" grpId="0" autoUpdateAnimBg="0"/>
      <p:bldP spid="319505" grpId="0" autoUpdateAnimBg="0"/>
      <p:bldP spid="319506" grpId="0" autoUpdateAnimBg="0"/>
      <p:bldP spid="31951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F62FE-5FDB-4719-B6A1-CA05015886EB}" type="slidenum">
              <a:rPr lang="zh-CN" altLang="en-US"/>
              <a:pPr/>
              <a:t>17</a:t>
            </a:fld>
            <a:endParaRPr lang="en-US" altLang="zh-CN"/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04800" y="331788"/>
            <a:ext cx="3200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二、输入设备</a:t>
            </a:r>
          </a:p>
        </p:txBody>
      </p:sp>
      <p:sp>
        <p:nvSpPr>
          <p:cNvPr id="320515" name="Text Box 3"/>
          <p:cNvSpPr txBox="1">
            <a:spLocks noChangeArrowheads="1"/>
          </p:cNvSpPr>
          <p:nvPr/>
        </p:nvSpPr>
        <p:spPr bwMode="auto">
          <a:xfrm>
            <a:off x="827584" y="1036638"/>
            <a:ext cx="1976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1. 键盘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939379" y="3933056"/>
            <a:ext cx="19764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2. 鼠标</a:t>
            </a:r>
          </a:p>
        </p:txBody>
      </p:sp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1071563" y="5862638"/>
            <a:ext cx="25384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3. 触摸屏</a:t>
            </a:r>
          </a:p>
        </p:txBody>
      </p:sp>
      <p:sp>
        <p:nvSpPr>
          <p:cNvPr id="320518" name="Text Box 6"/>
          <p:cNvSpPr txBox="1">
            <a:spLocks noChangeArrowheads="1"/>
          </p:cNvSpPr>
          <p:nvPr/>
        </p:nvSpPr>
        <p:spPr bwMode="auto">
          <a:xfrm>
            <a:off x="1403648" y="1700213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按键</a:t>
            </a:r>
          </a:p>
        </p:txBody>
      </p:sp>
      <p:sp>
        <p:nvSpPr>
          <p:cNvPr id="320519" name="Text Box 7"/>
          <p:cNvSpPr txBox="1">
            <a:spLocks noChangeArrowheads="1"/>
          </p:cNvSpPr>
          <p:nvPr/>
        </p:nvSpPr>
        <p:spPr bwMode="auto">
          <a:xfrm>
            <a:off x="2555776" y="1700808"/>
            <a:ext cx="426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判断哪个键按下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1403176" y="2132856"/>
            <a:ext cx="655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将此键翻译成 </a:t>
            </a:r>
            <a:r>
              <a:rPr lang="en-US" altLang="zh-CN" sz="2400" dirty="0">
                <a:solidFill>
                  <a:srgbClr val="00264C"/>
                </a:solidFill>
                <a:latin typeface="Times New Roman" pitchFamily="18" charset="0"/>
              </a:rPr>
              <a:t>ASCII </a:t>
            </a:r>
            <a:r>
              <a:rPr lang="zh-CN" altLang="en-US" sz="2400" dirty="0">
                <a:solidFill>
                  <a:srgbClr val="00264C"/>
                </a:solidFill>
                <a:latin typeface="Times New Roman" pitchFamily="18" charset="0"/>
              </a:rPr>
              <a:t>码 （编码键盘法）</a:t>
            </a:r>
          </a:p>
        </p:txBody>
      </p:sp>
      <p:sp>
        <p:nvSpPr>
          <p:cNvPr id="320521" name="Text Box 9"/>
          <p:cNvSpPr txBox="1">
            <a:spLocks noChangeArrowheads="1"/>
          </p:cNvSpPr>
          <p:nvPr/>
        </p:nvSpPr>
        <p:spPr bwMode="auto">
          <a:xfrm>
            <a:off x="1475656" y="4509120"/>
            <a:ext cx="434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机械式       金属球  电位器 </a:t>
            </a:r>
          </a:p>
        </p:txBody>
      </p:sp>
      <p:sp>
        <p:nvSpPr>
          <p:cNvPr id="320522" name="Rectangle 10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5.2</a:t>
            </a:r>
          </a:p>
        </p:txBody>
      </p:sp>
      <p:sp>
        <p:nvSpPr>
          <p:cNvPr id="320523" name="Text Box 11"/>
          <p:cNvSpPr txBox="1">
            <a:spLocks noChangeArrowheads="1"/>
          </p:cNvSpPr>
          <p:nvPr/>
        </p:nvSpPr>
        <p:spPr bwMode="auto">
          <a:xfrm>
            <a:off x="1475656" y="5172695"/>
            <a:ext cx="434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光电式       光电转换器</a:t>
            </a:r>
          </a:p>
        </p:txBody>
      </p:sp>
      <p:sp>
        <p:nvSpPr>
          <p:cNvPr id="19469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pic>
        <p:nvPicPr>
          <p:cNvPr id="1126414" name="Picture 14" descr="xin_012120503090212521622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708921"/>
            <a:ext cx="2448272" cy="175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16" name="Picture 16" descr="差点回到公元前史上十大经典鼠标回顾(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484895"/>
            <a:ext cx="2448272" cy="1752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Rectangle 17"/>
          <p:cNvSpPr>
            <a:spLocks noChangeArrowheads="1"/>
          </p:cNvSpPr>
          <p:nvPr/>
        </p:nvSpPr>
        <p:spPr bwMode="auto">
          <a:xfrm>
            <a:off x="6300192" y="6309320"/>
            <a:ext cx="169950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dirty="0"/>
              <a:t>发明于</a:t>
            </a:r>
            <a:r>
              <a:rPr kumimoji="0" lang="en-US" altLang="zh-CN" dirty="0"/>
              <a:t>1964</a:t>
            </a:r>
            <a:r>
              <a:rPr kumimoji="0" lang="zh-CN" altLang="en-US" dirty="0"/>
              <a:t>年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2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2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autoUpdateAnimBg="0"/>
      <p:bldP spid="320516" grpId="0" autoUpdateAnimBg="0"/>
      <p:bldP spid="320517" grpId="0" autoUpdateAnimBg="0"/>
      <p:bldP spid="320518" grpId="0" autoUpdateAnimBg="0"/>
      <p:bldP spid="320519" grpId="0" autoUpdateAnimBg="0"/>
      <p:bldP spid="320520" grpId="0" autoUpdateAnimBg="0"/>
      <p:bldP spid="320521" grpId="0" autoUpdateAnimBg="0"/>
      <p:bldP spid="32052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64843-2B19-4567-BECE-470C74894338}" type="slidenum">
              <a:rPr lang="zh-CN" altLang="en-US"/>
              <a:pPr/>
              <a:t>18</a:t>
            </a:fld>
            <a:endParaRPr lang="en-US" altLang="zh-CN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684213" y="260350"/>
            <a:ext cx="3397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三、输出设备</a:t>
            </a:r>
          </a:p>
        </p:txBody>
      </p:sp>
      <p:sp>
        <p:nvSpPr>
          <p:cNvPr id="321539" name="Text Box 3"/>
          <p:cNvSpPr txBox="1">
            <a:spLocks noChangeArrowheads="1"/>
          </p:cNvSpPr>
          <p:nvPr/>
        </p:nvSpPr>
        <p:spPr bwMode="auto">
          <a:xfrm>
            <a:off x="1279525" y="1143000"/>
            <a:ext cx="18145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显示器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28800" y="1984375"/>
            <a:ext cx="2117725" cy="2084388"/>
            <a:chOff x="1152" y="1250"/>
            <a:chExt cx="1334" cy="1313"/>
          </a:xfrm>
        </p:grpSpPr>
        <p:sp>
          <p:nvSpPr>
            <p:cNvPr id="20498" name="Text Box 5"/>
            <p:cNvSpPr txBox="1">
              <a:spLocks noChangeArrowheads="1"/>
            </p:cNvSpPr>
            <p:nvPr/>
          </p:nvSpPr>
          <p:spPr bwMode="auto">
            <a:xfrm>
              <a:off x="1152" y="1250"/>
              <a:ext cx="133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(1) 字符显示</a:t>
              </a:r>
            </a:p>
          </p:txBody>
        </p:sp>
        <p:sp>
          <p:nvSpPr>
            <p:cNvPr id="20499" name="Text Box 6"/>
            <p:cNvSpPr txBox="1">
              <a:spLocks noChangeArrowheads="1"/>
            </p:cNvSpPr>
            <p:nvPr/>
          </p:nvSpPr>
          <p:spPr bwMode="auto">
            <a:xfrm>
              <a:off x="1152" y="1743"/>
              <a:ext cx="133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(2) 图形显示</a:t>
              </a:r>
            </a:p>
          </p:txBody>
        </p:sp>
        <p:sp>
          <p:nvSpPr>
            <p:cNvPr id="20500" name="Text Box 7"/>
            <p:cNvSpPr txBox="1">
              <a:spLocks noChangeArrowheads="1"/>
            </p:cNvSpPr>
            <p:nvPr/>
          </p:nvSpPr>
          <p:spPr bwMode="auto">
            <a:xfrm>
              <a:off x="1152" y="2236"/>
              <a:ext cx="133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(3) 图像显示</a:t>
              </a:r>
            </a:p>
          </p:txBody>
        </p:sp>
      </p:grpSp>
      <p:sp>
        <p:nvSpPr>
          <p:cNvPr id="321544" name="Text Box 8"/>
          <p:cNvSpPr txBox="1">
            <a:spLocks noChangeArrowheads="1"/>
          </p:cNvSpPr>
          <p:nvPr/>
        </p:nvSpPr>
        <p:spPr bwMode="auto">
          <a:xfrm>
            <a:off x="4479925" y="1984375"/>
            <a:ext cx="1962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字符发生器</a:t>
            </a:r>
          </a:p>
        </p:txBody>
      </p:sp>
      <p:sp>
        <p:nvSpPr>
          <p:cNvPr id="321545" name="Text Box 9"/>
          <p:cNvSpPr txBox="1">
            <a:spLocks noChangeArrowheads="1"/>
          </p:cNvSpPr>
          <p:nvPr/>
        </p:nvSpPr>
        <p:spPr bwMode="auto">
          <a:xfrm>
            <a:off x="4479925" y="2767013"/>
            <a:ext cx="1606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主观图像</a:t>
            </a:r>
          </a:p>
        </p:txBody>
      </p:sp>
      <p:sp>
        <p:nvSpPr>
          <p:cNvPr id="321546" name="Text Box 10"/>
          <p:cNvSpPr txBox="1">
            <a:spLocks noChangeArrowheads="1"/>
          </p:cNvSpPr>
          <p:nvPr/>
        </p:nvSpPr>
        <p:spPr bwMode="auto">
          <a:xfrm>
            <a:off x="4479925" y="3549650"/>
            <a:ext cx="1606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客观图像</a:t>
            </a:r>
          </a:p>
        </p:txBody>
      </p:sp>
      <p:sp>
        <p:nvSpPr>
          <p:cNvPr id="321547" name="Text Box 11"/>
          <p:cNvSpPr txBox="1">
            <a:spLocks noChangeArrowheads="1"/>
          </p:cNvSpPr>
          <p:nvPr/>
        </p:nvSpPr>
        <p:spPr bwMode="auto">
          <a:xfrm>
            <a:off x="1279525" y="4332288"/>
            <a:ext cx="18145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2. 打印机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828800" y="5175250"/>
            <a:ext cx="2111375" cy="1301750"/>
            <a:chOff x="1152" y="3260"/>
            <a:chExt cx="1330" cy="820"/>
          </a:xfrm>
        </p:grpSpPr>
        <p:sp>
          <p:nvSpPr>
            <p:cNvPr id="20496" name="Text Box 13"/>
            <p:cNvSpPr txBox="1">
              <a:spLocks noChangeArrowheads="1"/>
            </p:cNvSpPr>
            <p:nvPr/>
          </p:nvSpPr>
          <p:spPr bwMode="auto">
            <a:xfrm>
              <a:off x="1152" y="3260"/>
              <a:ext cx="110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(1) 击打式</a:t>
              </a:r>
              <a:endParaRPr lang="en-US" altLang="zh-CN" sz="2800">
                <a:latin typeface="Times New Roman" pitchFamily="18" charset="0"/>
              </a:endParaRPr>
            </a:p>
          </p:txBody>
        </p:sp>
        <p:sp>
          <p:nvSpPr>
            <p:cNvPr id="20497" name="Text Box 14"/>
            <p:cNvSpPr txBox="1">
              <a:spLocks noChangeArrowheads="1"/>
            </p:cNvSpPr>
            <p:nvPr/>
          </p:nvSpPr>
          <p:spPr bwMode="auto">
            <a:xfrm>
              <a:off x="1152" y="3753"/>
              <a:ext cx="133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(2) 非击打式</a:t>
              </a:r>
            </a:p>
          </p:txBody>
        </p:sp>
      </p:grpSp>
      <p:sp>
        <p:nvSpPr>
          <p:cNvPr id="321551" name="Text Box 15"/>
          <p:cNvSpPr txBox="1">
            <a:spLocks noChangeArrowheads="1"/>
          </p:cNvSpPr>
          <p:nvPr/>
        </p:nvSpPr>
        <p:spPr bwMode="auto">
          <a:xfrm>
            <a:off x="4479925" y="5175250"/>
            <a:ext cx="3756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点阵式（逐字、逐行）</a:t>
            </a:r>
          </a:p>
        </p:txBody>
      </p:sp>
      <p:sp>
        <p:nvSpPr>
          <p:cNvPr id="321552" name="Text Box 16"/>
          <p:cNvSpPr txBox="1">
            <a:spLocks noChangeArrowheads="1"/>
          </p:cNvSpPr>
          <p:nvPr/>
        </p:nvSpPr>
        <p:spPr bwMode="auto">
          <a:xfrm>
            <a:off x="6588125" y="5949950"/>
            <a:ext cx="2317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喷墨（逐字）</a:t>
            </a:r>
          </a:p>
        </p:txBody>
      </p:sp>
      <p:sp>
        <p:nvSpPr>
          <p:cNvPr id="321553" name="Text Box 17"/>
          <p:cNvSpPr txBox="1">
            <a:spLocks noChangeArrowheads="1"/>
          </p:cNvSpPr>
          <p:nvPr/>
        </p:nvSpPr>
        <p:spPr bwMode="auto">
          <a:xfrm>
            <a:off x="4479925" y="5949950"/>
            <a:ext cx="2317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激光（逐页）</a:t>
            </a:r>
          </a:p>
        </p:txBody>
      </p:sp>
      <p:sp>
        <p:nvSpPr>
          <p:cNvPr id="321554" name="Rectangle 18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5.2</a:t>
            </a:r>
          </a:p>
        </p:txBody>
      </p:sp>
      <p:sp>
        <p:nvSpPr>
          <p:cNvPr id="20495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autoUpdateAnimBg="0"/>
      <p:bldP spid="321544" grpId="0" autoUpdateAnimBg="0"/>
      <p:bldP spid="321545" grpId="0" autoUpdateAnimBg="0"/>
      <p:bldP spid="321546" grpId="0" autoUpdateAnimBg="0"/>
      <p:bldP spid="321547" grpId="0" autoUpdateAnimBg="0"/>
      <p:bldP spid="321551" grpId="0" autoUpdateAnimBg="0"/>
      <p:bldP spid="321552" grpId="0" autoUpdateAnimBg="0"/>
      <p:bldP spid="32155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1E4308-1CE9-4147-A2F8-14843BD8416D}" type="slidenum">
              <a:rPr lang="zh-CN" altLang="en-US"/>
              <a:pPr/>
              <a:t>19</a:t>
            </a:fld>
            <a:endParaRPr lang="en-US" altLang="zh-CN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23850" y="260350"/>
            <a:ext cx="2127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四、其他 </a:t>
            </a:r>
          </a:p>
        </p:txBody>
      </p:sp>
      <p:sp>
        <p:nvSpPr>
          <p:cNvPr id="322563" name="Text Box 3"/>
          <p:cNvSpPr txBox="1">
            <a:spLocks noChangeArrowheads="1"/>
          </p:cNvSpPr>
          <p:nvPr/>
        </p:nvSpPr>
        <p:spPr bwMode="auto">
          <a:xfrm>
            <a:off x="990600" y="1295400"/>
            <a:ext cx="2644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</a:t>
            </a:r>
            <a:r>
              <a:rPr lang="en-US" altLang="zh-CN" sz="2800">
                <a:latin typeface="Times New Roman" pitchFamily="18" charset="0"/>
              </a:rPr>
              <a:t>A/D、D/A</a:t>
            </a:r>
          </a:p>
        </p:txBody>
      </p:sp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990600" y="2001838"/>
            <a:ext cx="3124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2. 终端</a:t>
            </a: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990600" y="3414713"/>
            <a:ext cx="1968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3. 汉字处理</a:t>
            </a:r>
          </a:p>
        </p:txBody>
      </p:sp>
      <p:sp>
        <p:nvSpPr>
          <p:cNvPr id="322566" name="Text Box 6"/>
          <p:cNvSpPr txBox="1">
            <a:spLocks noChangeArrowheads="1"/>
          </p:cNvSpPr>
          <p:nvPr/>
        </p:nvSpPr>
        <p:spPr bwMode="auto">
          <a:xfrm>
            <a:off x="381000" y="4214813"/>
            <a:ext cx="4046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五、多媒体技术</a:t>
            </a:r>
          </a:p>
        </p:txBody>
      </p:sp>
      <p:sp>
        <p:nvSpPr>
          <p:cNvPr id="322567" name="Text Box 7"/>
          <p:cNvSpPr txBox="1">
            <a:spLocks noChangeArrowheads="1"/>
          </p:cNvSpPr>
          <p:nvPr/>
        </p:nvSpPr>
        <p:spPr bwMode="auto">
          <a:xfrm>
            <a:off x="1371600" y="2667000"/>
            <a:ext cx="861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完成显示控制与存储、键盘管理及通信控制</a:t>
            </a:r>
          </a:p>
        </p:txBody>
      </p:sp>
      <p:sp>
        <p:nvSpPr>
          <p:cNvPr id="322568" name="Text Box 8"/>
          <p:cNvSpPr txBox="1">
            <a:spLocks noChangeArrowheads="1"/>
          </p:cNvSpPr>
          <p:nvPr/>
        </p:nvSpPr>
        <p:spPr bwMode="auto">
          <a:xfrm>
            <a:off x="3429000" y="1295400"/>
            <a:ext cx="5024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模拟/数字（数字/模拟）转换器</a:t>
            </a:r>
          </a:p>
        </p:txBody>
      </p:sp>
      <p:sp>
        <p:nvSpPr>
          <p:cNvPr id="322569" name="Text Box 9"/>
          <p:cNvSpPr txBox="1">
            <a:spLocks noChangeArrowheads="1"/>
          </p:cNvSpPr>
          <p:nvPr/>
        </p:nvSpPr>
        <p:spPr bwMode="auto">
          <a:xfrm>
            <a:off x="3429000" y="3414713"/>
            <a:ext cx="5184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汉字输入、汉字存储、汉字输出</a:t>
            </a:r>
          </a:p>
        </p:txBody>
      </p:sp>
      <p:sp>
        <p:nvSpPr>
          <p:cNvPr id="322570" name="Text Box 10"/>
          <p:cNvSpPr txBox="1">
            <a:spLocks noChangeArrowheads="1"/>
          </p:cNvSpPr>
          <p:nvPr/>
        </p:nvSpPr>
        <p:spPr bwMode="auto">
          <a:xfrm>
            <a:off x="990600" y="5105400"/>
            <a:ext cx="3436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什么是多媒体</a:t>
            </a:r>
          </a:p>
        </p:txBody>
      </p:sp>
      <p:sp>
        <p:nvSpPr>
          <p:cNvPr id="322571" name="Text Box 11"/>
          <p:cNvSpPr txBox="1">
            <a:spLocks noChangeArrowheads="1"/>
          </p:cNvSpPr>
          <p:nvPr/>
        </p:nvSpPr>
        <p:spPr bwMode="auto">
          <a:xfrm>
            <a:off x="990600" y="5957888"/>
            <a:ext cx="4468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2. 多媒体计算机的关键技术</a:t>
            </a:r>
          </a:p>
        </p:txBody>
      </p:sp>
      <p:sp>
        <p:nvSpPr>
          <p:cNvPr id="322572" name="Rectangle 12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5.2</a:t>
            </a:r>
          </a:p>
        </p:txBody>
      </p:sp>
      <p:sp>
        <p:nvSpPr>
          <p:cNvPr id="322573" name="Text Box 13"/>
          <p:cNvSpPr txBox="1">
            <a:spLocks noChangeArrowheads="1"/>
          </p:cNvSpPr>
          <p:nvPr/>
        </p:nvSpPr>
        <p:spPr bwMode="auto">
          <a:xfrm>
            <a:off x="3429000" y="2001838"/>
            <a:ext cx="6019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由键盘和显示器组成</a:t>
            </a:r>
          </a:p>
        </p:txBody>
      </p:sp>
      <p:sp>
        <p:nvSpPr>
          <p:cNvPr id="2151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autoUpdateAnimBg="0"/>
      <p:bldP spid="322564" grpId="0" autoUpdateAnimBg="0"/>
      <p:bldP spid="322565" grpId="0" autoUpdateAnimBg="0"/>
      <p:bldP spid="322566" grpId="0" autoUpdateAnimBg="0"/>
      <p:bldP spid="322567" grpId="0" autoUpdateAnimBg="0"/>
      <p:bldP spid="322568" grpId="0" autoUpdateAnimBg="0"/>
      <p:bldP spid="322569" grpId="0" autoUpdateAnimBg="0"/>
      <p:bldP spid="322570" grpId="0" autoUpdateAnimBg="0"/>
      <p:bldP spid="322571" grpId="0" autoUpdateAnimBg="0"/>
      <p:bldP spid="32257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2390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</a:pPr>
            <a:r>
              <a:rPr lang="zh-CN" altLang="en-US" sz="3200" dirty="0">
                <a:latin typeface="Times New Roman" pitchFamily="18" charset="0"/>
              </a:rPr>
              <a:t>一、概述</a:t>
            </a:r>
          </a:p>
        </p:txBody>
      </p:sp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684213" y="1676400"/>
            <a:ext cx="3398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为什么要设置接口？</a:t>
            </a:r>
          </a:p>
        </p:txBody>
      </p:sp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684213" y="2300288"/>
            <a:ext cx="3727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1. 实现设备的选择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684213" y="2954338"/>
            <a:ext cx="5862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2. 实现数据缓冲达到速度匹配</a:t>
            </a:r>
          </a:p>
        </p:txBody>
      </p:sp>
      <p:sp>
        <p:nvSpPr>
          <p:cNvPr id="323591" name="Text Box 7"/>
          <p:cNvSpPr txBox="1">
            <a:spLocks noChangeArrowheads="1"/>
          </p:cNvSpPr>
          <p:nvPr/>
        </p:nvSpPr>
        <p:spPr bwMode="auto">
          <a:xfrm>
            <a:off x="684213" y="4265613"/>
            <a:ext cx="30718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4. 实现电平转换</a:t>
            </a:r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684213" y="4921250"/>
            <a:ext cx="32877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</a:pPr>
            <a:r>
              <a:rPr lang="zh-CN" altLang="en-US" sz="2800" dirty="0">
                <a:latin typeface="Times New Roman" pitchFamily="18" charset="0"/>
              </a:rPr>
              <a:t>5. 传送控制命令</a:t>
            </a:r>
          </a:p>
        </p:txBody>
      </p:sp>
      <p:sp>
        <p:nvSpPr>
          <p:cNvPr id="323593" name="Text Box 9"/>
          <p:cNvSpPr txBox="1">
            <a:spLocks noChangeArrowheads="1"/>
          </p:cNvSpPr>
          <p:nvPr/>
        </p:nvSpPr>
        <p:spPr bwMode="auto">
          <a:xfrm>
            <a:off x="684213" y="5576888"/>
            <a:ext cx="8477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6. 反映设备的状态（“忙”“就绪”“中断请求”）</a:t>
            </a:r>
            <a:endParaRPr lang="en-US" altLang="zh-CN" sz="2800" dirty="0">
              <a:latin typeface="Times New Roman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84213" y="3609975"/>
            <a:ext cx="4654550" cy="519113"/>
            <a:chOff x="764" y="2274"/>
            <a:chExt cx="2808" cy="327"/>
          </a:xfrm>
        </p:grpSpPr>
        <p:sp>
          <p:nvSpPr>
            <p:cNvPr id="22541" name="Text Box 11"/>
            <p:cNvSpPr txBox="1">
              <a:spLocks noChangeArrowheads="1"/>
            </p:cNvSpPr>
            <p:nvPr/>
          </p:nvSpPr>
          <p:spPr bwMode="auto">
            <a:xfrm>
              <a:off x="764" y="2274"/>
              <a:ext cx="28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dirty="0">
                  <a:latin typeface="Times New Roman" pitchFamily="18" charset="0"/>
                </a:rPr>
                <a:t>3. 实现数据串     并格式转换</a:t>
              </a:r>
            </a:p>
          </p:txBody>
        </p:sp>
        <p:sp>
          <p:nvSpPr>
            <p:cNvPr id="22542" name="Line 12"/>
            <p:cNvSpPr>
              <a:spLocks noChangeShapeType="1"/>
            </p:cNvSpPr>
            <p:nvPr/>
          </p:nvSpPr>
          <p:spPr bwMode="auto">
            <a:xfrm>
              <a:off x="2198" y="2425"/>
              <a:ext cx="21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22540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autoUpdateAnimBg="0"/>
      <p:bldP spid="323588" grpId="0" autoUpdateAnimBg="0"/>
      <p:bldP spid="323589" grpId="0" autoUpdateAnimBg="0"/>
      <p:bldP spid="323590" grpId="0" autoUpdateAnimBg="0"/>
      <p:bldP spid="323591" grpId="0" autoUpdateAnimBg="0"/>
      <p:bldP spid="323592" grpId="0" autoUpdateAnimBg="0"/>
      <p:bldP spid="32359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E34758-1E92-4287-8BE4-D9B7D6A6B98F}" type="slidenum">
              <a:rPr lang="zh-CN" altLang="en-US"/>
              <a:pPr/>
              <a:t>21</a:t>
            </a:fld>
            <a:endParaRPr lang="en-US" altLang="zh-CN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487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二、接口的功能和组成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49325" y="2463800"/>
            <a:ext cx="2474913" cy="2749550"/>
            <a:chOff x="598" y="1552"/>
            <a:chExt cx="1559" cy="1732"/>
          </a:xfrm>
        </p:grpSpPr>
        <p:sp>
          <p:nvSpPr>
            <p:cNvPr id="23600" name="Text Box 4"/>
            <p:cNvSpPr txBox="1">
              <a:spLocks noChangeArrowheads="1"/>
            </p:cNvSpPr>
            <p:nvPr/>
          </p:nvSpPr>
          <p:spPr bwMode="auto">
            <a:xfrm>
              <a:off x="598" y="1552"/>
              <a:ext cx="155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(1) 设备选择线</a:t>
              </a:r>
            </a:p>
          </p:txBody>
        </p:sp>
        <p:sp>
          <p:nvSpPr>
            <p:cNvPr id="23601" name="Text Box 5"/>
            <p:cNvSpPr txBox="1">
              <a:spLocks noChangeArrowheads="1"/>
            </p:cNvSpPr>
            <p:nvPr/>
          </p:nvSpPr>
          <p:spPr bwMode="auto">
            <a:xfrm>
              <a:off x="598" y="2016"/>
              <a:ext cx="110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(2) 数据线</a:t>
              </a:r>
            </a:p>
          </p:txBody>
        </p:sp>
        <p:sp>
          <p:nvSpPr>
            <p:cNvPr id="23602" name="Text Box 6"/>
            <p:cNvSpPr txBox="1">
              <a:spLocks noChangeArrowheads="1"/>
            </p:cNvSpPr>
            <p:nvPr/>
          </p:nvSpPr>
          <p:spPr bwMode="auto">
            <a:xfrm>
              <a:off x="598" y="2480"/>
              <a:ext cx="110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(3) 命令线</a:t>
              </a:r>
            </a:p>
          </p:txBody>
        </p:sp>
        <p:sp>
          <p:nvSpPr>
            <p:cNvPr id="23603" name="Text Box 7"/>
            <p:cNvSpPr txBox="1">
              <a:spLocks noChangeArrowheads="1"/>
            </p:cNvSpPr>
            <p:nvPr/>
          </p:nvSpPr>
          <p:spPr bwMode="auto">
            <a:xfrm>
              <a:off x="598" y="2957"/>
              <a:ext cx="110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(4) 状态线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57600" y="1801813"/>
            <a:ext cx="4953000" cy="4702175"/>
            <a:chOff x="2304" y="1135"/>
            <a:chExt cx="3120" cy="2962"/>
          </a:xfrm>
        </p:grpSpPr>
        <p:sp>
          <p:nvSpPr>
            <p:cNvPr id="23561" name="AutoShape 9"/>
            <p:cNvSpPr>
              <a:spLocks noChangeArrowheads="1"/>
            </p:cNvSpPr>
            <p:nvPr/>
          </p:nvSpPr>
          <p:spPr bwMode="auto">
            <a:xfrm>
              <a:off x="2304" y="1358"/>
              <a:ext cx="3120" cy="82"/>
            </a:xfrm>
            <a:prstGeom prst="leftRightArrow">
              <a:avLst>
                <a:gd name="adj1" fmla="val 50000"/>
                <a:gd name="adj2" fmla="val 187073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3312" y="3312"/>
              <a:ext cx="7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 </a:t>
              </a:r>
              <a:r>
                <a:rPr lang="zh-CN" altLang="en-US" sz="2000">
                  <a:latin typeface="Times New Roman" pitchFamily="18" charset="0"/>
                </a:rPr>
                <a:t>接口</a:t>
              </a:r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3287" y="3250"/>
              <a:ext cx="769" cy="362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23564" name="Group 12"/>
            <p:cNvGrpSpPr>
              <a:grpSpLocks/>
            </p:cNvGrpSpPr>
            <p:nvPr/>
          </p:nvGrpSpPr>
          <p:grpSpPr bwMode="auto">
            <a:xfrm>
              <a:off x="3287" y="3773"/>
              <a:ext cx="769" cy="282"/>
              <a:chOff x="3287" y="3773"/>
              <a:chExt cx="769" cy="282"/>
            </a:xfrm>
          </p:grpSpPr>
          <p:sp>
            <p:nvSpPr>
              <p:cNvPr id="23598" name="Text Box 13"/>
              <p:cNvSpPr txBox="1">
                <a:spLocks noChangeArrowheads="1"/>
              </p:cNvSpPr>
              <p:nvPr/>
            </p:nvSpPr>
            <p:spPr bwMode="auto">
              <a:xfrm>
                <a:off x="3450" y="3782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</a:t>
                </a:r>
              </a:p>
            </p:txBody>
          </p:sp>
          <p:sp>
            <p:nvSpPr>
              <p:cNvPr id="23599" name="Rectangle 14"/>
              <p:cNvSpPr>
                <a:spLocks noChangeArrowheads="1"/>
              </p:cNvSpPr>
              <p:nvPr/>
            </p:nvSpPr>
            <p:spPr bwMode="auto">
              <a:xfrm>
                <a:off x="3287" y="3773"/>
                <a:ext cx="769" cy="282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3565" name="AutoShape 15"/>
            <p:cNvSpPr>
              <a:spLocks noChangeArrowheads="1"/>
            </p:cNvSpPr>
            <p:nvPr/>
          </p:nvSpPr>
          <p:spPr bwMode="auto">
            <a:xfrm>
              <a:off x="4356" y="1422"/>
              <a:ext cx="108" cy="2658"/>
            </a:xfrm>
            <a:prstGeom prst="upArrow">
              <a:avLst>
                <a:gd name="adj1" fmla="val 57741"/>
                <a:gd name="adj2" fmla="val 167037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66" name="AutoShape 16"/>
            <p:cNvSpPr>
              <a:spLocks noChangeArrowheads="1"/>
            </p:cNvSpPr>
            <p:nvPr/>
          </p:nvSpPr>
          <p:spPr bwMode="auto">
            <a:xfrm rot="10800000">
              <a:off x="4704" y="1392"/>
              <a:ext cx="99" cy="2658"/>
            </a:xfrm>
            <a:prstGeom prst="upArrow">
              <a:avLst>
                <a:gd name="adj1" fmla="val 57741"/>
                <a:gd name="adj2" fmla="val 182222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67" name="AutoShape 17"/>
            <p:cNvSpPr>
              <a:spLocks noChangeArrowheads="1"/>
            </p:cNvSpPr>
            <p:nvPr/>
          </p:nvSpPr>
          <p:spPr bwMode="auto">
            <a:xfrm rot="10800000">
              <a:off x="5040" y="1392"/>
              <a:ext cx="85" cy="2658"/>
            </a:xfrm>
            <a:prstGeom prst="upArrow">
              <a:avLst>
                <a:gd name="adj1" fmla="val 57741"/>
                <a:gd name="adj2" fmla="val 212235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68" name="AutoShape 18"/>
            <p:cNvSpPr>
              <a:spLocks noChangeArrowheads="1"/>
            </p:cNvSpPr>
            <p:nvPr/>
          </p:nvSpPr>
          <p:spPr bwMode="auto">
            <a:xfrm>
              <a:off x="4056" y="3298"/>
              <a:ext cx="707" cy="110"/>
            </a:xfrm>
            <a:prstGeom prst="leftArrow">
              <a:avLst>
                <a:gd name="adj1" fmla="val 50000"/>
                <a:gd name="adj2" fmla="val 123189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69" name="AutoShape 19"/>
            <p:cNvSpPr>
              <a:spLocks noChangeArrowheads="1"/>
            </p:cNvSpPr>
            <p:nvPr/>
          </p:nvSpPr>
          <p:spPr bwMode="auto">
            <a:xfrm>
              <a:off x="4056" y="3451"/>
              <a:ext cx="1020" cy="101"/>
            </a:xfrm>
            <a:prstGeom prst="leftArrow">
              <a:avLst>
                <a:gd name="adj1" fmla="val 50000"/>
                <a:gd name="adj2" fmla="val 193564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70" name="Line 20"/>
            <p:cNvSpPr>
              <a:spLocks noChangeShapeType="1"/>
            </p:cNvSpPr>
            <p:nvPr/>
          </p:nvSpPr>
          <p:spPr bwMode="auto">
            <a:xfrm flipV="1">
              <a:off x="3672" y="3612"/>
              <a:ext cx="0" cy="16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 type="stealth" w="sm" len="sm"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1" name="Text Box 21"/>
            <p:cNvSpPr txBox="1">
              <a:spLocks noChangeArrowheads="1"/>
            </p:cNvSpPr>
            <p:nvPr/>
          </p:nvSpPr>
          <p:spPr bwMode="auto">
            <a:xfrm>
              <a:off x="3324" y="2153"/>
              <a:ext cx="7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 </a:t>
              </a:r>
              <a:r>
                <a:rPr lang="zh-CN" altLang="en-US" sz="2000">
                  <a:latin typeface="Times New Roman" pitchFamily="18" charset="0"/>
                </a:rPr>
                <a:t>接口</a:t>
              </a:r>
            </a:p>
          </p:txBody>
        </p:sp>
        <p:sp>
          <p:nvSpPr>
            <p:cNvPr id="23572" name="Rectangle 22"/>
            <p:cNvSpPr>
              <a:spLocks noChangeArrowheads="1"/>
            </p:cNvSpPr>
            <p:nvPr/>
          </p:nvSpPr>
          <p:spPr bwMode="auto">
            <a:xfrm>
              <a:off x="3287" y="2082"/>
              <a:ext cx="769" cy="363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23573" name="Group 23"/>
            <p:cNvGrpSpPr>
              <a:grpSpLocks/>
            </p:cNvGrpSpPr>
            <p:nvPr/>
          </p:nvGrpSpPr>
          <p:grpSpPr bwMode="auto">
            <a:xfrm>
              <a:off x="3287" y="2606"/>
              <a:ext cx="769" cy="281"/>
              <a:chOff x="3287" y="2606"/>
              <a:chExt cx="769" cy="281"/>
            </a:xfrm>
          </p:grpSpPr>
          <p:sp>
            <p:nvSpPr>
              <p:cNvPr id="23596" name="Text Box 24"/>
              <p:cNvSpPr txBox="1">
                <a:spLocks noChangeArrowheads="1"/>
              </p:cNvSpPr>
              <p:nvPr/>
            </p:nvSpPr>
            <p:spPr bwMode="auto">
              <a:xfrm>
                <a:off x="3450" y="2616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</a:t>
                </a:r>
              </a:p>
            </p:txBody>
          </p:sp>
          <p:sp>
            <p:nvSpPr>
              <p:cNvPr id="23597" name="Rectangle 25"/>
              <p:cNvSpPr>
                <a:spLocks noChangeArrowheads="1"/>
              </p:cNvSpPr>
              <p:nvPr/>
            </p:nvSpPr>
            <p:spPr bwMode="auto">
              <a:xfrm>
                <a:off x="3287" y="2606"/>
                <a:ext cx="769" cy="281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3574" name="Line 26"/>
            <p:cNvSpPr>
              <a:spLocks noChangeShapeType="1"/>
            </p:cNvSpPr>
            <p:nvPr/>
          </p:nvSpPr>
          <p:spPr bwMode="auto">
            <a:xfrm flipV="1">
              <a:off x="3672" y="2445"/>
              <a:ext cx="0" cy="165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 type="stealth" w="sm" len="sm"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3575" name="AutoShape 27"/>
            <p:cNvSpPr>
              <a:spLocks noChangeArrowheads="1"/>
            </p:cNvSpPr>
            <p:nvPr/>
          </p:nvSpPr>
          <p:spPr bwMode="auto">
            <a:xfrm>
              <a:off x="4032" y="2160"/>
              <a:ext cx="744" cy="96"/>
            </a:xfrm>
            <a:prstGeom prst="leftArrow">
              <a:avLst>
                <a:gd name="adj1" fmla="val 50000"/>
                <a:gd name="adj2" fmla="val 148542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76" name="AutoShape 28"/>
            <p:cNvSpPr>
              <a:spLocks noChangeArrowheads="1"/>
            </p:cNvSpPr>
            <p:nvPr/>
          </p:nvSpPr>
          <p:spPr bwMode="auto">
            <a:xfrm>
              <a:off x="4056" y="2284"/>
              <a:ext cx="1009" cy="116"/>
            </a:xfrm>
            <a:prstGeom prst="leftArrow">
              <a:avLst>
                <a:gd name="adj1" fmla="val 50000"/>
                <a:gd name="adj2" fmla="val 166717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77" name="AutoShape 29"/>
            <p:cNvSpPr>
              <a:spLocks noChangeArrowheads="1"/>
            </p:cNvSpPr>
            <p:nvPr/>
          </p:nvSpPr>
          <p:spPr bwMode="auto">
            <a:xfrm rot="10800000">
              <a:off x="3606" y="2976"/>
              <a:ext cx="791" cy="96"/>
            </a:xfrm>
            <a:prstGeom prst="leftArrow">
              <a:avLst>
                <a:gd name="adj1" fmla="val 50000"/>
                <a:gd name="adj2" fmla="val 157925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78" name="Rectangle 30"/>
            <p:cNvSpPr>
              <a:spLocks noChangeArrowheads="1"/>
            </p:cNvSpPr>
            <p:nvPr/>
          </p:nvSpPr>
          <p:spPr bwMode="auto">
            <a:xfrm>
              <a:off x="3600" y="3012"/>
              <a:ext cx="47" cy="22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79" name="AutoShape 31"/>
            <p:cNvSpPr>
              <a:spLocks noChangeArrowheads="1"/>
            </p:cNvSpPr>
            <p:nvPr/>
          </p:nvSpPr>
          <p:spPr bwMode="auto">
            <a:xfrm rot="10800000">
              <a:off x="3629" y="1813"/>
              <a:ext cx="769" cy="120"/>
            </a:xfrm>
            <a:prstGeom prst="leftArrow">
              <a:avLst>
                <a:gd name="adj1" fmla="val 50000"/>
                <a:gd name="adj2" fmla="val 122826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80" name="Rectangle 32"/>
            <p:cNvSpPr>
              <a:spLocks noChangeArrowheads="1"/>
            </p:cNvSpPr>
            <p:nvPr/>
          </p:nvSpPr>
          <p:spPr bwMode="auto">
            <a:xfrm>
              <a:off x="3600" y="1841"/>
              <a:ext cx="52" cy="223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81" name="AutoShape 33"/>
            <p:cNvSpPr>
              <a:spLocks noChangeArrowheads="1"/>
            </p:cNvSpPr>
            <p:nvPr/>
          </p:nvSpPr>
          <p:spPr bwMode="auto">
            <a:xfrm>
              <a:off x="2731" y="2163"/>
              <a:ext cx="556" cy="93"/>
            </a:xfrm>
            <a:prstGeom prst="leftRightArrow">
              <a:avLst>
                <a:gd name="adj1" fmla="val 50000"/>
                <a:gd name="adj2" fmla="val 119570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82" name="AutoShape 34"/>
            <p:cNvSpPr>
              <a:spLocks noChangeArrowheads="1"/>
            </p:cNvSpPr>
            <p:nvPr/>
          </p:nvSpPr>
          <p:spPr bwMode="auto">
            <a:xfrm>
              <a:off x="2731" y="3360"/>
              <a:ext cx="556" cy="96"/>
            </a:xfrm>
            <a:prstGeom prst="leftRightArrow">
              <a:avLst>
                <a:gd name="adj1" fmla="val 50000"/>
                <a:gd name="adj2" fmla="val 115833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83" name="Text Box 35"/>
            <p:cNvSpPr txBox="1">
              <a:spLocks noChangeArrowheads="1"/>
            </p:cNvSpPr>
            <p:nvPr/>
          </p:nvSpPr>
          <p:spPr bwMode="auto">
            <a:xfrm>
              <a:off x="2348" y="1548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  <p:sp>
          <p:nvSpPr>
            <p:cNvPr id="23584" name="Text Box 36"/>
            <p:cNvSpPr txBox="1">
              <a:spLocks noChangeArrowheads="1"/>
            </p:cNvSpPr>
            <p:nvPr/>
          </p:nvSpPr>
          <p:spPr bwMode="auto">
            <a:xfrm>
              <a:off x="4757" y="1440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命令线</a:t>
              </a:r>
            </a:p>
          </p:txBody>
        </p:sp>
        <p:sp>
          <p:nvSpPr>
            <p:cNvPr id="23585" name="Text Box 37"/>
            <p:cNvSpPr txBox="1">
              <a:spLocks noChangeArrowheads="1"/>
            </p:cNvSpPr>
            <p:nvPr/>
          </p:nvSpPr>
          <p:spPr bwMode="auto">
            <a:xfrm>
              <a:off x="4421" y="1440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状态线</a:t>
              </a:r>
            </a:p>
          </p:txBody>
        </p:sp>
        <p:sp>
          <p:nvSpPr>
            <p:cNvPr id="23586" name="Text Box 38"/>
            <p:cNvSpPr txBox="1">
              <a:spLocks noChangeArrowheads="1"/>
            </p:cNvSpPr>
            <p:nvPr/>
          </p:nvSpPr>
          <p:spPr bwMode="auto">
            <a:xfrm>
              <a:off x="4464" y="1135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总线</a:t>
              </a:r>
            </a:p>
          </p:txBody>
        </p:sp>
        <p:sp>
          <p:nvSpPr>
            <p:cNvPr id="23587" name="Text Box 39"/>
            <p:cNvSpPr txBox="1">
              <a:spLocks noChangeArrowheads="1"/>
            </p:cNvSpPr>
            <p:nvPr/>
          </p:nvSpPr>
          <p:spPr bwMode="auto">
            <a:xfrm>
              <a:off x="5049" y="1440"/>
              <a:ext cx="308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设备选择线</a:t>
              </a:r>
            </a:p>
          </p:txBody>
        </p:sp>
        <p:sp>
          <p:nvSpPr>
            <p:cNvPr id="23588" name="Rectangle 40"/>
            <p:cNvSpPr>
              <a:spLocks noChangeArrowheads="1"/>
            </p:cNvSpPr>
            <p:nvPr/>
          </p:nvSpPr>
          <p:spPr bwMode="auto">
            <a:xfrm flipH="1">
              <a:off x="4752" y="2160"/>
              <a:ext cx="25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89" name="Rectangle 41"/>
            <p:cNvSpPr>
              <a:spLocks noChangeArrowheads="1"/>
            </p:cNvSpPr>
            <p:nvPr/>
          </p:nvSpPr>
          <p:spPr bwMode="auto">
            <a:xfrm>
              <a:off x="5040" y="2327"/>
              <a:ext cx="48" cy="2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0" name="Rectangle 42"/>
            <p:cNvSpPr>
              <a:spLocks noChangeArrowheads="1"/>
            </p:cNvSpPr>
            <p:nvPr/>
          </p:nvSpPr>
          <p:spPr bwMode="auto">
            <a:xfrm>
              <a:off x="4704" y="1385"/>
              <a:ext cx="96" cy="2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1" name="Rectangle 43"/>
            <p:cNvSpPr>
              <a:spLocks noChangeArrowheads="1"/>
            </p:cNvSpPr>
            <p:nvPr/>
          </p:nvSpPr>
          <p:spPr bwMode="auto">
            <a:xfrm>
              <a:off x="5040" y="1385"/>
              <a:ext cx="96" cy="2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2" name="Rectangle 44"/>
            <p:cNvSpPr>
              <a:spLocks noChangeArrowheads="1"/>
            </p:cNvSpPr>
            <p:nvPr/>
          </p:nvSpPr>
          <p:spPr bwMode="auto">
            <a:xfrm>
              <a:off x="4752" y="3264"/>
              <a:ext cx="25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3" name="Rectangle 45"/>
            <p:cNvSpPr>
              <a:spLocks noChangeArrowheads="1"/>
            </p:cNvSpPr>
            <p:nvPr/>
          </p:nvSpPr>
          <p:spPr bwMode="auto">
            <a:xfrm>
              <a:off x="5063" y="3408"/>
              <a:ext cx="25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4" name="Rectangle 46"/>
            <p:cNvSpPr>
              <a:spLocks noChangeArrowheads="1"/>
            </p:cNvSpPr>
            <p:nvPr/>
          </p:nvSpPr>
          <p:spPr bwMode="auto">
            <a:xfrm rot="5400000">
              <a:off x="3648" y="1847"/>
              <a:ext cx="25" cy="2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3595" name="AutoShape 47"/>
            <p:cNvSpPr>
              <a:spLocks noChangeArrowheads="1"/>
            </p:cNvSpPr>
            <p:nvPr/>
          </p:nvSpPr>
          <p:spPr bwMode="auto">
            <a:xfrm rot="5400000">
              <a:off x="1389" y="2702"/>
              <a:ext cx="2657" cy="133"/>
            </a:xfrm>
            <a:prstGeom prst="leftRightArrow">
              <a:avLst>
                <a:gd name="adj1" fmla="val 50000"/>
                <a:gd name="adj2" fmla="val 98222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24656" name="Text Box 48"/>
          <p:cNvSpPr txBox="1">
            <a:spLocks noChangeArrowheads="1"/>
          </p:cNvSpPr>
          <p:nvPr/>
        </p:nvSpPr>
        <p:spPr bwMode="auto">
          <a:xfrm>
            <a:off x="685800" y="12954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zh-CN" altLang="en-US" sz="3200" dirty="0">
                <a:latin typeface="Times New Roman" pitchFamily="18" charset="0"/>
              </a:rPr>
              <a:t>总线连接方式的 </a:t>
            </a:r>
            <a:r>
              <a:rPr lang="en-US" altLang="zh-CN" sz="3200" dirty="0">
                <a:latin typeface="Times New Roman" pitchFamily="18" charset="0"/>
              </a:rPr>
              <a:t>I/O </a:t>
            </a:r>
            <a:r>
              <a:rPr lang="zh-CN" altLang="en-US" sz="3200" dirty="0">
                <a:latin typeface="Times New Roman" pitchFamily="18" charset="0"/>
              </a:rPr>
              <a:t>接口电路</a:t>
            </a:r>
          </a:p>
        </p:txBody>
      </p:sp>
      <p:sp>
        <p:nvSpPr>
          <p:cNvPr id="324657" name="Rectangle 4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5.3</a:t>
            </a:r>
          </a:p>
        </p:txBody>
      </p:sp>
      <p:sp>
        <p:nvSpPr>
          <p:cNvPr id="23560" name="AutoShape 5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4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5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89543-9487-4887-9546-4B76BFF2FB33}" type="slidenum">
              <a:rPr lang="zh-CN" altLang="en-US"/>
              <a:pPr/>
              <a:t>22</a:t>
            </a:fld>
            <a:endParaRPr lang="en-US" altLang="zh-CN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441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接口的功能和组成 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1889125" y="982663"/>
            <a:ext cx="1000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solidFill>
                  <a:schemeClr val="folHlink"/>
                </a:solidFill>
                <a:latin typeface="Times New Roman" pitchFamily="18" charset="0"/>
              </a:rPr>
              <a:t>功能</a:t>
            </a: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5700713" y="982663"/>
            <a:ext cx="1000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solidFill>
                  <a:schemeClr val="folHlink"/>
                </a:solidFill>
                <a:latin typeface="Times New Roman" pitchFamily="18" charset="0"/>
              </a:rPr>
              <a:t>组成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1127125" y="1682750"/>
            <a:ext cx="1612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选址功能</a:t>
            </a:r>
          </a:p>
        </p:txBody>
      </p:sp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1127125" y="2324100"/>
            <a:ext cx="2684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传送命令的功能</a:t>
            </a:r>
          </a:p>
        </p:txBody>
      </p:sp>
      <p:sp>
        <p:nvSpPr>
          <p:cNvPr id="325639" name="Text Box 7"/>
          <p:cNvSpPr txBox="1">
            <a:spLocks noChangeArrowheads="1"/>
          </p:cNvSpPr>
          <p:nvPr/>
        </p:nvSpPr>
        <p:spPr bwMode="auto">
          <a:xfrm>
            <a:off x="1127125" y="2965450"/>
            <a:ext cx="2684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传送数据的功能</a:t>
            </a:r>
          </a:p>
        </p:txBody>
      </p:sp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1127125" y="3606800"/>
            <a:ext cx="3398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反映设备状态的功能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4991100" y="1682750"/>
            <a:ext cx="2614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设备选择电路</a:t>
            </a:r>
          </a:p>
        </p:txBody>
      </p:sp>
      <p:sp>
        <p:nvSpPr>
          <p:cNvPr id="325642" name="Text Box 10"/>
          <p:cNvSpPr txBox="1">
            <a:spLocks noChangeArrowheads="1"/>
          </p:cNvSpPr>
          <p:nvPr/>
        </p:nvSpPr>
        <p:spPr bwMode="auto">
          <a:xfrm>
            <a:off x="4991100" y="2301875"/>
            <a:ext cx="4621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命令寄存器、命令译码器</a:t>
            </a:r>
          </a:p>
        </p:txBody>
      </p:sp>
      <p:sp>
        <p:nvSpPr>
          <p:cNvPr id="325643" name="Text Box 11"/>
          <p:cNvSpPr txBox="1">
            <a:spLocks noChangeArrowheads="1"/>
          </p:cNvSpPr>
          <p:nvPr/>
        </p:nvSpPr>
        <p:spPr bwMode="auto">
          <a:xfrm>
            <a:off x="4991100" y="2965450"/>
            <a:ext cx="3016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数据缓冲寄存器</a:t>
            </a:r>
          </a:p>
        </p:txBody>
      </p:sp>
      <p:sp>
        <p:nvSpPr>
          <p:cNvPr id="325644" name="Text Box 12"/>
          <p:cNvSpPr txBox="1">
            <a:spLocks noChangeArrowheads="1"/>
          </p:cNvSpPr>
          <p:nvPr/>
        </p:nvSpPr>
        <p:spPr bwMode="auto">
          <a:xfrm>
            <a:off x="4991100" y="3606800"/>
            <a:ext cx="2614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设备状态标记</a:t>
            </a:r>
          </a:p>
        </p:txBody>
      </p:sp>
      <p:sp>
        <p:nvSpPr>
          <p:cNvPr id="325645" name="Text Box 13"/>
          <p:cNvSpPr txBox="1">
            <a:spLocks noChangeArrowheads="1"/>
          </p:cNvSpPr>
          <p:nvPr/>
        </p:nvSpPr>
        <p:spPr bwMode="auto">
          <a:xfrm>
            <a:off x="2041525" y="4248150"/>
            <a:ext cx="23161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完成触发器 </a:t>
            </a:r>
            <a:r>
              <a:rPr lang="en-US" altLang="zh-CN" sz="2800">
                <a:latin typeface="Times New Roman" pitchFamily="18" charset="0"/>
              </a:rPr>
              <a:t>D</a:t>
            </a:r>
          </a:p>
        </p:txBody>
      </p:sp>
      <p:sp>
        <p:nvSpPr>
          <p:cNvPr id="325646" name="Text Box 14"/>
          <p:cNvSpPr txBox="1">
            <a:spLocks noChangeArrowheads="1"/>
          </p:cNvSpPr>
          <p:nvPr/>
        </p:nvSpPr>
        <p:spPr bwMode="auto">
          <a:xfrm>
            <a:off x="2041525" y="4889500"/>
            <a:ext cx="2295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工作触发器 </a:t>
            </a:r>
            <a:r>
              <a:rPr lang="en-US" altLang="zh-CN" sz="2800">
                <a:latin typeface="Times New Roman" pitchFamily="18" charset="0"/>
              </a:rPr>
              <a:t>B</a:t>
            </a:r>
          </a:p>
        </p:txBody>
      </p:sp>
      <p:sp>
        <p:nvSpPr>
          <p:cNvPr id="325647" name="Text Box 15"/>
          <p:cNvSpPr txBox="1">
            <a:spLocks noChangeArrowheads="1"/>
          </p:cNvSpPr>
          <p:nvPr/>
        </p:nvSpPr>
        <p:spPr bwMode="auto">
          <a:xfrm>
            <a:off x="2041525" y="5530850"/>
            <a:ext cx="3662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中断请求触发器 </a:t>
            </a:r>
            <a:r>
              <a:rPr lang="en-US" altLang="zh-CN" sz="2800">
                <a:latin typeface="Times New Roman" pitchFamily="18" charset="0"/>
              </a:rPr>
              <a:t>INTR</a:t>
            </a:r>
          </a:p>
        </p:txBody>
      </p:sp>
      <p:sp>
        <p:nvSpPr>
          <p:cNvPr id="325648" name="Text Box 16"/>
          <p:cNvSpPr txBox="1">
            <a:spLocks noChangeArrowheads="1"/>
          </p:cNvSpPr>
          <p:nvPr/>
        </p:nvSpPr>
        <p:spPr bwMode="auto">
          <a:xfrm>
            <a:off x="2041525" y="6194425"/>
            <a:ext cx="3125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屏蔽触发器 </a:t>
            </a:r>
            <a:r>
              <a:rPr lang="en-US" altLang="zh-CN" sz="2800">
                <a:latin typeface="Times New Roman" pitchFamily="18" charset="0"/>
              </a:rPr>
              <a:t>MASK</a:t>
            </a:r>
          </a:p>
        </p:txBody>
      </p:sp>
      <p:sp>
        <p:nvSpPr>
          <p:cNvPr id="325649" name="AutoShape 17"/>
          <p:cNvSpPr>
            <a:spLocks/>
          </p:cNvSpPr>
          <p:nvPr/>
        </p:nvSpPr>
        <p:spPr bwMode="auto">
          <a:xfrm>
            <a:off x="1676400" y="4495800"/>
            <a:ext cx="304800" cy="1981200"/>
          </a:xfrm>
          <a:prstGeom prst="leftBrace">
            <a:avLst>
              <a:gd name="adj1" fmla="val 541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25650" name="Rectangle 18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5.3</a:t>
            </a:r>
          </a:p>
        </p:txBody>
      </p:sp>
      <p:sp>
        <p:nvSpPr>
          <p:cNvPr id="2459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325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5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autoUpdateAnimBg="0"/>
      <p:bldP spid="325636" grpId="0" autoUpdateAnimBg="0"/>
      <p:bldP spid="325637" grpId="0" autoUpdateAnimBg="0"/>
      <p:bldP spid="325638" grpId="0" autoUpdateAnimBg="0"/>
      <p:bldP spid="325639" grpId="0" autoUpdateAnimBg="0"/>
      <p:bldP spid="325640" grpId="0" autoUpdateAnimBg="0"/>
      <p:bldP spid="325641" grpId="0" autoUpdateAnimBg="0"/>
      <p:bldP spid="325642" grpId="0" autoUpdateAnimBg="0"/>
      <p:bldP spid="325643" grpId="0" autoUpdateAnimBg="0"/>
      <p:bldP spid="325644" grpId="0" autoUpdateAnimBg="0"/>
      <p:bldP spid="325645" grpId="0" autoUpdateAnimBg="0"/>
      <p:bldP spid="325646" grpId="0" autoUpdateAnimBg="0"/>
      <p:bldP spid="325647" grpId="0" autoUpdateAnimBg="0"/>
      <p:bldP spid="325648" grpId="0" autoUpdateAnimBg="0"/>
      <p:bldP spid="32564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3D9B47-1296-4332-BBAC-8CB22B4B15B7}" type="slidenum">
              <a:rPr lang="zh-CN" altLang="en-US"/>
              <a:pPr/>
              <a:t>23</a:t>
            </a:fld>
            <a:endParaRPr lang="en-US" altLang="zh-CN"/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755650" y="188913"/>
            <a:ext cx="4730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600">
                <a:latin typeface="Times New Roman" pitchFamily="18" charset="0"/>
              </a:rPr>
              <a:t>3. I/O </a:t>
            </a:r>
            <a:r>
              <a:rPr lang="zh-CN" altLang="en-US" sz="3600">
                <a:latin typeface="Times New Roman" pitchFamily="18" charset="0"/>
              </a:rPr>
              <a:t>接口的基本组成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146675" y="4343400"/>
            <a:ext cx="1905000" cy="838200"/>
            <a:chOff x="3120" y="2976"/>
            <a:chExt cx="1200" cy="528"/>
          </a:xfrm>
        </p:grpSpPr>
        <p:sp>
          <p:nvSpPr>
            <p:cNvPr id="25645" name="Text Box 4"/>
            <p:cNvSpPr txBox="1">
              <a:spLocks noChangeArrowheads="1"/>
            </p:cNvSpPr>
            <p:nvPr/>
          </p:nvSpPr>
          <p:spPr bwMode="auto">
            <a:xfrm>
              <a:off x="3206" y="3033"/>
              <a:ext cx="107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命令寄存器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和命令译码器</a:t>
              </a:r>
            </a:p>
          </p:txBody>
        </p:sp>
        <p:sp>
          <p:nvSpPr>
            <p:cNvPr id="25646" name="Rectangle 5"/>
            <p:cNvSpPr>
              <a:spLocks noChangeArrowheads="1"/>
            </p:cNvSpPr>
            <p:nvPr/>
          </p:nvSpPr>
          <p:spPr bwMode="auto">
            <a:xfrm>
              <a:off x="3120" y="2976"/>
              <a:ext cx="1200" cy="52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146675" y="2743200"/>
            <a:ext cx="1905000" cy="838200"/>
            <a:chOff x="3120" y="2976"/>
            <a:chExt cx="1200" cy="528"/>
          </a:xfrm>
        </p:grpSpPr>
        <p:sp>
          <p:nvSpPr>
            <p:cNvPr id="25643" name="Text Box 7"/>
            <p:cNvSpPr txBox="1">
              <a:spLocks noChangeArrowheads="1"/>
            </p:cNvSpPr>
            <p:nvPr/>
          </p:nvSpPr>
          <p:spPr bwMode="auto">
            <a:xfrm>
              <a:off x="3206" y="3033"/>
              <a:ext cx="88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设备选择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   电路</a:t>
              </a:r>
            </a:p>
          </p:txBody>
        </p:sp>
        <p:sp>
          <p:nvSpPr>
            <p:cNvPr id="25644" name="Rectangle 8"/>
            <p:cNvSpPr>
              <a:spLocks noChangeArrowheads="1"/>
            </p:cNvSpPr>
            <p:nvPr/>
          </p:nvSpPr>
          <p:spPr bwMode="auto">
            <a:xfrm>
              <a:off x="3120" y="2976"/>
              <a:ext cx="1200" cy="52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251075" y="4343400"/>
            <a:ext cx="1905000" cy="838200"/>
            <a:chOff x="3120" y="2976"/>
            <a:chExt cx="1200" cy="528"/>
          </a:xfrm>
        </p:grpSpPr>
        <p:sp>
          <p:nvSpPr>
            <p:cNvPr id="25641" name="Text Box 10"/>
            <p:cNvSpPr txBox="1">
              <a:spLocks noChangeArrowheads="1"/>
            </p:cNvSpPr>
            <p:nvPr/>
          </p:nvSpPr>
          <p:spPr bwMode="auto">
            <a:xfrm>
              <a:off x="3206" y="3033"/>
              <a:ext cx="88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设备状态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   标记</a:t>
              </a:r>
            </a:p>
          </p:txBody>
        </p:sp>
        <p:sp>
          <p:nvSpPr>
            <p:cNvPr id="25642" name="Rectangle 11"/>
            <p:cNvSpPr>
              <a:spLocks noChangeArrowheads="1"/>
            </p:cNvSpPr>
            <p:nvPr/>
          </p:nvSpPr>
          <p:spPr bwMode="auto">
            <a:xfrm>
              <a:off x="3120" y="2976"/>
              <a:ext cx="1200" cy="52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251075" y="2743200"/>
            <a:ext cx="1905000" cy="838200"/>
            <a:chOff x="3120" y="2976"/>
            <a:chExt cx="1200" cy="528"/>
          </a:xfrm>
        </p:grpSpPr>
        <p:sp>
          <p:nvSpPr>
            <p:cNvPr id="25639" name="Text Box 13"/>
            <p:cNvSpPr txBox="1">
              <a:spLocks noChangeArrowheads="1"/>
            </p:cNvSpPr>
            <p:nvPr/>
          </p:nvSpPr>
          <p:spPr bwMode="auto">
            <a:xfrm>
              <a:off x="3206" y="3033"/>
              <a:ext cx="97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数据缓冲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寄存器</a:t>
              </a:r>
              <a:r>
                <a:rPr lang="en-US" altLang="zh-CN" sz="2000">
                  <a:latin typeface="Times New Roman" pitchFamily="18" charset="0"/>
                </a:rPr>
                <a:t>DBR</a:t>
              </a:r>
            </a:p>
          </p:txBody>
        </p:sp>
        <p:sp>
          <p:nvSpPr>
            <p:cNvPr id="25640" name="Rectangle 14"/>
            <p:cNvSpPr>
              <a:spLocks noChangeArrowheads="1"/>
            </p:cNvSpPr>
            <p:nvPr/>
          </p:nvSpPr>
          <p:spPr bwMode="auto">
            <a:xfrm>
              <a:off x="3120" y="2976"/>
              <a:ext cx="1200" cy="52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424363" y="2743200"/>
            <a:ext cx="493712" cy="2438400"/>
            <a:chOff x="3001" y="1968"/>
            <a:chExt cx="311" cy="1536"/>
          </a:xfrm>
        </p:grpSpPr>
        <p:sp>
          <p:nvSpPr>
            <p:cNvPr id="25637" name="Text Box 16"/>
            <p:cNvSpPr txBox="1">
              <a:spLocks noChangeArrowheads="1"/>
            </p:cNvSpPr>
            <p:nvPr/>
          </p:nvSpPr>
          <p:spPr bwMode="auto">
            <a:xfrm>
              <a:off x="3004" y="2057"/>
              <a:ext cx="308" cy="1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 控制逻辑电路</a:t>
              </a:r>
            </a:p>
          </p:txBody>
        </p:sp>
        <p:sp>
          <p:nvSpPr>
            <p:cNvPr id="25638" name="Rectangle 17"/>
            <p:cNvSpPr>
              <a:spLocks noChangeArrowheads="1"/>
            </p:cNvSpPr>
            <p:nvPr/>
          </p:nvSpPr>
          <p:spPr bwMode="auto">
            <a:xfrm>
              <a:off x="3001" y="1968"/>
              <a:ext cx="288" cy="1536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2022475" y="1981200"/>
            <a:ext cx="5257800" cy="3429000"/>
            <a:chOff x="1274" y="1248"/>
            <a:chExt cx="3312" cy="2160"/>
          </a:xfrm>
        </p:grpSpPr>
        <p:sp>
          <p:nvSpPr>
            <p:cNvPr id="25635" name="Rectangle 19"/>
            <p:cNvSpPr>
              <a:spLocks noChangeArrowheads="1"/>
            </p:cNvSpPr>
            <p:nvPr/>
          </p:nvSpPr>
          <p:spPr bwMode="auto">
            <a:xfrm>
              <a:off x="1274" y="1248"/>
              <a:ext cx="3312" cy="2160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5636" name="Text Box 20"/>
            <p:cNvSpPr txBox="1">
              <a:spLocks noChangeArrowheads="1"/>
            </p:cNvSpPr>
            <p:nvPr/>
          </p:nvSpPr>
          <p:spPr bwMode="auto">
            <a:xfrm>
              <a:off x="2592" y="1401"/>
              <a:ext cx="668" cy="250"/>
            </a:xfrm>
            <a:prstGeom prst="rect">
              <a:avLst/>
            </a:prstGeom>
            <a:noFill/>
            <a:ln w="38100">
              <a:noFill/>
              <a:prstDash val="lgDash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接口</a:t>
              </a: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381000" y="1981200"/>
            <a:ext cx="8499475" cy="3429000"/>
            <a:chOff x="240" y="1248"/>
            <a:chExt cx="5354" cy="2160"/>
          </a:xfrm>
        </p:grpSpPr>
        <p:grpSp>
          <p:nvGrpSpPr>
            <p:cNvPr id="25613" name="Group 22"/>
            <p:cNvGrpSpPr>
              <a:grpSpLocks/>
            </p:cNvGrpSpPr>
            <p:nvPr/>
          </p:nvGrpSpPr>
          <p:grpSpPr bwMode="auto">
            <a:xfrm>
              <a:off x="4586" y="1248"/>
              <a:ext cx="1008" cy="2160"/>
              <a:chOff x="4586" y="1248"/>
              <a:chExt cx="1008" cy="2160"/>
            </a:xfrm>
          </p:grpSpPr>
          <p:grpSp>
            <p:nvGrpSpPr>
              <p:cNvPr id="25626" name="Group 23"/>
              <p:cNvGrpSpPr>
                <a:grpSpLocks/>
              </p:cNvGrpSpPr>
              <p:nvPr/>
            </p:nvGrpSpPr>
            <p:grpSpPr bwMode="auto">
              <a:xfrm>
                <a:off x="5210" y="1248"/>
                <a:ext cx="384" cy="2160"/>
                <a:chOff x="5280" y="1440"/>
                <a:chExt cx="384" cy="2160"/>
              </a:xfrm>
            </p:grpSpPr>
            <p:sp>
              <p:nvSpPr>
                <p:cNvPr id="25633" name="Rectangle 24"/>
                <p:cNvSpPr>
                  <a:spLocks noChangeArrowheads="1"/>
                </p:cNvSpPr>
                <p:nvPr/>
              </p:nvSpPr>
              <p:spPr bwMode="auto">
                <a:xfrm>
                  <a:off x="5280" y="1440"/>
                  <a:ext cx="384" cy="2160"/>
                </a:xfrm>
                <a:prstGeom prst="rect">
                  <a:avLst/>
                </a:prstGeom>
                <a:noFill/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2563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328" y="2082"/>
                  <a:ext cx="308" cy="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eaVert"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外  部  设  备</a:t>
                  </a:r>
                </a:p>
              </p:txBody>
            </p:sp>
          </p:grpSp>
          <p:sp>
            <p:nvSpPr>
              <p:cNvPr id="25627" name="AutoShape 26"/>
              <p:cNvSpPr>
                <a:spLocks noChangeArrowheads="1"/>
              </p:cNvSpPr>
              <p:nvPr/>
            </p:nvSpPr>
            <p:spPr bwMode="auto">
              <a:xfrm>
                <a:off x="4599" y="1872"/>
                <a:ext cx="601" cy="192"/>
              </a:xfrm>
              <a:prstGeom prst="leftRightArrow">
                <a:avLst>
                  <a:gd name="adj1" fmla="val 50000"/>
                  <a:gd name="adj2" fmla="val 62604"/>
                </a:avLst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5628" name="Line 27"/>
              <p:cNvSpPr>
                <a:spLocks noChangeShapeType="1"/>
              </p:cNvSpPr>
              <p:nvPr/>
            </p:nvSpPr>
            <p:spPr bwMode="auto">
              <a:xfrm>
                <a:off x="4586" y="244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29" name="Line 28"/>
              <p:cNvSpPr>
                <a:spLocks noChangeShapeType="1"/>
              </p:cNvSpPr>
              <p:nvPr/>
            </p:nvSpPr>
            <p:spPr bwMode="auto">
              <a:xfrm rot="10800000">
                <a:off x="4586" y="3024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30" name="Text Box 29"/>
              <p:cNvSpPr txBox="1">
                <a:spLocks noChangeArrowheads="1"/>
              </p:cNvSpPr>
              <p:nvPr/>
            </p:nvSpPr>
            <p:spPr bwMode="auto">
              <a:xfrm>
                <a:off x="4586" y="1622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数据线</a:t>
                </a:r>
              </a:p>
            </p:txBody>
          </p:sp>
          <p:sp>
            <p:nvSpPr>
              <p:cNvPr id="25631" name="Text Box 30"/>
              <p:cNvSpPr txBox="1">
                <a:spLocks noChangeArrowheads="1"/>
              </p:cNvSpPr>
              <p:nvPr/>
            </p:nvSpPr>
            <p:spPr bwMode="auto">
              <a:xfrm>
                <a:off x="4682" y="2158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命令</a:t>
                </a:r>
              </a:p>
            </p:txBody>
          </p:sp>
          <p:sp>
            <p:nvSpPr>
              <p:cNvPr id="25632" name="Text Box 31"/>
              <p:cNvSpPr txBox="1">
                <a:spLocks noChangeArrowheads="1"/>
              </p:cNvSpPr>
              <p:nvPr/>
            </p:nvSpPr>
            <p:spPr bwMode="auto">
              <a:xfrm>
                <a:off x="4682" y="2736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状态</a:t>
                </a:r>
              </a:p>
            </p:txBody>
          </p:sp>
        </p:grpSp>
        <p:grpSp>
          <p:nvGrpSpPr>
            <p:cNvPr id="25614" name="Group 32"/>
            <p:cNvGrpSpPr>
              <a:grpSpLocks/>
            </p:cNvGrpSpPr>
            <p:nvPr/>
          </p:nvGrpSpPr>
          <p:grpSpPr bwMode="auto">
            <a:xfrm>
              <a:off x="240" y="1248"/>
              <a:ext cx="1028" cy="2160"/>
              <a:chOff x="240" y="1248"/>
              <a:chExt cx="1028" cy="2160"/>
            </a:xfrm>
          </p:grpSpPr>
          <p:sp>
            <p:nvSpPr>
              <p:cNvPr id="25615" name="AutoShape 33"/>
              <p:cNvSpPr>
                <a:spLocks noChangeArrowheads="1"/>
              </p:cNvSpPr>
              <p:nvPr/>
            </p:nvSpPr>
            <p:spPr bwMode="auto">
              <a:xfrm>
                <a:off x="668" y="1776"/>
                <a:ext cx="589" cy="192"/>
              </a:xfrm>
              <a:prstGeom prst="leftRightArrow">
                <a:avLst>
                  <a:gd name="adj1" fmla="val 50000"/>
                  <a:gd name="adj2" fmla="val 61354"/>
                </a:avLst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5616" name="Text Box 34"/>
              <p:cNvSpPr txBox="1">
                <a:spLocks noChangeArrowheads="1"/>
              </p:cNvSpPr>
              <p:nvPr/>
            </p:nvSpPr>
            <p:spPr bwMode="auto">
              <a:xfrm>
                <a:off x="650" y="1526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数据线</a:t>
                </a:r>
              </a:p>
            </p:txBody>
          </p:sp>
          <p:sp>
            <p:nvSpPr>
              <p:cNvPr id="25617" name="Text Box 35"/>
              <p:cNvSpPr txBox="1">
                <a:spLocks noChangeArrowheads="1"/>
              </p:cNvSpPr>
              <p:nvPr/>
            </p:nvSpPr>
            <p:spPr bwMode="auto">
              <a:xfrm>
                <a:off x="650" y="2400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命令线</a:t>
                </a:r>
              </a:p>
            </p:txBody>
          </p:sp>
          <p:sp>
            <p:nvSpPr>
              <p:cNvPr id="25618" name="Text Box 36"/>
              <p:cNvSpPr txBox="1">
                <a:spLocks noChangeArrowheads="1"/>
              </p:cNvSpPr>
              <p:nvPr/>
            </p:nvSpPr>
            <p:spPr bwMode="auto">
              <a:xfrm>
                <a:off x="650" y="2784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状态线</a:t>
                </a:r>
                <a:endParaRPr lang="en-US" altLang="zh-CN" sz="2000">
                  <a:latin typeface="Times New Roman" pitchFamily="18" charset="0"/>
                </a:endParaRPr>
              </a:p>
            </p:txBody>
          </p:sp>
          <p:grpSp>
            <p:nvGrpSpPr>
              <p:cNvPr id="25619" name="Group 37"/>
              <p:cNvGrpSpPr>
                <a:grpSpLocks/>
              </p:cNvGrpSpPr>
              <p:nvPr/>
            </p:nvGrpSpPr>
            <p:grpSpPr bwMode="auto">
              <a:xfrm>
                <a:off x="240" y="1248"/>
                <a:ext cx="446" cy="2160"/>
                <a:chOff x="310" y="1488"/>
                <a:chExt cx="446" cy="2160"/>
              </a:xfrm>
            </p:grpSpPr>
            <p:sp>
              <p:nvSpPr>
                <p:cNvPr id="25624" name="Rectangle 38"/>
                <p:cNvSpPr>
                  <a:spLocks noChangeArrowheads="1"/>
                </p:cNvSpPr>
                <p:nvPr/>
              </p:nvSpPr>
              <p:spPr bwMode="auto">
                <a:xfrm>
                  <a:off x="336" y="1488"/>
                  <a:ext cx="384" cy="2160"/>
                </a:xfrm>
                <a:prstGeom prst="rect">
                  <a:avLst/>
                </a:prstGeom>
                <a:noFill/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25625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10" y="2438"/>
                  <a:ext cx="4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</a:p>
              </p:txBody>
            </p:sp>
          </p:grpSp>
          <p:sp>
            <p:nvSpPr>
              <p:cNvPr id="25620" name="AutoShape 40"/>
              <p:cNvSpPr>
                <a:spLocks noChangeArrowheads="1"/>
              </p:cNvSpPr>
              <p:nvPr/>
            </p:nvSpPr>
            <p:spPr bwMode="auto">
              <a:xfrm>
                <a:off x="646" y="2208"/>
                <a:ext cx="601" cy="192"/>
              </a:xfrm>
              <a:prstGeom prst="rightArrow">
                <a:avLst>
                  <a:gd name="adj1" fmla="val 50000"/>
                  <a:gd name="adj2" fmla="val 78255"/>
                </a:avLst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5621" name="AutoShape 41"/>
              <p:cNvSpPr>
                <a:spLocks noChangeArrowheads="1"/>
              </p:cNvSpPr>
              <p:nvPr/>
            </p:nvSpPr>
            <p:spPr bwMode="auto">
              <a:xfrm>
                <a:off x="646" y="2624"/>
                <a:ext cx="601" cy="192"/>
              </a:xfrm>
              <a:prstGeom prst="rightArrow">
                <a:avLst>
                  <a:gd name="adj1" fmla="val 50000"/>
                  <a:gd name="adj2" fmla="val 78255"/>
                </a:avLst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5622" name="AutoShape 42"/>
              <p:cNvSpPr>
                <a:spLocks noChangeArrowheads="1"/>
              </p:cNvSpPr>
              <p:nvPr/>
            </p:nvSpPr>
            <p:spPr bwMode="auto">
              <a:xfrm rot="10800000">
                <a:off x="667" y="3023"/>
                <a:ext cx="601" cy="192"/>
              </a:xfrm>
              <a:prstGeom prst="rightArrow">
                <a:avLst>
                  <a:gd name="adj1" fmla="val 50000"/>
                  <a:gd name="adj2" fmla="val 78255"/>
                </a:avLst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5623" name="Text Box 43"/>
              <p:cNvSpPr txBox="1">
                <a:spLocks noChangeArrowheads="1"/>
              </p:cNvSpPr>
              <p:nvPr/>
            </p:nvSpPr>
            <p:spPr bwMode="auto">
              <a:xfrm>
                <a:off x="650" y="1968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地址线</a:t>
                </a:r>
              </a:p>
            </p:txBody>
          </p:sp>
        </p:grpSp>
      </p:grpSp>
      <p:sp>
        <p:nvSpPr>
          <p:cNvPr id="326700" name="Rectangle 44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5.3</a:t>
            </a:r>
          </a:p>
        </p:txBody>
      </p:sp>
      <p:sp>
        <p:nvSpPr>
          <p:cNvPr id="25612" name="AutoShape 4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8D1B1D-81F6-49E3-AE9D-C785879216AB}" type="slidenum">
              <a:rPr lang="zh-CN" altLang="en-US"/>
              <a:pPr/>
              <a:t>24</a:t>
            </a:fld>
            <a:endParaRPr lang="en-US" altLang="zh-CN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611188" y="115888"/>
            <a:ext cx="3902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三、接口类型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057400" y="1511300"/>
            <a:ext cx="2057400" cy="917575"/>
            <a:chOff x="1296" y="952"/>
            <a:chExt cx="1296" cy="578"/>
          </a:xfrm>
        </p:grpSpPr>
        <p:sp>
          <p:nvSpPr>
            <p:cNvPr id="26656" name="Text Box 4"/>
            <p:cNvSpPr txBox="1">
              <a:spLocks noChangeArrowheads="1"/>
            </p:cNvSpPr>
            <p:nvPr/>
          </p:nvSpPr>
          <p:spPr bwMode="auto">
            <a:xfrm>
              <a:off x="1296" y="952"/>
              <a:ext cx="12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并行接口</a:t>
              </a:r>
              <a:endParaRPr lang="en-US" altLang="zh-CN" sz="2400">
                <a:latin typeface="Times New Roman" pitchFamily="18" charset="0"/>
              </a:endParaRPr>
            </a:p>
          </p:txBody>
        </p:sp>
        <p:sp>
          <p:nvSpPr>
            <p:cNvPr id="26657" name="Text Box 5"/>
            <p:cNvSpPr txBox="1">
              <a:spLocks noChangeArrowheads="1"/>
            </p:cNvSpPr>
            <p:nvPr/>
          </p:nvSpPr>
          <p:spPr bwMode="auto">
            <a:xfrm>
              <a:off x="1296" y="1242"/>
              <a:ext cx="12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串行接口</a:t>
              </a:r>
              <a:endParaRPr lang="en-US" altLang="zh-CN" sz="2400">
                <a:latin typeface="Times New Roman" pitchFamily="18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057400" y="2954338"/>
            <a:ext cx="2362200" cy="917575"/>
            <a:chOff x="1296" y="1861"/>
            <a:chExt cx="1488" cy="578"/>
          </a:xfrm>
        </p:grpSpPr>
        <p:sp>
          <p:nvSpPr>
            <p:cNvPr id="26654" name="Text Box 7"/>
            <p:cNvSpPr txBox="1">
              <a:spLocks noChangeArrowheads="1"/>
            </p:cNvSpPr>
            <p:nvPr/>
          </p:nvSpPr>
          <p:spPr bwMode="auto">
            <a:xfrm>
              <a:off x="1296" y="1861"/>
              <a:ext cx="1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可编程接口</a:t>
              </a:r>
              <a:endParaRPr lang="en-US" altLang="zh-CN" sz="2400">
                <a:latin typeface="Times New Roman" pitchFamily="18" charset="0"/>
              </a:endParaRPr>
            </a:p>
          </p:txBody>
        </p:sp>
        <p:sp>
          <p:nvSpPr>
            <p:cNvPr id="26655" name="Text Box 8"/>
            <p:cNvSpPr txBox="1">
              <a:spLocks noChangeArrowheads="1"/>
            </p:cNvSpPr>
            <p:nvPr/>
          </p:nvSpPr>
          <p:spPr bwMode="auto">
            <a:xfrm>
              <a:off x="1296" y="2151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不可编程接口</a:t>
              </a:r>
              <a:endParaRPr lang="en-US" altLang="zh-CN" sz="2400">
                <a:latin typeface="Times New Roman" pitchFamily="18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057400" y="4397375"/>
            <a:ext cx="2514600" cy="917575"/>
            <a:chOff x="1296" y="2770"/>
            <a:chExt cx="1584" cy="578"/>
          </a:xfrm>
        </p:grpSpPr>
        <p:sp>
          <p:nvSpPr>
            <p:cNvPr id="26652" name="Text Box 10"/>
            <p:cNvSpPr txBox="1">
              <a:spLocks noChangeArrowheads="1"/>
            </p:cNvSpPr>
            <p:nvPr/>
          </p:nvSpPr>
          <p:spPr bwMode="auto">
            <a:xfrm>
              <a:off x="1296" y="2770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通用接口</a:t>
              </a:r>
            </a:p>
          </p:txBody>
        </p:sp>
        <p:sp>
          <p:nvSpPr>
            <p:cNvPr id="26653" name="Text Box 11"/>
            <p:cNvSpPr txBox="1">
              <a:spLocks noChangeArrowheads="1"/>
            </p:cNvSpPr>
            <p:nvPr/>
          </p:nvSpPr>
          <p:spPr bwMode="auto">
            <a:xfrm>
              <a:off x="1296" y="3060"/>
              <a:ext cx="15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专用接口</a:t>
              </a:r>
            </a:p>
          </p:txBody>
        </p:sp>
      </p:grpSp>
      <p:sp>
        <p:nvSpPr>
          <p:cNvPr id="327692" name="Text Box 12"/>
          <p:cNvSpPr txBox="1">
            <a:spLocks noChangeArrowheads="1"/>
          </p:cNvSpPr>
          <p:nvPr/>
        </p:nvSpPr>
        <p:spPr bwMode="auto">
          <a:xfrm>
            <a:off x="1355725" y="990600"/>
            <a:ext cx="4892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1. 按数据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传送方式 </a:t>
            </a:r>
            <a:r>
              <a:rPr lang="zh-CN" altLang="en-US" sz="2800" dirty="0">
                <a:latin typeface="Times New Roman" pitchFamily="18" charset="0"/>
              </a:rPr>
              <a:t>分类</a:t>
            </a:r>
          </a:p>
        </p:txBody>
      </p:sp>
      <p:sp>
        <p:nvSpPr>
          <p:cNvPr id="327693" name="Text Box 13"/>
          <p:cNvSpPr txBox="1">
            <a:spLocks noChangeArrowheads="1"/>
          </p:cNvSpPr>
          <p:nvPr/>
        </p:nvSpPr>
        <p:spPr bwMode="auto">
          <a:xfrm>
            <a:off x="1355725" y="2432050"/>
            <a:ext cx="5426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2. 按功能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选择的灵活性 </a:t>
            </a:r>
            <a:r>
              <a:rPr lang="zh-CN" altLang="en-US" sz="2800">
                <a:latin typeface="Times New Roman" pitchFamily="18" charset="0"/>
              </a:rPr>
              <a:t>分类</a:t>
            </a:r>
          </a:p>
        </p:txBody>
      </p:sp>
      <p:sp>
        <p:nvSpPr>
          <p:cNvPr id="327694" name="Text Box 14"/>
          <p:cNvSpPr txBox="1">
            <a:spLocks noChangeArrowheads="1"/>
          </p:cNvSpPr>
          <p:nvPr/>
        </p:nvSpPr>
        <p:spPr bwMode="auto">
          <a:xfrm>
            <a:off x="1355725" y="3875088"/>
            <a:ext cx="3902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3. 按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通用性 </a:t>
            </a:r>
            <a:r>
              <a:rPr lang="zh-CN" altLang="en-US" sz="2800">
                <a:latin typeface="Times New Roman" pitchFamily="18" charset="0"/>
              </a:rPr>
              <a:t>分类</a:t>
            </a:r>
          </a:p>
        </p:txBody>
      </p:sp>
      <p:sp>
        <p:nvSpPr>
          <p:cNvPr id="327695" name="Text Box 15"/>
          <p:cNvSpPr txBox="1">
            <a:spLocks noChangeArrowheads="1"/>
          </p:cNvSpPr>
          <p:nvPr/>
        </p:nvSpPr>
        <p:spPr bwMode="auto">
          <a:xfrm>
            <a:off x="1355725" y="5318125"/>
            <a:ext cx="5502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4. 按数据传送的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控制方式 </a:t>
            </a:r>
            <a:r>
              <a:rPr lang="zh-CN" altLang="en-US" sz="2800">
                <a:latin typeface="Times New Roman" pitchFamily="18" charset="0"/>
              </a:rPr>
              <a:t>分类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057400" y="5840413"/>
            <a:ext cx="2209800" cy="917575"/>
            <a:chOff x="1296" y="3679"/>
            <a:chExt cx="1392" cy="578"/>
          </a:xfrm>
        </p:grpSpPr>
        <p:sp>
          <p:nvSpPr>
            <p:cNvPr id="26650" name="Text Box 17"/>
            <p:cNvSpPr txBox="1">
              <a:spLocks noChangeArrowheads="1"/>
            </p:cNvSpPr>
            <p:nvPr/>
          </p:nvSpPr>
          <p:spPr bwMode="auto">
            <a:xfrm>
              <a:off x="1296" y="3679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中断接口</a:t>
              </a:r>
            </a:p>
          </p:txBody>
        </p:sp>
        <p:sp>
          <p:nvSpPr>
            <p:cNvPr id="26651" name="Text Box 18"/>
            <p:cNvSpPr txBox="1">
              <a:spLocks noChangeArrowheads="1"/>
            </p:cNvSpPr>
            <p:nvPr/>
          </p:nvSpPr>
          <p:spPr bwMode="auto">
            <a:xfrm>
              <a:off x="1296" y="3969"/>
              <a:ext cx="1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DMA </a:t>
              </a:r>
              <a:r>
                <a:rPr lang="zh-CN" altLang="en-US" sz="2400">
                  <a:latin typeface="Times New Roman" pitchFamily="18" charset="0"/>
                </a:rPr>
                <a:t>接口</a:t>
              </a:r>
              <a:endParaRPr lang="en-US" altLang="zh-CN" sz="2400">
                <a:latin typeface="Times New Roman" pitchFamily="18" charset="0"/>
              </a:endParaRPr>
            </a:p>
          </p:txBody>
        </p:sp>
      </p:grpSp>
      <p:sp>
        <p:nvSpPr>
          <p:cNvPr id="327699" name="Rectangle 1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5.3</a:t>
            </a:r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4114800" y="1447800"/>
            <a:ext cx="2057400" cy="990600"/>
            <a:chOff x="2592" y="912"/>
            <a:chExt cx="1296" cy="624"/>
          </a:xfrm>
        </p:grpSpPr>
        <p:sp>
          <p:nvSpPr>
            <p:cNvPr id="26648" name="Text Box 21"/>
            <p:cNvSpPr txBox="1">
              <a:spLocks noChangeArrowheads="1"/>
            </p:cNvSpPr>
            <p:nvPr/>
          </p:nvSpPr>
          <p:spPr bwMode="auto">
            <a:xfrm>
              <a:off x="2592" y="912"/>
              <a:ext cx="12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8255</a:t>
              </a:r>
            </a:p>
          </p:txBody>
        </p:sp>
        <p:sp>
          <p:nvSpPr>
            <p:cNvPr id="26649" name="Text Box 22"/>
            <p:cNvSpPr txBox="1">
              <a:spLocks noChangeArrowheads="1"/>
            </p:cNvSpPr>
            <p:nvPr/>
          </p:nvSpPr>
          <p:spPr bwMode="auto">
            <a:xfrm>
              <a:off x="2592" y="1248"/>
              <a:ext cx="129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8251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4114800" y="2954338"/>
            <a:ext cx="3733800" cy="917575"/>
            <a:chOff x="2592" y="1861"/>
            <a:chExt cx="2352" cy="578"/>
          </a:xfrm>
        </p:grpSpPr>
        <p:sp>
          <p:nvSpPr>
            <p:cNvPr id="26646" name="Text Box 24"/>
            <p:cNvSpPr txBox="1">
              <a:spLocks noChangeArrowheads="1"/>
            </p:cNvSpPr>
            <p:nvPr/>
          </p:nvSpPr>
          <p:spPr bwMode="auto">
            <a:xfrm>
              <a:off x="2592" y="1861"/>
              <a:ext cx="23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8255、 Intel 8251</a:t>
              </a: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26647" name="Text Box 25"/>
            <p:cNvSpPr txBox="1">
              <a:spLocks noChangeArrowheads="1"/>
            </p:cNvSpPr>
            <p:nvPr/>
          </p:nvSpPr>
          <p:spPr bwMode="auto">
            <a:xfrm>
              <a:off x="2592" y="2151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8212</a:t>
              </a:r>
              <a:endParaRPr lang="zh-CN" altLang="en-US" sz="2400">
                <a:latin typeface="Times New Roman" pitchFamily="18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4114800" y="4419600"/>
            <a:ext cx="3657600" cy="895350"/>
            <a:chOff x="2592" y="2784"/>
            <a:chExt cx="2304" cy="564"/>
          </a:xfrm>
        </p:grpSpPr>
        <p:sp>
          <p:nvSpPr>
            <p:cNvPr id="26644" name="Text Box 27"/>
            <p:cNvSpPr txBox="1">
              <a:spLocks noChangeArrowheads="1"/>
            </p:cNvSpPr>
            <p:nvPr/>
          </p:nvSpPr>
          <p:spPr bwMode="auto">
            <a:xfrm>
              <a:off x="2592" y="2784"/>
              <a:ext cx="20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</a:t>
              </a:r>
              <a:r>
                <a:rPr lang="zh-CN" altLang="en-US" sz="2400">
                  <a:latin typeface="Times New Roman" pitchFamily="18" charset="0"/>
                </a:rPr>
                <a:t> 8255、 </a:t>
              </a:r>
              <a:r>
                <a:rPr lang="en-US" altLang="zh-CN" sz="2400">
                  <a:latin typeface="Times New Roman" pitchFamily="18" charset="0"/>
                </a:rPr>
                <a:t>Intel</a:t>
              </a:r>
              <a:r>
                <a:rPr lang="zh-CN" altLang="en-US" sz="2400">
                  <a:latin typeface="Times New Roman" pitchFamily="18" charset="0"/>
                </a:rPr>
                <a:t> 8251</a:t>
              </a:r>
            </a:p>
          </p:txBody>
        </p:sp>
        <p:sp>
          <p:nvSpPr>
            <p:cNvPr id="26645" name="Text Box 28"/>
            <p:cNvSpPr txBox="1">
              <a:spLocks noChangeArrowheads="1"/>
            </p:cNvSpPr>
            <p:nvPr/>
          </p:nvSpPr>
          <p:spPr bwMode="auto">
            <a:xfrm>
              <a:off x="2592" y="3060"/>
              <a:ext cx="2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8279、 Intel 8275</a:t>
              </a:r>
              <a:endParaRPr lang="zh-CN" altLang="en-US" sz="2400" b="0">
                <a:latin typeface="Times New Roman" pitchFamily="18" charset="0"/>
              </a:endParaRPr>
            </a:p>
          </p:txBody>
        </p:sp>
      </p:grp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4114800" y="5840413"/>
            <a:ext cx="2971800" cy="917575"/>
            <a:chOff x="2592" y="3679"/>
            <a:chExt cx="1872" cy="578"/>
          </a:xfrm>
        </p:grpSpPr>
        <p:sp>
          <p:nvSpPr>
            <p:cNvPr id="26642" name="Text Box 30"/>
            <p:cNvSpPr txBox="1">
              <a:spLocks noChangeArrowheads="1"/>
            </p:cNvSpPr>
            <p:nvPr/>
          </p:nvSpPr>
          <p:spPr bwMode="auto">
            <a:xfrm>
              <a:off x="2592" y="3679"/>
              <a:ext cx="18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8259</a:t>
              </a:r>
              <a:endParaRPr lang="zh-CN" altLang="en-US" sz="2400">
                <a:latin typeface="Times New Roman" pitchFamily="18" charset="0"/>
              </a:endParaRPr>
            </a:p>
          </p:txBody>
        </p:sp>
        <p:sp>
          <p:nvSpPr>
            <p:cNvPr id="26643" name="Text Box 31"/>
            <p:cNvSpPr txBox="1">
              <a:spLocks noChangeArrowheads="1"/>
            </p:cNvSpPr>
            <p:nvPr/>
          </p:nvSpPr>
          <p:spPr bwMode="auto">
            <a:xfrm>
              <a:off x="2592" y="3969"/>
              <a:ext cx="17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Intel 8257</a:t>
              </a:r>
              <a:endParaRPr lang="zh-CN" altLang="en-US" sz="2400">
                <a:latin typeface="Times New Roman" pitchFamily="18" charset="0"/>
              </a:endParaRPr>
            </a:p>
          </p:txBody>
        </p:sp>
      </p:grpSp>
      <p:sp>
        <p:nvSpPr>
          <p:cNvPr id="26641" name="AutoShape 3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2" grpId="0" autoUpdateAnimBg="0"/>
      <p:bldP spid="327693" grpId="0" autoUpdateAnimBg="0"/>
      <p:bldP spid="327694" grpId="0" autoUpdateAnimBg="0"/>
      <p:bldP spid="32769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9EE7C8-9FB7-4474-B7FB-ADA816B951B0}" type="slidenum">
              <a:rPr lang="zh-CN" altLang="en-US"/>
              <a:pPr/>
              <a:t>25</a:t>
            </a:fld>
            <a:endParaRPr lang="en-US" altLang="zh-CN"/>
          </a:p>
        </p:txBody>
      </p:sp>
      <p:sp>
        <p:nvSpPr>
          <p:cNvPr id="328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0"/>
            <a:ext cx="6408738" cy="836613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zh-CN" altLang="en-US" b="0">
                <a:effectLst>
                  <a:outerShdw blurRad="38100" dist="38100" dir="2700000" algn="tl">
                    <a:srgbClr val="C0C0C0"/>
                  </a:outerShdw>
                </a:effectLst>
              </a:rPr>
              <a:t>5.4   程序查询方式 </a:t>
            </a:r>
          </a:p>
        </p:txBody>
      </p:sp>
      <p:sp>
        <p:nvSpPr>
          <p:cNvPr id="328707" name="Text Box 3"/>
          <p:cNvSpPr txBox="1">
            <a:spLocks noChangeArrowheads="1"/>
          </p:cNvSpPr>
          <p:nvPr/>
        </p:nvSpPr>
        <p:spPr bwMode="auto">
          <a:xfrm>
            <a:off x="381000" y="1125538"/>
            <a:ext cx="3435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一、程序查询流程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33838" y="1201738"/>
            <a:ext cx="4610100" cy="5486400"/>
            <a:chOff x="2541" y="816"/>
            <a:chExt cx="2904" cy="3456"/>
          </a:xfrm>
        </p:grpSpPr>
        <p:grpSp>
          <p:nvGrpSpPr>
            <p:cNvPr id="27678" name="Group 5"/>
            <p:cNvGrpSpPr>
              <a:grpSpLocks/>
            </p:cNvGrpSpPr>
            <p:nvPr/>
          </p:nvGrpSpPr>
          <p:grpSpPr bwMode="auto">
            <a:xfrm>
              <a:off x="2945" y="1063"/>
              <a:ext cx="1196" cy="250"/>
              <a:chOff x="2945" y="1063"/>
              <a:chExt cx="1196" cy="250"/>
            </a:xfrm>
          </p:grpSpPr>
          <p:sp>
            <p:nvSpPr>
              <p:cNvPr id="27706" name="Text Box 6"/>
              <p:cNvSpPr txBox="1">
                <a:spLocks noChangeArrowheads="1"/>
              </p:cNvSpPr>
              <p:nvPr/>
            </p:nvSpPr>
            <p:spPr bwMode="auto">
              <a:xfrm>
                <a:off x="2945" y="1063"/>
                <a:ext cx="1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检查状态标记1 </a:t>
                </a:r>
              </a:p>
            </p:txBody>
          </p:sp>
          <p:sp>
            <p:nvSpPr>
              <p:cNvPr id="27707" name="Rectangle 7"/>
              <p:cNvSpPr>
                <a:spLocks noChangeArrowheads="1"/>
              </p:cNvSpPr>
              <p:nvPr/>
            </p:nvSpPr>
            <p:spPr bwMode="auto">
              <a:xfrm>
                <a:off x="2945" y="1063"/>
                <a:ext cx="1131" cy="247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7679" name="Text Box 8"/>
            <p:cNvSpPr txBox="1">
              <a:spLocks noChangeArrowheads="1"/>
            </p:cNvSpPr>
            <p:nvPr/>
          </p:nvSpPr>
          <p:spPr bwMode="auto">
            <a:xfrm>
              <a:off x="3024" y="1589"/>
              <a:ext cx="9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 设备1</a:t>
              </a:r>
            </a:p>
            <a:p>
              <a:pPr algn="l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准备就绪？</a:t>
              </a:r>
            </a:p>
          </p:txBody>
        </p:sp>
        <p:sp>
          <p:nvSpPr>
            <p:cNvPr id="27680" name="AutoShape 9"/>
            <p:cNvSpPr>
              <a:spLocks noChangeArrowheads="1"/>
            </p:cNvSpPr>
            <p:nvPr/>
          </p:nvSpPr>
          <p:spPr bwMode="auto">
            <a:xfrm>
              <a:off x="2900" y="1515"/>
              <a:ext cx="1176" cy="618"/>
            </a:xfrm>
            <a:prstGeom prst="diamond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7681" name="Line 10"/>
            <p:cNvSpPr>
              <a:spLocks noChangeShapeType="1"/>
            </p:cNvSpPr>
            <p:nvPr/>
          </p:nvSpPr>
          <p:spPr bwMode="auto">
            <a:xfrm>
              <a:off x="3488" y="816"/>
              <a:ext cx="0" cy="247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82" name="Text Box 11"/>
            <p:cNvSpPr txBox="1">
              <a:spLocks noChangeArrowheads="1"/>
            </p:cNvSpPr>
            <p:nvPr/>
          </p:nvSpPr>
          <p:spPr bwMode="auto">
            <a:xfrm>
              <a:off x="2936" y="2544"/>
              <a:ext cx="11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检查状态标记</a:t>
              </a:r>
              <a:r>
                <a:rPr lang="en-US" altLang="zh-CN" sz="2000" i="1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27683" name="Rectangle 12"/>
            <p:cNvSpPr>
              <a:spLocks noChangeArrowheads="1"/>
            </p:cNvSpPr>
            <p:nvPr/>
          </p:nvSpPr>
          <p:spPr bwMode="auto">
            <a:xfrm>
              <a:off x="2945" y="2544"/>
              <a:ext cx="1183" cy="247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7684" name="Text Box 13"/>
            <p:cNvSpPr txBox="1">
              <a:spLocks noChangeArrowheads="1"/>
            </p:cNvSpPr>
            <p:nvPr/>
          </p:nvSpPr>
          <p:spPr bwMode="auto">
            <a:xfrm>
              <a:off x="3063" y="3069"/>
              <a:ext cx="9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设备</a:t>
              </a:r>
              <a:r>
                <a:rPr lang="en-US" altLang="zh-CN" sz="2000" i="1">
                  <a:latin typeface="Times New Roman" pitchFamily="18" charset="0"/>
                </a:rPr>
                <a:t>N</a:t>
              </a:r>
            </a:p>
            <a:p>
              <a:pPr algn="l" eaLnBrk="1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准备就绪？</a:t>
              </a:r>
            </a:p>
          </p:txBody>
        </p:sp>
        <p:sp>
          <p:nvSpPr>
            <p:cNvPr id="27685" name="AutoShape 14"/>
            <p:cNvSpPr>
              <a:spLocks noChangeArrowheads="1"/>
            </p:cNvSpPr>
            <p:nvPr/>
          </p:nvSpPr>
          <p:spPr bwMode="auto">
            <a:xfrm>
              <a:off x="2900" y="2997"/>
              <a:ext cx="1176" cy="617"/>
            </a:xfrm>
            <a:prstGeom prst="diamond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7686" name="Line 15"/>
            <p:cNvSpPr>
              <a:spLocks noChangeShapeType="1"/>
            </p:cNvSpPr>
            <p:nvPr/>
          </p:nvSpPr>
          <p:spPr bwMode="auto">
            <a:xfrm>
              <a:off x="3488" y="2133"/>
              <a:ext cx="0" cy="12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87" name="Text Box 16"/>
            <p:cNvSpPr txBox="1">
              <a:spLocks noChangeArrowheads="1"/>
            </p:cNvSpPr>
            <p:nvPr/>
          </p:nvSpPr>
          <p:spPr bwMode="auto">
            <a:xfrm>
              <a:off x="3380" y="2234"/>
              <a:ext cx="308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27688" name="Line 17"/>
            <p:cNvSpPr>
              <a:spLocks noChangeShapeType="1"/>
            </p:cNvSpPr>
            <p:nvPr/>
          </p:nvSpPr>
          <p:spPr bwMode="auto">
            <a:xfrm>
              <a:off x="3488" y="2421"/>
              <a:ext cx="0" cy="12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27689" name="Group 18"/>
            <p:cNvGrpSpPr>
              <a:grpSpLocks/>
            </p:cNvGrpSpPr>
            <p:nvPr/>
          </p:nvGrpSpPr>
          <p:grpSpPr bwMode="auto">
            <a:xfrm>
              <a:off x="4392" y="1721"/>
              <a:ext cx="836" cy="257"/>
              <a:chOff x="4392" y="1721"/>
              <a:chExt cx="836" cy="257"/>
            </a:xfrm>
          </p:grpSpPr>
          <p:sp>
            <p:nvSpPr>
              <p:cNvPr id="27704" name="Text Box 19"/>
              <p:cNvSpPr txBox="1">
                <a:spLocks noChangeArrowheads="1"/>
              </p:cNvSpPr>
              <p:nvPr/>
            </p:nvSpPr>
            <p:spPr bwMode="auto">
              <a:xfrm>
                <a:off x="4392" y="1728"/>
                <a:ext cx="8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处理设备1</a:t>
                </a:r>
              </a:p>
            </p:txBody>
          </p:sp>
          <p:sp>
            <p:nvSpPr>
              <p:cNvPr id="27705" name="Rectangle 20"/>
              <p:cNvSpPr>
                <a:spLocks noChangeArrowheads="1"/>
              </p:cNvSpPr>
              <p:nvPr/>
            </p:nvSpPr>
            <p:spPr bwMode="auto">
              <a:xfrm>
                <a:off x="4392" y="1721"/>
                <a:ext cx="824" cy="247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7690" name="Freeform 21"/>
            <p:cNvSpPr>
              <a:spLocks/>
            </p:cNvSpPr>
            <p:nvPr/>
          </p:nvSpPr>
          <p:spPr bwMode="auto">
            <a:xfrm>
              <a:off x="4070" y="1829"/>
              <a:ext cx="320" cy="3"/>
            </a:xfrm>
            <a:custGeom>
              <a:avLst/>
              <a:gdLst>
                <a:gd name="T0" fmla="*/ 0 w 339"/>
                <a:gd name="T1" fmla="*/ 0 h 3"/>
                <a:gd name="T2" fmla="*/ 320 w 339"/>
                <a:gd name="T3" fmla="*/ 3 h 3"/>
                <a:gd name="T4" fmla="*/ 0 60000 65536"/>
                <a:gd name="T5" fmla="*/ 0 60000 65536"/>
                <a:gd name="T6" fmla="*/ 0 w 339"/>
                <a:gd name="T7" fmla="*/ 0 h 3"/>
                <a:gd name="T8" fmla="*/ 339 w 339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39" h="3">
                  <a:moveTo>
                    <a:pt x="0" y="0"/>
                  </a:moveTo>
                  <a:lnTo>
                    <a:pt x="339" y="3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91" name="Text Box 22"/>
            <p:cNvSpPr txBox="1">
              <a:spLocks noChangeArrowheads="1"/>
            </p:cNvSpPr>
            <p:nvPr/>
          </p:nvSpPr>
          <p:spPr bwMode="auto">
            <a:xfrm>
              <a:off x="4076" y="1598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是</a:t>
              </a:r>
            </a:p>
          </p:txBody>
        </p:sp>
        <p:sp>
          <p:nvSpPr>
            <p:cNvPr id="27692" name="Text Box 23"/>
            <p:cNvSpPr txBox="1">
              <a:spLocks noChangeArrowheads="1"/>
            </p:cNvSpPr>
            <p:nvPr/>
          </p:nvSpPr>
          <p:spPr bwMode="auto">
            <a:xfrm>
              <a:off x="3515" y="2064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  <p:sp>
          <p:nvSpPr>
            <p:cNvPr id="27693" name="Freeform 24"/>
            <p:cNvSpPr>
              <a:spLocks/>
            </p:cNvSpPr>
            <p:nvPr/>
          </p:nvSpPr>
          <p:spPr bwMode="auto">
            <a:xfrm>
              <a:off x="2541" y="898"/>
              <a:ext cx="947" cy="2411"/>
            </a:xfrm>
            <a:custGeom>
              <a:avLst/>
              <a:gdLst>
                <a:gd name="T0" fmla="*/ 387 w 947"/>
                <a:gd name="T1" fmla="*/ 2411 h 2411"/>
                <a:gd name="T2" fmla="*/ 0 w 947"/>
                <a:gd name="T3" fmla="*/ 2411 h 2411"/>
                <a:gd name="T4" fmla="*/ 3 w 947"/>
                <a:gd name="T5" fmla="*/ 0 h 2411"/>
                <a:gd name="T6" fmla="*/ 947 w 947"/>
                <a:gd name="T7" fmla="*/ 0 h 24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7"/>
                <a:gd name="T13" fmla="*/ 0 h 2411"/>
                <a:gd name="T14" fmla="*/ 947 w 947"/>
                <a:gd name="T15" fmla="*/ 2411 h 24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7" h="2411">
                  <a:moveTo>
                    <a:pt x="387" y="2411"/>
                  </a:moveTo>
                  <a:lnTo>
                    <a:pt x="0" y="2411"/>
                  </a:lnTo>
                  <a:lnTo>
                    <a:pt x="3" y="0"/>
                  </a:lnTo>
                  <a:lnTo>
                    <a:pt x="947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94" name="Text Box 25"/>
            <p:cNvSpPr txBox="1">
              <a:spLocks noChangeArrowheads="1"/>
            </p:cNvSpPr>
            <p:nvPr/>
          </p:nvSpPr>
          <p:spPr bwMode="auto">
            <a:xfrm>
              <a:off x="2699" y="3070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  <p:sp>
          <p:nvSpPr>
            <p:cNvPr id="27695" name="Text Box 26"/>
            <p:cNvSpPr txBox="1">
              <a:spLocks noChangeArrowheads="1"/>
            </p:cNvSpPr>
            <p:nvPr/>
          </p:nvSpPr>
          <p:spPr bwMode="auto">
            <a:xfrm>
              <a:off x="3049" y="3819"/>
              <a:ext cx="8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处理设备</a:t>
              </a:r>
              <a:r>
                <a:rPr lang="en-US" altLang="zh-CN" sz="2000" i="1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27696" name="Rectangle 27"/>
            <p:cNvSpPr>
              <a:spLocks noChangeArrowheads="1"/>
            </p:cNvSpPr>
            <p:nvPr/>
          </p:nvSpPr>
          <p:spPr bwMode="auto">
            <a:xfrm>
              <a:off x="3072" y="3819"/>
              <a:ext cx="823" cy="247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7697" name="Line 28"/>
            <p:cNvSpPr>
              <a:spLocks noChangeShapeType="1"/>
            </p:cNvSpPr>
            <p:nvPr/>
          </p:nvSpPr>
          <p:spPr bwMode="auto">
            <a:xfrm>
              <a:off x="3488" y="1310"/>
              <a:ext cx="0" cy="205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98" name="Line 29"/>
            <p:cNvSpPr>
              <a:spLocks noChangeShapeType="1"/>
            </p:cNvSpPr>
            <p:nvPr/>
          </p:nvSpPr>
          <p:spPr bwMode="auto">
            <a:xfrm>
              <a:off x="3488" y="2791"/>
              <a:ext cx="0" cy="20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99" name="Line 30"/>
            <p:cNvSpPr>
              <a:spLocks noChangeShapeType="1"/>
            </p:cNvSpPr>
            <p:nvPr/>
          </p:nvSpPr>
          <p:spPr bwMode="auto">
            <a:xfrm>
              <a:off x="3488" y="3614"/>
              <a:ext cx="0" cy="205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700" name="Line 31"/>
            <p:cNvSpPr>
              <a:spLocks noChangeShapeType="1"/>
            </p:cNvSpPr>
            <p:nvPr/>
          </p:nvSpPr>
          <p:spPr bwMode="auto">
            <a:xfrm>
              <a:off x="3488" y="4066"/>
              <a:ext cx="0" cy="20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701" name="Text Box 32"/>
            <p:cNvSpPr txBox="1">
              <a:spLocks noChangeArrowheads="1"/>
            </p:cNvSpPr>
            <p:nvPr/>
          </p:nvSpPr>
          <p:spPr bwMode="auto">
            <a:xfrm>
              <a:off x="3504" y="354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是</a:t>
              </a:r>
            </a:p>
          </p:txBody>
        </p:sp>
        <p:sp>
          <p:nvSpPr>
            <p:cNvPr id="27702" name="Freeform 33"/>
            <p:cNvSpPr>
              <a:spLocks/>
            </p:cNvSpPr>
            <p:nvPr/>
          </p:nvSpPr>
          <p:spPr bwMode="auto">
            <a:xfrm>
              <a:off x="5206" y="1842"/>
              <a:ext cx="239" cy="3"/>
            </a:xfrm>
            <a:custGeom>
              <a:avLst/>
              <a:gdLst>
                <a:gd name="T0" fmla="*/ 0 w 239"/>
                <a:gd name="T1" fmla="*/ 3 h 3"/>
                <a:gd name="T2" fmla="*/ 239 w 239"/>
                <a:gd name="T3" fmla="*/ 0 h 3"/>
                <a:gd name="T4" fmla="*/ 0 60000 65536"/>
                <a:gd name="T5" fmla="*/ 0 60000 65536"/>
                <a:gd name="T6" fmla="*/ 0 w 239"/>
                <a:gd name="T7" fmla="*/ 0 h 3"/>
                <a:gd name="T8" fmla="*/ 239 w 239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9" h="3">
                  <a:moveTo>
                    <a:pt x="0" y="3"/>
                  </a:moveTo>
                  <a:lnTo>
                    <a:pt x="239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703" name="Freeform 34"/>
            <p:cNvSpPr>
              <a:spLocks/>
            </p:cNvSpPr>
            <p:nvPr/>
          </p:nvSpPr>
          <p:spPr bwMode="auto">
            <a:xfrm>
              <a:off x="3501" y="1842"/>
              <a:ext cx="1935" cy="2286"/>
            </a:xfrm>
            <a:custGeom>
              <a:avLst/>
              <a:gdLst>
                <a:gd name="T0" fmla="*/ 1935 w 1935"/>
                <a:gd name="T1" fmla="*/ 0 h 2286"/>
                <a:gd name="T2" fmla="*/ 1934 w 1935"/>
                <a:gd name="T3" fmla="*/ 2286 h 2286"/>
                <a:gd name="T4" fmla="*/ 0 w 1935"/>
                <a:gd name="T5" fmla="*/ 2286 h 2286"/>
                <a:gd name="T6" fmla="*/ 0 60000 65536"/>
                <a:gd name="T7" fmla="*/ 0 60000 65536"/>
                <a:gd name="T8" fmla="*/ 0 60000 65536"/>
                <a:gd name="T9" fmla="*/ 0 w 1935"/>
                <a:gd name="T10" fmla="*/ 0 h 2286"/>
                <a:gd name="T11" fmla="*/ 1935 w 1935"/>
                <a:gd name="T12" fmla="*/ 2286 h 2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35" h="2286">
                  <a:moveTo>
                    <a:pt x="1935" y="0"/>
                  </a:moveTo>
                  <a:lnTo>
                    <a:pt x="1934" y="2286"/>
                  </a:lnTo>
                  <a:lnTo>
                    <a:pt x="0" y="228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28739" name="Text Box 35"/>
          <p:cNvSpPr txBox="1">
            <a:spLocks noChangeArrowheads="1"/>
          </p:cNvSpPr>
          <p:nvPr/>
        </p:nvSpPr>
        <p:spPr bwMode="auto">
          <a:xfrm>
            <a:off x="974725" y="1982788"/>
            <a:ext cx="2216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查询流程</a:t>
            </a:r>
            <a:endParaRPr lang="en-US" altLang="zh-CN" sz="3200">
              <a:latin typeface="Times New Roman" pitchFamily="18" charset="0"/>
            </a:endParaRP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1295400" y="3106738"/>
            <a:ext cx="2286000" cy="3352800"/>
            <a:chOff x="816" y="2016"/>
            <a:chExt cx="1440" cy="2112"/>
          </a:xfrm>
        </p:grpSpPr>
        <p:grpSp>
          <p:nvGrpSpPr>
            <p:cNvPr id="27662" name="Group 37"/>
            <p:cNvGrpSpPr>
              <a:grpSpLocks/>
            </p:cNvGrpSpPr>
            <p:nvPr/>
          </p:nvGrpSpPr>
          <p:grpSpPr bwMode="auto">
            <a:xfrm>
              <a:off x="816" y="2300"/>
              <a:ext cx="1152" cy="285"/>
              <a:chOff x="816" y="2300"/>
              <a:chExt cx="1152" cy="285"/>
            </a:xfrm>
          </p:grpSpPr>
          <p:sp>
            <p:nvSpPr>
              <p:cNvPr id="27676" name="Text Box 38"/>
              <p:cNvSpPr txBox="1">
                <a:spLocks noChangeArrowheads="1"/>
              </p:cNvSpPr>
              <p:nvPr/>
            </p:nvSpPr>
            <p:spPr bwMode="auto">
              <a:xfrm>
                <a:off x="854" y="2304"/>
                <a:ext cx="10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检查状态标记</a:t>
                </a:r>
              </a:p>
            </p:txBody>
          </p:sp>
          <p:sp>
            <p:nvSpPr>
              <p:cNvPr id="27677" name="Rectangle 39"/>
              <p:cNvSpPr>
                <a:spLocks noChangeArrowheads="1"/>
              </p:cNvSpPr>
              <p:nvPr/>
            </p:nvSpPr>
            <p:spPr bwMode="auto">
              <a:xfrm>
                <a:off x="816" y="2300"/>
                <a:ext cx="1152" cy="285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27663" name="Group 40"/>
            <p:cNvGrpSpPr>
              <a:grpSpLocks/>
            </p:cNvGrpSpPr>
            <p:nvPr/>
          </p:nvGrpSpPr>
          <p:grpSpPr bwMode="auto">
            <a:xfrm>
              <a:off x="816" y="3559"/>
              <a:ext cx="1296" cy="285"/>
              <a:chOff x="816" y="3559"/>
              <a:chExt cx="1296" cy="285"/>
            </a:xfrm>
          </p:grpSpPr>
          <p:sp>
            <p:nvSpPr>
              <p:cNvPr id="27674" name="Text Box 41"/>
              <p:cNvSpPr txBox="1">
                <a:spLocks noChangeArrowheads="1"/>
              </p:cNvSpPr>
              <p:nvPr/>
            </p:nvSpPr>
            <p:spPr bwMode="auto">
              <a:xfrm>
                <a:off x="1008" y="3559"/>
                <a:ext cx="110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交换数据</a:t>
                </a:r>
              </a:p>
            </p:txBody>
          </p:sp>
          <p:sp>
            <p:nvSpPr>
              <p:cNvPr id="27675" name="Rectangle 42"/>
              <p:cNvSpPr>
                <a:spLocks noChangeArrowheads="1"/>
              </p:cNvSpPr>
              <p:nvPr/>
            </p:nvSpPr>
            <p:spPr bwMode="auto">
              <a:xfrm>
                <a:off x="816" y="3559"/>
                <a:ext cx="1152" cy="285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27664" name="Group 43"/>
            <p:cNvGrpSpPr>
              <a:grpSpLocks/>
            </p:cNvGrpSpPr>
            <p:nvPr/>
          </p:nvGrpSpPr>
          <p:grpSpPr bwMode="auto">
            <a:xfrm>
              <a:off x="816" y="2859"/>
              <a:ext cx="1152" cy="426"/>
              <a:chOff x="1968" y="2400"/>
              <a:chExt cx="1152" cy="504"/>
            </a:xfrm>
          </p:grpSpPr>
          <p:sp>
            <p:nvSpPr>
              <p:cNvPr id="27672" name="Text Box 44"/>
              <p:cNvSpPr txBox="1">
                <a:spLocks noChangeArrowheads="1"/>
              </p:cNvSpPr>
              <p:nvPr/>
            </p:nvSpPr>
            <p:spPr bwMode="auto">
              <a:xfrm>
                <a:off x="2150" y="2529"/>
                <a:ext cx="836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准备就绪?</a:t>
                </a:r>
              </a:p>
            </p:txBody>
          </p:sp>
          <p:sp>
            <p:nvSpPr>
              <p:cNvPr id="27673" name="AutoShape 45"/>
              <p:cNvSpPr>
                <a:spLocks noChangeArrowheads="1"/>
              </p:cNvSpPr>
              <p:nvPr/>
            </p:nvSpPr>
            <p:spPr bwMode="auto">
              <a:xfrm>
                <a:off x="1968" y="2400"/>
                <a:ext cx="1152" cy="504"/>
              </a:xfrm>
              <a:prstGeom prst="diamond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7665" name="Line 46"/>
            <p:cNvSpPr>
              <a:spLocks noChangeShapeType="1"/>
            </p:cNvSpPr>
            <p:nvPr/>
          </p:nvSpPr>
          <p:spPr bwMode="auto">
            <a:xfrm>
              <a:off x="1392" y="3275"/>
              <a:ext cx="0" cy="28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66" name="Line 47"/>
            <p:cNvSpPr>
              <a:spLocks noChangeShapeType="1"/>
            </p:cNvSpPr>
            <p:nvPr/>
          </p:nvSpPr>
          <p:spPr bwMode="auto">
            <a:xfrm>
              <a:off x="1392" y="2585"/>
              <a:ext cx="0" cy="28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67" name="Line 48"/>
            <p:cNvSpPr>
              <a:spLocks noChangeShapeType="1"/>
            </p:cNvSpPr>
            <p:nvPr/>
          </p:nvSpPr>
          <p:spPr bwMode="auto">
            <a:xfrm>
              <a:off x="1392" y="2016"/>
              <a:ext cx="0" cy="28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68" name="Line 49"/>
            <p:cNvSpPr>
              <a:spLocks noChangeShapeType="1"/>
            </p:cNvSpPr>
            <p:nvPr/>
          </p:nvSpPr>
          <p:spPr bwMode="auto">
            <a:xfrm>
              <a:off x="1392" y="3844"/>
              <a:ext cx="0" cy="28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69" name="Freeform 50"/>
            <p:cNvSpPr>
              <a:spLocks/>
            </p:cNvSpPr>
            <p:nvPr/>
          </p:nvSpPr>
          <p:spPr bwMode="auto">
            <a:xfrm>
              <a:off x="1392" y="2097"/>
              <a:ext cx="864" cy="978"/>
            </a:xfrm>
            <a:custGeom>
              <a:avLst/>
              <a:gdLst>
                <a:gd name="T0" fmla="*/ 552 w 864"/>
                <a:gd name="T1" fmla="*/ 978 h 978"/>
                <a:gd name="T2" fmla="*/ 861 w 864"/>
                <a:gd name="T3" fmla="*/ 978 h 978"/>
                <a:gd name="T4" fmla="*/ 864 w 864"/>
                <a:gd name="T5" fmla="*/ 0 h 978"/>
                <a:gd name="T6" fmla="*/ 0 w 864"/>
                <a:gd name="T7" fmla="*/ 0 h 9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978"/>
                <a:gd name="T14" fmla="*/ 864 w 864"/>
                <a:gd name="T15" fmla="*/ 978 h 9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978">
                  <a:moveTo>
                    <a:pt x="552" y="978"/>
                  </a:moveTo>
                  <a:lnTo>
                    <a:pt x="861" y="978"/>
                  </a:lnTo>
                  <a:lnTo>
                    <a:pt x="864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670" name="Text Box 51"/>
            <p:cNvSpPr txBox="1">
              <a:spLocks noChangeArrowheads="1"/>
            </p:cNvSpPr>
            <p:nvPr/>
          </p:nvSpPr>
          <p:spPr bwMode="auto">
            <a:xfrm>
              <a:off x="1392" y="321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是</a:t>
              </a:r>
            </a:p>
          </p:txBody>
        </p:sp>
        <p:sp>
          <p:nvSpPr>
            <p:cNvPr id="27671" name="Text Box 52"/>
            <p:cNvSpPr txBox="1">
              <a:spLocks noChangeArrowheads="1"/>
            </p:cNvSpPr>
            <p:nvPr/>
          </p:nvSpPr>
          <p:spPr bwMode="auto">
            <a:xfrm>
              <a:off x="1872" y="2827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</p:grpSp>
      <p:sp>
        <p:nvSpPr>
          <p:cNvPr id="328757" name="Text Box 53"/>
          <p:cNvSpPr txBox="1">
            <a:spLocks noChangeArrowheads="1"/>
          </p:cNvSpPr>
          <p:nvPr/>
        </p:nvSpPr>
        <p:spPr bwMode="auto">
          <a:xfrm>
            <a:off x="495300" y="2649538"/>
            <a:ext cx="179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单个设备</a:t>
            </a:r>
          </a:p>
        </p:txBody>
      </p:sp>
      <p:sp>
        <p:nvSpPr>
          <p:cNvPr id="328758" name="Text Box 54"/>
          <p:cNvSpPr txBox="1">
            <a:spLocks noChangeArrowheads="1"/>
          </p:cNvSpPr>
          <p:nvPr/>
        </p:nvSpPr>
        <p:spPr bwMode="auto">
          <a:xfrm>
            <a:off x="7200900" y="1603375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多个设备</a:t>
            </a:r>
          </a:p>
        </p:txBody>
      </p:sp>
      <p:sp>
        <p:nvSpPr>
          <p:cNvPr id="328759" name="AutoShape 55"/>
          <p:cNvSpPr>
            <a:spLocks noChangeArrowheads="1"/>
          </p:cNvSpPr>
          <p:nvPr/>
        </p:nvSpPr>
        <p:spPr bwMode="auto">
          <a:xfrm>
            <a:off x="446088" y="3543300"/>
            <a:ext cx="487362" cy="1436688"/>
          </a:xfrm>
          <a:prstGeom prst="wedgeRoundRectCallout">
            <a:avLst>
              <a:gd name="adj1" fmla="val 120551"/>
              <a:gd name="adj2" fmla="val -47792"/>
              <a:gd name="adj3" fmla="val 16667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latin typeface="Times New Roman" pitchFamily="18" charset="0"/>
              </a:rPr>
              <a:t>测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latin typeface="Times New Roman" pitchFamily="18" charset="0"/>
              </a:rPr>
              <a:t>试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latin typeface="Times New Roman" pitchFamily="18" charset="0"/>
              </a:rPr>
              <a:t>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latin typeface="Times New Roman" pitchFamily="18" charset="0"/>
              </a:rPr>
              <a:t>令</a:t>
            </a:r>
          </a:p>
        </p:txBody>
      </p:sp>
      <p:sp>
        <p:nvSpPr>
          <p:cNvPr id="328760" name="AutoShape 56"/>
          <p:cNvSpPr>
            <a:spLocks noChangeArrowheads="1"/>
          </p:cNvSpPr>
          <p:nvPr/>
        </p:nvSpPr>
        <p:spPr bwMode="auto">
          <a:xfrm>
            <a:off x="423863" y="4259263"/>
            <a:ext cx="487362" cy="1436687"/>
          </a:xfrm>
          <a:prstGeom prst="wedgeRoundRectCallout">
            <a:avLst>
              <a:gd name="adj1" fmla="val 136407"/>
              <a:gd name="adj2" fmla="val -12472"/>
              <a:gd name="adj3" fmla="val 16667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转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移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令</a:t>
            </a:r>
          </a:p>
        </p:txBody>
      </p:sp>
      <p:sp>
        <p:nvSpPr>
          <p:cNvPr id="328761" name="AutoShape 57"/>
          <p:cNvSpPr>
            <a:spLocks noChangeArrowheads="1"/>
          </p:cNvSpPr>
          <p:nvPr/>
        </p:nvSpPr>
        <p:spPr bwMode="auto">
          <a:xfrm>
            <a:off x="423863" y="4706938"/>
            <a:ext cx="487362" cy="1436687"/>
          </a:xfrm>
          <a:prstGeom prst="wedgeRoundRectCallout">
            <a:avLst>
              <a:gd name="adj1" fmla="val 124759"/>
              <a:gd name="adj2" fmla="val 7838"/>
              <a:gd name="adj3" fmla="val 16667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传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送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令</a:t>
            </a:r>
          </a:p>
        </p:txBody>
      </p:sp>
      <p:sp>
        <p:nvSpPr>
          <p:cNvPr id="27661" name="AutoShape 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8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87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87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87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8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autoUpdateAnimBg="0"/>
      <p:bldP spid="328739" grpId="0" autoUpdateAnimBg="0"/>
      <p:bldP spid="328757" grpId="0" autoUpdateAnimBg="0"/>
      <p:bldP spid="328758" grpId="0" autoUpdateAnimBg="0"/>
      <p:bldP spid="328759" grpId="0" animBg="1" autoUpdateAnimBg="0"/>
      <p:bldP spid="328760" grpId="0" animBg="1" autoUpdateAnimBg="0"/>
      <p:bldP spid="328761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93F030-2A0E-49E3-AB69-3D3EAC4A2525}" type="slidenum">
              <a:rPr lang="zh-CN" altLang="en-US"/>
              <a:pPr/>
              <a:t>26</a:t>
            </a:fld>
            <a:endParaRPr lang="en-US" altLang="zh-CN"/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365125" y="196850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程序流程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29731" name="Rectangle 3"/>
          <p:cNvSpPr>
            <a:spLocks noChangeArrowheads="1"/>
          </p:cNvSpPr>
          <p:nvPr/>
        </p:nvSpPr>
        <p:spPr bwMode="auto">
          <a:xfrm>
            <a:off x="3954463" y="1260475"/>
            <a:ext cx="2438400" cy="446088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设置主存缓冲区首址</a:t>
            </a:r>
          </a:p>
        </p:txBody>
      </p:sp>
      <p:sp>
        <p:nvSpPr>
          <p:cNvPr id="329732" name="Rectangle 4"/>
          <p:cNvSpPr>
            <a:spLocks noChangeArrowheads="1"/>
          </p:cNvSpPr>
          <p:nvPr/>
        </p:nvSpPr>
        <p:spPr bwMode="auto">
          <a:xfrm>
            <a:off x="3954463" y="609600"/>
            <a:ext cx="2438400" cy="446088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设置计数值</a:t>
            </a:r>
          </a:p>
        </p:txBody>
      </p:sp>
      <p:sp>
        <p:nvSpPr>
          <p:cNvPr id="329733" name="Rectangle 5"/>
          <p:cNvSpPr>
            <a:spLocks noChangeArrowheads="1"/>
          </p:cNvSpPr>
          <p:nvPr/>
        </p:nvSpPr>
        <p:spPr bwMode="auto">
          <a:xfrm>
            <a:off x="3954463" y="1911350"/>
            <a:ext cx="2438400" cy="444500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启动外设</a:t>
            </a:r>
          </a:p>
        </p:txBody>
      </p:sp>
      <p:sp>
        <p:nvSpPr>
          <p:cNvPr id="329734" name="Rectangle 6"/>
          <p:cNvSpPr>
            <a:spLocks noChangeArrowheads="1"/>
          </p:cNvSpPr>
          <p:nvPr/>
        </p:nvSpPr>
        <p:spPr bwMode="auto">
          <a:xfrm>
            <a:off x="3954463" y="3435350"/>
            <a:ext cx="2438400" cy="444500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传送一个数据</a:t>
            </a:r>
          </a:p>
        </p:txBody>
      </p:sp>
      <p:sp>
        <p:nvSpPr>
          <p:cNvPr id="329735" name="Rectangle 7"/>
          <p:cNvSpPr>
            <a:spLocks noChangeArrowheads="1"/>
          </p:cNvSpPr>
          <p:nvPr/>
        </p:nvSpPr>
        <p:spPr bwMode="auto">
          <a:xfrm>
            <a:off x="3954463" y="4084638"/>
            <a:ext cx="2438400" cy="446087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修改主存地址</a:t>
            </a:r>
          </a:p>
        </p:txBody>
      </p:sp>
      <p:sp>
        <p:nvSpPr>
          <p:cNvPr id="329736" name="Rectangle 8"/>
          <p:cNvSpPr>
            <a:spLocks noChangeArrowheads="1"/>
          </p:cNvSpPr>
          <p:nvPr/>
        </p:nvSpPr>
        <p:spPr bwMode="auto">
          <a:xfrm>
            <a:off x="3954463" y="4735513"/>
            <a:ext cx="2438400" cy="446087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修改计数值</a:t>
            </a:r>
          </a:p>
        </p:txBody>
      </p:sp>
      <p:sp>
        <p:nvSpPr>
          <p:cNvPr id="329737" name="Rectangle 9"/>
          <p:cNvSpPr>
            <a:spLocks noChangeArrowheads="1"/>
          </p:cNvSpPr>
          <p:nvPr/>
        </p:nvSpPr>
        <p:spPr bwMode="auto">
          <a:xfrm>
            <a:off x="3954463" y="6259513"/>
            <a:ext cx="2438400" cy="446087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tIns="36000" anchor="ctr" anchorCtr="1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结束</a:t>
            </a:r>
            <a:r>
              <a:rPr lang="en-US" altLang="zh-CN" sz="2000">
                <a:latin typeface="Times New Roman" pitchFamily="18" charset="0"/>
              </a:rPr>
              <a:t>I/O</a:t>
            </a:r>
            <a:r>
              <a:rPr lang="zh-CN" altLang="en-US" sz="2000">
                <a:latin typeface="Times New Roman" pitchFamily="18" charset="0"/>
              </a:rPr>
              <a:t>传送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411663" y="2560638"/>
            <a:ext cx="1447800" cy="669925"/>
            <a:chOff x="2400" y="1613"/>
            <a:chExt cx="912" cy="422"/>
          </a:xfrm>
        </p:grpSpPr>
        <p:sp>
          <p:nvSpPr>
            <p:cNvPr id="28711" name="Text Box 11"/>
            <p:cNvSpPr txBox="1">
              <a:spLocks noChangeArrowheads="1"/>
            </p:cNvSpPr>
            <p:nvPr/>
          </p:nvSpPr>
          <p:spPr bwMode="auto">
            <a:xfrm>
              <a:off x="2534" y="1705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准备好？</a:t>
              </a:r>
            </a:p>
          </p:txBody>
        </p:sp>
        <p:sp>
          <p:nvSpPr>
            <p:cNvPr id="28712" name="AutoShape 12"/>
            <p:cNvSpPr>
              <a:spLocks noChangeArrowheads="1"/>
            </p:cNvSpPr>
            <p:nvPr/>
          </p:nvSpPr>
          <p:spPr bwMode="auto">
            <a:xfrm>
              <a:off x="2400" y="1613"/>
              <a:ext cx="912" cy="422"/>
            </a:xfrm>
            <a:prstGeom prst="diamond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411663" y="5386388"/>
            <a:ext cx="1447800" cy="668337"/>
            <a:chOff x="2400" y="3393"/>
            <a:chExt cx="912" cy="421"/>
          </a:xfrm>
        </p:grpSpPr>
        <p:sp>
          <p:nvSpPr>
            <p:cNvPr id="28709" name="Text Box 14"/>
            <p:cNvSpPr txBox="1">
              <a:spLocks noChangeArrowheads="1"/>
            </p:cNvSpPr>
            <p:nvPr/>
          </p:nvSpPr>
          <p:spPr bwMode="auto">
            <a:xfrm>
              <a:off x="2534" y="3486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传送完？</a:t>
              </a:r>
            </a:p>
          </p:txBody>
        </p:sp>
        <p:sp>
          <p:nvSpPr>
            <p:cNvPr id="28710" name="AutoShape 15"/>
            <p:cNvSpPr>
              <a:spLocks noChangeArrowheads="1"/>
            </p:cNvSpPr>
            <p:nvPr/>
          </p:nvSpPr>
          <p:spPr bwMode="auto">
            <a:xfrm>
              <a:off x="2400" y="3393"/>
              <a:ext cx="912" cy="421"/>
            </a:xfrm>
            <a:prstGeom prst="diamond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29744" name="Line 16"/>
          <p:cNvSpPr>
            <a:spLocks noChangeShapeType="1"/>
          </p:cNvSpPr>
          <p:nvPr/>
        </p:nvSpPr>
        <p:spPr bwMode="auto">
          <a:xfrm>
            <a:off x="5135563" y="5176838"/>
            <a:ext cx="0" cy="223837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45" name="Line 17"/>
          <p:cNvSpPr>
            <a:spLocks noChangeShapeType="1"/>
          </p:cNvSpPr>
          <p:nvPr/>
        </p:nvSpPr>
        <p:spPr bwMode="auto">
          <a:xfrm>
            <a:off x="5135563" y="2357438"/>
            <a:ext cx="0" cy="1889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46" name="Line 18"/>
          <p:cNvSpPr>
            <a:spLocks noChangeShapeType="1"/>
          </p:cNvSpPr>
          <p:nvPr/>
        </p:nvSpPr>
        <p:spPr bwMode="auto">
          <a:xfrm>
            <a:off x="5135563" y="1724025"/>
            <a:ext cx="0" cy="18891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47" name="Line 19"/>
          <p:cNvSpPr>
            <a:spLocks noChangeShapeType="1"/>
          </p:cNvSpPr>
          <p:nvPr/>
        </p:nvSpPr>
        <p:spPr bwMode="auto">
          <a:xfrm>
            <a:off x="5135563" y="1073150"/>
            <a:ext cx="0" cy="18891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48" name="Line 20"/>
          <p:cNvSpPr>
            <a:spLocks noChangeShapeType="1"/>
          </p:cNvSpPr>
          <p:nvPr/>
        </p:nvSpPr>
        <p:spPr bwMode="auto">
          <a:xfrm>
            <a:off x="5135563" y="3879850"/>
            <a:ext cx="0" cy="1905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49" name="Line 21"/>
          <p:cNvSpPr>
            <a:spLocks noChangeShapeType="1"/>
          </p:cNvSpPr>
          <p:nvPr/>
        </p:nvSpPr>
        <p:spPr bwMode="auto">
          <a:xfrm>
            <a:off x="5135563" y="4549775"/>
            <a:ext cx="0" cy="18891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492500" y="1798638"/>
            <a:ext cx="1624013" cy="3930650"/>
            <a:chOff x="1821" y="1133"/>
            <a:chExt cx="1023" cy="2476"/>
          </a:xfrm>
        </p:grpSpPr>
        <p:sp>
          <p:nvSpPr>
            <p:cNvPr id="28707" name="Freeform 23"/>
            <p:cNvSpPr>
              <a:spLocks/>
            </p:cNvSpPr>
            <p:nvPr/>
          </p:nvSpPr>
          <p:spPr bwMode="auto">
            <a:xfrm>
              <a:off x="1821" y="1133"/>
              <a:ext cx="1023" cy="2476"/>
            </a:xfrm>
            <a:custGeom>
              <a:avLst/>
              <a:gdLst>
                <a:gd name="T0" fmla="*/ 588 w 1023"/>
                <a:gd name="T1" fmla="*/ 2473 h 2476"/>
                <a:gd name="T2" fmla="*/ 0 w 1023"/>
                <a:gd name="T3" fmla="*/ 2476 h 2476"/>
                <a:gd name="T4" fmla="*/ 3 w 1023"/>
                <a:gd name="T5" fmla="*/ 0 h 2476"/>
                <a:gd name="T6" fmla="*/ 1023 w 1023"/>
                <a:gd name="T7" fmla="*/ 0 h 24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3"/>
                <a:gd name="T13" fmla="*/ 0 h 2476"/>
                <a:gd name="T14" fmla="*/ 1023 w 1023"/>
                <a:gd name="T15" fmla="*/ 2476 h 24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3" h="2476">
                  <a:moveTo>
                    <a:pt x="588" y="2473"/>
                  </a:moveTo>
                  <a:lnTo>
                    <a:pt x="0" y="2476"/>
                  </a:lnTo>
                  <a:lnTo>
                    <a:pt x="3" y="0"/>
                  </a:lnTo>
                  <a:lnTo>
                    <a:pt x="1023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8708" name="Text Box 24"/>
            <p:cNvSpPr txBox="1">
              <a:spLocks noChangeArrowheads="1"/>
            </p:cNvSpPr>
            <p:nvPr/>
          </p:nvSpPr>
          <p:spPr bwMode="auto">
            <a:xfrm>
              <a:off x="2006" y="3332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未完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135563" y="3059113"/>
            <a:ext cx="628650" cy="396875"/>
            <a:chOff x="2856" y="1927"/>
            <a:chExt cx="396" cy="250"/>
          </a:xfrm>
        </p:grpSpPr>
        <p:sp>
          <p:nvSpPr>
            <p:cNvPr id="28705" name="Line 26"/>
            <p:cNvSpPr>
              <a:spLocks noChangeShapeType="1"/>
            </p:cNvSpPr>
            <p:nvPr/>
          </p:nvSpPr>
          <p:spPr bwMode="auto">
            <a:xfrm>
              <a:off x="2856" y="2023"/>
              <a:ext cx="0" cy="141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8706" name="Text Box 27"/>
            <p:cNvSpPr txBox="1">
              <a:spLocks noChangeArrowheads="1"/>
            </p:cNvSpPr>
            <p:nvPr/>
          </p:nvSpPr>
          <p:spPr bwMode="auto">
            <a:xfrm>
              <a:off x="2976" y="1927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是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135563" y="5884863"/>
            <a:ext cx="628650" cy="396875"/>
            <a:chOff x="2856" y="3707"/>
            <a:chExt cx="396" cy="250"/>
          </a:xfrm>
        </p:grpSpPr>
        <p:sp>
          <p:nvSpPr>
            <p:cNvPr id="28703" name="Line 29"/>
            <p:cNvSpPr>
              <a:spLocks noChangeShapeType="1"/>
            </p:cNvSpPr>
            <p:nvPr/>
          </p:nvSpPr>
          <p:spPr bwMode="auto">
            <a:xfrm>
              <a:off x="2856" y="3803"/>
              <a:ext cx="0" cy="14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8704" name="Text Box 30"/>
            <p:cNvSpPr txBox="1">
              <a:spLocks noChangeArrowheads="1"/>
            </p:cNvSpPr>
            <p:nvPr/>
          </p:nvSpPr>
          <p:spPr bwMode="auto">
            <a:xfrm>
              <a:off x="2976" y="3707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完</a:t>
              </a: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5726113" y="2543175"/>
            <a:ext cx="1309687" cy="396875"/>
            <a:chOff x="3216" y="1602"/>
            <a:chExt cx="825" cy="250"/>
          </a:xfrm>
        </p:grpSpPr>
        <p:sp>
          <p:nvSpPr>
            <p:cNvPr id="28701" name="Text Box 32"/>
            <p:cNvSpPr txBox="1">
              <a:spLocks noChangeArrowheads="1"/>
            </p:cNvSpPr>
            <p:nvPr/>
          </p:nvSpPr>
          <p:spPr bwMode="auto">
            <a:xfrm>
              <a:off x="3216" y="1602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否</a:t>
              </a:r>
            </a:p>
          </p:txBody>
        </p:sp>
        <p:sp>
          <p:nvSpPr>
            <p:cNvPr id="28702" name="Freeform 33"/>
            <p:cNvSpPr>
              <a:spLocks/>
            </p:cNvSpPr>
            <p:nvPr/>
          </p:nvSpPr>
          <p:spPr bwMode="auto">
            <a:xfrm>
              <a:off x="3312" y="1824"/>
              <a:ext cx="729" cy="1"/>
            </a:xfrm>
            <a:custGeom>
              <a:avLst/>
              <a:gdLst>
                <a:gd name="T0" fmla="*/ 0 w 729"/>
                <a:gd name="T1" fmla="*/ 0 h 1"/>
                <a:gd name="T2" fmla="*/ 729 w 729"/>
                <a:gd name="T3" fmla="*/ 0 h 1"/>
                <a:gd name="T4" fmla="*/ 0 60000 65536"/>
                <a:gd name="T5" fmla="*/ 0 60000 65536"/>
                <a:gd name="T6" fmla="*/ 0 w 729"/>
                <a:gd name="T7" fmla="*/ 0 h 1"/>
                <a:gd name="T8" fmla="*/ 729 w 72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9" h="1">
                  <a:moveTo>
                    <a:pt x="0" y="0"/>
                  </a:moveTo>
                  <a:lnTo>
                    <a:pt x="729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29762" name="Freeform 34"/>
          <p:cNvSpPr>
            <a:spLocks/>
          </p:cNvSpPr>
          <p:nvPr/>
        </p:nvSpPr>
        <p:spPr bwMode="auto">
          <a:xfrm>
            <a:off x="7016750" y="2438400"/>
            <a:ext cx="4763" cy="457200"/>
          </a:xfrm>
          <a:custGeom>
            <a:avLst/>
            <a:gdLst>
              <a:gd name="T0" fmla="*/ 4763 w 3"/>
              <a:gd name="T1" fmla="*/ 457200 h 288"/>
              <a:gd name="T2" fmla="*/ 0 w 3"/>
              <a:gd name="T3" fmla="*/ 0 h 288"/>
              <a:gd name="T4" fmla="*/ 0 60000 65536"/>
              <a:gd name="T5" fmla="*/ 0 60000 65536"/>
              <a:gd name="T6" fmla="*/ 0 w 3"/>
              <a:gd name="T7" fmla="*/ 0 h 288"/>
              <a:gd name="T8" fmla="*/ 3 w 3"/>
              <a:gd name="T9" fmla="*/ 288 h 2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288">
                <a:moveTo>
                  <a:pt x="3" y="28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63" name="Freeform 35"/>
          <p:cNvSpPr>
            <a:spLocks/>
          </p:cNvSpPr>
          <p:nvPr/>
        </p:nvSpPr>
        <p:spPr bwMode="auto">
          <a:xfrm>
            <a:off x="5116513" y="2433638"/>
            <a:ext cx="1924050" cy="6350"/>
          </a:xfrm>
          <a:custGeom>
            <a:avLst/>
            <a:gdLst>
              <a:gd name="T0" fmla="*/ 1924050 w 1212"/>
              <a:gd name="T1" fmla="*/ 0 h 4"/>
              <a:gd name="T2" fmla="*/ 0 w 1212"/>
              <a:gd name="T3" fmla="*/ 6350 h 4"/>
              <a:gd name="T4" fmla="*/ 0 60000 65536"/>
              <a:gd name="T5" fmla="*/ 0 60000 65536"/>
              <a:gd name="T6" fmla="*/ 0 w 1212"/>
              <a:gd name="T7" fmla="*/ 0 h 4"/>
              <a:gd name="T8" fmla="*/ 1212 w 12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12" h="4">
                <a:moveTo>
                  <a:pt x="1212" y="0"/>
                </a:moveTo>
                <a:lnTo>
                  <a:pt x="0" y="4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 type="stealth" w="sm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64" name="Rectangle 36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5.4</a:t>
            </a:r>
          </a:p>
        </p:txBody>
      </p:sp>
      <p:sp>
        <p:nvSpPr>
          <p:cNvPr id="329765" name="Line 37"/>
          <p:cNvSpPr>
            <a:spLocks noChangeShapeType="1"/>
          </p:cNvSpPr>
          <p:nvPr/>
        </p:nvSpPr>
        <p:spPr bwMode="auto">
          <a:xfrm>
            <a:off x="5135563" y="392113"/>
            <a:ext cx="0" cy="1889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sm" len="sm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29766" name="Text Box 38"/>
          <p:cNvSpPr txBox="1">
            <a:spLocks noChangeArrowheads="1"/>
          </p:cNvSpPr>
          <p:nvPr/>
        </p:nvSpPr>
        <p:spPr bwMode="auto">
          <a:xfrm>
            <a:off x="847725" y="1470025"/>
            <a:ext cx="1995488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       </a:t>
            </a:r>
            <a:r>
              <a:rPr lang="zh-CN" altLang="en-US" sz="2000">
                <a:latin typeface="Times New Roman" pitchFamily="18" charset="0"/>
              </a:rPr>
              <a:t>保存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   寄存器内容</a:t>
            </a:r>
          </a:p>
        </p:txBody>
      </p:sp>
      <p:sp>
        <p:nvSpPr>
          <p:cNvPr id="28700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9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2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2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2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32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2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3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3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32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3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32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500"/>
                                        <p:tgtEl>
                                          <p:spTgt spid="3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animBg="1" autoUpdateAnimBg="0"/>
      <p:bldP spid="329732" grpId="0" animBg="1" autoUpdateAnimBg="0"/>
      <p:bldP spid="329733" grpId="0" animBg="1" autoUpdateAnimBg="0"/>
      <p:bldP spid="329734" grpId="0" animBg="1" autoUpdateAnimBg="0"/>
      <p:bldP spid="329735" grpId="0" animBg="1" autoUpdateAnimBg="0"/>
      <p:bldP spid="329736" grpId="0" animBg="1" autoUpdateAnimBg="0"/>
      <p:bldP spid="329737" grpId="0" animBg="1" autoUpdateAnimBg="0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62" grpId="0" animBg="1"/>
      <p:bldP spid="329763" grpId="0" animBg="1"/>
      <p:bldP spid="329765" grpId="0" animBg="1"/>
      <p:bldP spid="3297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386488-BEB4-420F-ADC9-060995B3C5F6}" type="slidenum">
              <a:rPr lang="zh-CN" altLang="en-US"/>
              <a:pPr/>
              <a:t>27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905000"/>
            <a:ext cx="9126538" cy="4813300"/>
            <a:chOff x="0" y="1200"/>
            <a:chExt cx="5749" cy="3032"/>
          </a:xfrm>
        </p:grpSpPr>
        <p:grpSp>
          <p:nvGrpSpPr>
            <p:cNvPr id="29753" name="Group 3"/>
            <p:cNvGrpSpPr>
              <a:grpSpLocks/>
            </p:cNvGrpSpPr>
            <p:nvPr/>
          </p:nvGrpSpPr>
          <p:grpSpPr bwMode="auto">
            <a:xfrm>
              <a:off x="0" y="1200"/>
              <a:ext cx="5749" cy="3032"/>
              <a:chOff x="0" y="1200"/>
              <a:chExt cx="5749" cy="3032"/>
            </a:xfrm>
          </p:grpSpPr>
          <p:sp>
            <p:nvSpPr>
              <p:cNvPr id="29756" name="Text Box 4"/>
              <p:cNvSpPr txBox="1">
                <a:spLocks noChangeArrowheads="1"/>
              </p:cNvSpPr>
              <p:nvPr/>
            </p:nvSpPr>
            <p:spPr bwMode="auto">
              <a:xfrm>
                <a:off x="4752" y="1776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②</a:t>
                </a:r>
              </a:p>
            </p:txBody>
          </p:sp>
          <p:sp>
            <p:nvSpPr>
              <p:cNvPr id="29757" name="Rectangle 5"/>
              <p:cNvSpPr>
                <a:spLocks noChangeArrowheads="1"/>
              </p:cNvSpPr>
              <p:nvPr/>
            </p:nvSpPr>
            <p:spPr bwMode="auto">
              <a:xfrm>
                <a:off x="2208" y="3264"/>
                <a:ext cx="2016" cy="3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设备选择电路</a:t>
                </a:r>
              </a:p>
            </p:txBody>
          </p:sp>
          <p:sp>
            <p:nvSpPr>
              <p:cNvPr id="29758" name="Rectangle 6"/>
              <p:cNvSpPr>
                <a:spLocks noChangeArrowheads="1"/>
              </p:cNvSpPr>
              <p:nvPr/>
            </p:nvSpPr>
            <p:spPr bwMode="auto">
              <a:xfrm>
                <a:off x="2208" y="1584"/>
                <a:ext cx="2016" cy="3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800">
                    <a:latin typeface="Times New Roman" pitchFamily="18" charset="0"/>
                  </a:rPr>
                  <a:t>DBR</a:t>
                </a:r>
              </a:p>
            </p:txBody>
          </p:sp>
          <p:sp>
            <p:nvSpPr>
              <p:cNvPr id="29759" name="Rectangle 7"/>
              <p:cNvSpPr>
                <a:spLocks noChangeArrowheads="1"/>
              </p:cNvSpPr>
              <p:nvPr/>
            </p:nvSpPr>
            <p:spPr bwMode="auto">
              <a:xfrm>
                <a:off x="2208" y="2304"/>
                <a:ext cx="576" cy="3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60" name="Text Box 8"/>
              <p:cNvSpPr txBox="1">
                <a:spLocks noChangeArrowheads="1"/>
              </p:cNvSpPr>
              <p:nvPr/>
            </p:nvSpPr>
            <p:spPr bwMode="auto">
              <a:xfrm>
                <a:off x="2362" y="2347"/>
                <a:ext cx="11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29761" name="Text Box 9"/>
              <p:cNvSpPr txBox="1">
                <a:spLocks noChangeArrowheads="1"/>
              </p:cNvSpPr>
              <p:nvPr/>
            </p:nvSpPr>
            <p:spPr bwMode="auto">
              <a:xfrm>
                <a:off x="2208" y="2256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29762" name="Oval 10"/>
              <p:cNvSpPr>
                <a:spLocks noChangeArrowheads="1"/>
              </p:cNvSpPr>
              <p:nvPr/>
            </p:nvSpPr>
            <p:spPr bwMode="auto">
              <a:xfrm>
                <a:off x="2784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63" name="Rectangle 11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576" cy="3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64" name="Text Box 12"/>
              <p:cNvSpPr txBox="1">
                <a:spLocks noChangeArrowheads="1"/>
              </p:cNvSpPr>
              <p:nvPr/>
            </p:nvSpPr>
            <p:spPr bwMode="auto">
              <a:xfrm>
                <a:off x="3802" y="2347"/>
                <a:ext cx="11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800">
                  <a:latin typeface="Times New Roman" pitchFamily="18" charset="0"/>
                </a:endParaRPr>
              </a:p>
            </p:txBody>
          </p:sp>
          <p:sp>
            <p:nvSpPr>
              <p:cNvPr id="29765" name="Text Box 13"/>
              <p:cNvSpPr txBox="1">
                <a:spLocks noChangeArrowheads="1"/>
              </p:cNvSpPr>
              <p:nvPr/>
            </p:nvSpPr>
            <p:spPr bwMode="auto">
              <a:xfrm>
                <a:off x="3648" y="2256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29766" name="Oval 14"/>
              <p:cNvSpPr>
                <a:spLocks noChangeArrowheads="1"/>
              </p:cNvSpPr>
              <p:nvPr/>
            </p:nvSpPr>
            <p:spPr bwMode="auto">
              <a:xfrm>
                <a:off x="3589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67" name="Freeform 15"/>
              <p:cNvSpPr>
                <a:spLocks/>
              </p:cNvSpPr>
              <p:nvPr/>
            </p:nvSpPr>
            <p:spPr bwMode="auto">
              <a:xfrm>
                <a:off x="2829" y="2475"/>
                <a:ext cx="759" cy="1"/>
              </a:xfrm>
              <a:custGeom>
                <a:avLst/>
                <a:gdLst>
                  <a:gd name="T0" fmla="*/ 0 w 759"/>
                  <a:gd name="T1" fmla="*/ 0 h 1"/>
                  <a:gd name="T2" fmla="*/ 759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68" name="Freeform 16"/>
              <p:cNvSpPr>
                <a:spLocks/>
              </p:cNvSpPr>
              <p:nvPr/>
            </p:nvSpPr>
            <p:spPr bwMode="auto">
              <a:xfrm>
                <a:off x="1728" y="2475"/>
                <a:ext cx="1488" cy="357"/>
              </a:xfrm>
              <a:custGeom>
                <a:avLst/>
                <a:gdLst>
                  <a:gd name="T0" fmla="*/ 1488 w 1488"/>
                  <a:gd name="T1" fmla="*/ 0 h 357"/>
                  <a:gd name="T2" fmla="*/ 1488 w 1488"/>
                  <a:gd name="T3" fmla="*/ 357 h 357"/>
                  <a:gd name="T4" fmla="*/ 0 w 1488"/>
                  <a:gd name="T5" fmla="*/ 357 h 357"/>
                  <a:gd name="T6" fmla="*/ 0 60000 65536"/>
                  <a:gd name="T7" fmla="*/ 0 60000 65536"/>
                  <a:gd name="T8" fmla="*/ 0 60000 65536"/>
                  <a:gd name="T9" fmla="*/ 0 w 1488"/>
                  <a:gd name="T10" fmla="*/ 0 h 357"/>
                  <a:gd name="T11" fmla="*/ 1488 w 1488"/>
                  <a:gd name="T12" fmla="*/ 357 h 3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88" h="357">
                    <a:moveTo>
                      <a:pt x="1488" y="0"/>
                    </a:moveTo>
                    <a:lnTo>
                      <a:pt x="1488" y="357"/>
                    </a:lnTo>
                    <a:lnTo>
                      <a:pt x="0" y="35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69" name="Rectangle 17"/>
              <p:cNvSpPr>
                <a:spLocks noChangeArrowheads="1"/>
              </p:cNvSpPr>
              <p:nvPr/>
            </p:nvSpPr>
            <p:spPr bwMode="auto">
              <a:xfrm>
                <a:off x="1431" y="2640"/>
                <a:ext cx="240" cy="3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70" name="Text Box 18"/>
              <p:cNvSpPr txBox="1">
                <a:spLocks noChangeArrowheads="1"/>
              </p:cNvSpPr>
              <p:nvPr/>
            </p:nvSpPr>
            <p:spPr bwMode="auto">
              <a:xfrm>
                <a:off x="1431" y="2704"/>
                <a:ext cx="24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</a:t>
                </a:r>
              </a:p>
            </p:txBody>
          </p:sp>
          <p:sp>
            <p:nvSpPr>
              <p:cNvPr id="29771" name="Oval 19"/>
              <p:cNvSpPr>
                <a:spLocks noChangeArrowheads="1"/>
              </p:cNvSpPr>
              <p:nvPr/>
            </p:nvSpPr>
            <p:spPr bwMode="auto">
              <a:xfrm>
                <a:off x="2147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72" name="Freeform 20"/>
              <p:cNvSpPr>
                <a:spLocks/>
              </p:cNvSpPr>
              <p:nvPr/>
            </p:nvSpPr>
            <p:spPr bwMode="auto">
              <a:xfrm>
                <a:off x="1971" y="2475"/>
                <a:ext cx="3117" cy="453"/>
              </a:xfrm>
              <a:custGeom>
                <a:avLst/>
                <a:gdLst>
                  <a:gd name="T0" fmla="*/ 189 w 3117"/>
                  <a:gd name="T1" fmla="*/ 0 h 453"/>
                  <a:gd name="T2" fmla="*/ 0 w 3117"/>
                  <a:gd name="T3" fmla="*/ 3 h 453"/>
                  <a:gd name="T4" fmla="*/ 0 w 3117"/>
                  <a:gd name="T5" fmla="*/ 450 h 453"/>
                  <a:gd name="T6" fmla="*/ 3117 w 3117"/>
                  <a:gd name="T7" fmla="*/ 453 h 45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17"/>
                  <a:gd name="T13" fmla="*/ 0 h 453"/>
                  <a:gd name="T14" fmla="*/ 3117 w 3117"/>
                  <a:gd name="T15" fmla="*/ 453 h 45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17" h="453">
                    <a:moveTo>
                      <a:pt x="189" y="0"/>
                    </a:moveTo>
                    <a:lnTo>
                      <a:pt x="0" y="3"/>
                    </a:lnTo>
                    <a:lnTo>
                      <a:pt x="0" y="450"/>
                    </a:lnTo>
                    <a:lnTo>
                      <a:pt x="3117" y="453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73" name="Oval 21"/>
              <p:cNvSpPr>
                <a:spLocks noChangeArrowheads="1"/>
              </p:cNvSpPr>
              <p:nvPr/>
            </p:nvSpPr>
            <p:spPr bwMode="auto">
              <a:xfrm>
                <a:off x="4224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74" name="Freeform 22"/>
              <p:cNvSpPr>
                <a:spLocks/>
              </p:cNvSpPr>
              <p:nvPr/>
            </p:nvSpPr>
            <p:spPr bwMode="auto">
              <a:xfrm>
                <a:off x="4278" y="2475"/>
                <a:ext cx="282" cy="453"/>
              </a:xfrm>
              <a:custGeom>
                <a:avLst/>
                <a:gdLst>
                  <a:gd name="T0" fmla="*/ 282 w 282"/>
                  <a:gd name="T1" fmla="*/ 453 h 453"/>
                  <a:gd name="T2" fmla="*/ 279 w 282"/>
                  <a:gd name="T3" fmla="*/ 0 h 453"/>
                  <a:gd name="T4" fmla="*/ 0 w 282"/>
                  <a:gd name="T5" fmla="*/ 0 h 453"/>
                  <a:gd name="T6" fmla="*/ 0 60000 65536"/>
                  <a:gd name="T7" fmla="*/ 0 60000 65536"/>
                  <a:gd name="T8" fmla="*/ 0 60000 65536"/>
                  <a:gd name="T9" fmla="*/ 0 w 282"/>
                  <a:gd name="T10" fmla="*/ 0 h 453"/>
                  <a:gd name="T11" fmla="*/ 282 w 282"/>
                  <a:gd name="T12" fmla="*/ 453 h 4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2" h="453">
                    <a:moveTo>
                      <a:pt x="282" y="453"/>
                    </a:moveTo>
                    <a:lnTo>
                      <a:pt x="279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75" name="Oval 23"/>
              <p:cNvSpPr>
                <a:spLocks noChangeArrowheads="1"/>
              </p:cNvSpPr>
              <p:nvPr/>
            </p:nvSpPr>
            <p:spPr bwMode="auto">
              <a:xfrm>
                <a:off x="1680" y="2806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76" name="Freeform 24"/>
              <p:cNvSpPr>
                <a:spLocks/>
              </p:cNvSpPr>
              <p:nvPr/>
            </p:nvSpPr>
            <p:spPr bwMode="auto">
              <a:xfrm>
                <a:off x="1200" y="2928"/>
                <a:ext cx="1392" cy="336"/>
              </a:xfrm>
              <a:custGeom>
                <a:avLst/>
                <a:gdLst>
                  <a:gd name="T0" fmla="*/ 240 w 1392"/>
                  <a:gd name="T1" fmla="*/ 0 h 336"/>
                  <a:gd name="T2" fmla="*/ 0 w 1392"/>
                  <a:gd name="T3" fmla="*/ 0 h 336"/>
                  <a:gd name="T4" fmla="*/ 0 w 1392"/>
                  <a:gd name="T5" fmla="*/ 240 h 336"/>
                  <a:gd name="T6" fmla="*/ 1392 w 1392"/>
                  <a:gd name="T7" fmla="*/ 240 h 336"/>
                  <a:gd name="T8" fmla="*/ 1392 w 1392"/>
                  <a:gd name="T9" fmla="*/ 336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92"/>
                  <a:gd name="T16" fmla="*/ 0 h 336"/>
                  <a:gd name="T17" fmla="*/ 1392 w 1392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92" h="336">
                    <a:moveTo>
                      <a:pt x="240" y="0"/>
                    </a:moveTo>
                    <a:lnTo>
                      <a:pt x="0" y="0"/>
                    </a:lnTo>
                    <a:lnTo>
                      <a:pt x="0" y="240"/>
                    </a:lnTo>
                    <a:lnTo>
                      <a:pt x="1392" y="240"/>
                    </a:lnTo>
                    <a:lnTo>
                      <a:pt x="1392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77" name="Line 25"/>
              <p:cNvSpPr>
                <a:spLocks noChangeShapeType="1"/>
              </p:cNvSpPr>
              <p:nvPr/>
            </p:nvSpPr>
            <p:spPr bwMode="auto">
              <a:xfrm>
                <a:off x="768" y="2736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78" name="Freeform 26"/>
              <p:cNvSpPr>
                <a:spLocks/>
              </p:cNvSpPr>
              <p:nvPr/>
            </p:nvSpPr>
            <p:spPr bwMode="auto">
              <a:xfrm>
                <a:off x="576" y="2160"/>
                <a:ext cx="1728" cy="144"/>
              </a:xfrm>
              <a:custGeom>
                <a:avLst/>
                <a:gdLst>
                  <a:gd name="T0" fmla="*/ 1728 w 1728"/>
                  <a:gd name="T1" fmla="*/ 144 h 144"/>
                  <a:gd name="T2" fmla="*/ 1728 w 1728"/>
                  <a:gd name="T3" fmla="*/ 0 h 144"/>
                  <a:gd name="T4" fmla="*/ 0 w 1728"/>
                  <a:gd name="T5" fmla="*/ 0 h 144"/>
                  <a:gd name="T6" fmla="*/ 0 60000 65536"/>
                  <a:gd name="T7" fmla="*/ 0 60000 65536"/>
                  <a:gd name="T8" fmla="*/ 0 60000 65536"/>
                  <a:gd name="T9" fmla="*/ 0 w 1728"/>
                  <a:gd name="T10" fmla="*/ 0 h 144"/>
                  <a:gd name="T11" fmla="*/ 1728 w 1728"/>
                  <a:gd name="T12" fmla="*/ 144 h 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28" h="144">
                    <a:moveTo>
                      <a:pt x="1728" y="144"/>
                    </a:moveTo>
                    <a:lnTo>
                      <a:pt x="1728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79" name="Freeform 27"/>
              <p:cNvSpPr>
                <a:spLocks/>
              </p:cNvSpPr>
              <p:nvPr/>
            </p:nvSpPr>
            <p:spPr bwMode="auto">
              <a:xfrm>
                <a:off x="3743" y="2064"/>
                <a:ext cx="1489" cy="234"/>
              </a:xfrm>
              <a:custGeom>
                <a:avLst/>
                <a:gdLst>
                  <a:gd name="T0" fmla="*/ 1 w 1489"/>
                  <a:gd name="T1" fmla="*/ 234 h 234"/>
                  <a:gd name="T2" fmla="*/ 0 w 1489"/>
                  <a:gd name="T3" fmla="*/ 0 h 234"/>
                  <a:gd name="T4" fmla="*/ 1489 w 1489"/>
                  <a:gd name="T5" fmla="*/ 0 h 234"/>
                  <a:gd name="T6" fmla="*/ 0 60000 65536"/>
                  <a:gd name="T7" fmla="*/ 0 60000 65536"/>
                  <a:gd name="T8" fmla="*/ 0 60000 65536"/>
                  <a:gd name="T9" fmla="*/ 0 w 1489"/>
                  <a:gd name="T10" fmla="*/ 0 h 234"/>
                  <a:gd name="T11" fmla="*/ 1489 w 1489"/>
                  <a:gd name="T12" fmla="*/ 234 h 2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89" h="234">
                    <a:moveTo>
                      <a:pt x="1" y="234"/>
                    </a:moveTo>
                    <a:lnTo>
                      <a:pt x="0" y="0"/>
                    </a:lnTo>
                    <a:lnTo>
                      <a:pt x="1489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80" name="Rectangle 28"/>
              <p:cNvSpPr>
                <a:spLocks noChangeArrowheads="1"/>
              </p:cNvSpPr>
              <p:nvPr/>
            </p:nvSpPr>
            <p:spPr bwMode="auto">
              <a:xfrm>
                <a:off x="1008" y="1200"/>
                <a:ext cx="3744" cy="26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81" name="Line 29"/>
              <p:cNvSpPr>
                <a:spLocks noChangeShapeType="1"/>
              </p:cNvSpPr>
              <p:nvPr/>
            </p:nvSpPr>
            <p:spPr bwMode="auto">
              <a:xfrm>
                <a:off x="576" y="273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82" name="AutoShape 30"/>
              <p:cNvSpPr>
                <a:spLocks noChangeArrowheads="1"/>
              </p:cNvSpPr>
              <p:nvPr/>
            </p:nvSpPr>
            <p:spPr bwMode="auto">
              <a:xfrm>
                <a:off x="552" y="3360"/>
                <a:ext cx="1632" cy="144"/>
              </a:xfrm>
              <a:prstGeom prst="rightArrow">
                <a:avLst>
                  <a:gd name="adj1" fmla="val 50000"/>
                  <a:gd name="adj2" fmla="val 132642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83" name="AutoShape 31"/>
              <p:cNvSpPr>
                <a:spLocks noChangeArrowheads="1"/>
              </p:cNvSpPr>
              <p:nvPr/>
            </p:nvSpPr>
            <p:spPr bwMode="auto">
              <a:xfrm>
                <a:off x="552" y="1632"/>
                <a:ext cx="1632" cy="144"/>
              </a:xfrm>
              <a:prstGeom prst="leftRightArrow">
                <a:avLst>
                  <a:gd name="adj1" fmla="val 50000"/>
                  <a:gd name="adj2" fmla="val 121519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84" name="AutoShape 32"/>
              <p:cNvSpPr>
                <a:spLocks noChangeArrowheads="1"/>
              </p:cNvSpPr>
              <p:nvPr/>
            </p:nvSpPr>
            <p:spPr bwMode="auto">
              <a:xfrm>
                <a:off x="4248" y="1632"/>
                <a:ext cx="1008" cy="144"/>
              </a:xfrm>
              <a:prstGeom prst="leftArrow">
                <a:avLst>
                  <a:gd name="adj1" fmla="val 50000"/>
                  <a:gd name="adj2" fmla="val 127782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85" name="Text Box 33"/>
              <p:cNvSpPr txBox="1">
                <a:spLocks noChangeArrowheads="1"/>
              </p:cNvSpPr>
              <p:nvPr/>
            </p:nvSpPr>
            <p:spPr bwMode="auto">
              <a:xfrm>
                <a:off x="0" y="1440"/>
                <a:ext cx="5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数据线</a:t>
                </a:r>
              </a:p>
            </p:txBody>
          </p:sp>
          <p:sp>
            <p:nvSpPr>
              <p:cNvPr id="29786" name="Text Box 34"/>
              <p:cNvSpPr txBox="1">
                <a:spLocks noChangeArrowheads="1"/>
              </p:cNvSpPr>
              <p:nvPr/>
            </p:nvSpPr>
            <p:spPr bwMode="auto">
              <a:xfrm>
                <a:off x="0" y="1918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准备就绪</a:t>
                </a:r>
              </a:p>
            </p:txBody>
          </p:sp>
          <p:sp>
            <p:nvSpPr>
              <p:cNvPr id="29787" name="Text Box 35"/>
              <p:cNvSpPr txBox="1">
                <a:spLocks noChangeArrowheads="1"/>
              </p:cNvSpPr>
              <p:nvPr/>
            </p:nvSpPr>
            <p:spPr bwMode="auto">
              <a:xfrm>
                <a:off x="0" y="2494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启动命令</a:t>
                </a:r>
              </a:p>
            </p:txBody>
          </p:sp>
          <p:sp>
            <p:nvSpPr>
              <p:cNvPr id="29788" name="Text Box 36"/>
              <p:cNvSpPr txBox="1">
                <a:spLocks noChangeArrowheads="1"/>
              </p:cNvSpPr>
              <p:nvPr/>
            </p:nvSpPr>
            <p:spPr bwMode="auto">
              <a:xfrm>
                <a:off x="0" y="3118"/>
                <a:ext cx="5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地址线</a:t>
                </a:r>
              </a:p>
            </p:txBody>
          </p:sp>
          <p:sp>
            <p:nvSpPr>
              <p:cNvPr id="29789" name="Text Box 37"/>
              <p:cNvSpPr txBox="1">
                <a:spLocks noChangeArrowheads="1"/>
              </p:cNvSpPr>
              <p:nvPr/>
            </p:nvSpPr>
            <p:spPr bwMode="auto">
              <a:xfrm>
                <a:off x="2726" y="3033"/>
                <a:ext cx="4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SEL</a:t>
                </a:r>
              </a:p>
            </p:txBody>
          </p:sp>
          <p:sp>
            <p:nvSpPr>
              <p:cNvPr id="29790" name="Line 38"/>
              <p:cNvSpPr>
                <a:spLocks noChangeShapeType="1"/>
              </p:cNvSpPr>
              <p:nvPr/>
            </p:nvSpPr>
            <p:spPr bwMode="auto">
              <a:xfrm flipH="1">
                <a:off x="5040" y="2928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91" name="Text Box 39"/>
              <p:cNvSpPr txBox="1">
                <a:spLocks noChangeArrowheads="1"/>
              </p:cNvSpPr>
              <p:nvPr/>
            </p:nvSpPr>
            <p:spPr bwMode="auto">
              <a:xfrm>
                <a:off x="4992" y="1382"/>
                <a:ext cx="75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输入数据</a:t>
                </a:r>
              </a:p>
            </p:txBody>
          </p:sp>
          <p:sp>
            <p:nvSpPr>
              <p:cNvPr id="29792" name="Text Box 40"/>
              <p:cNvSpPr txBox="1">
                <a:spLocks noChangeArrowheads="1"/>
              </p:cNvSpPr>
              <p:nvPr/>
            </p:nvSpPr>
            <p:spPr bwMode="auto">
              <a:xfrm>
                <a:off x="4992" y="2112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启动设备</a:t>
                </a:r>
              </a:p>
            </p:txBody>
          </p:sp>
          <p:sp>
            <p:nvSpPr>
              <p:cNvPr id="29793" name="Text Box 41"/>
              <p:cNvSpPr txBox="1">
                <a:spLocks noChangeArrowheads="1"/>
              </p:cNvSpPr>
              <p:nvPr/>
            </p:nvSpPr>
            <p:spPr bwMode="auto">
              <a:xfrm>
                <a:off x="4992" y="2976"/>
                <a:ext cx="75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设备工作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 结束</a:t>
                </a:r>
              </a:p>
            </p:txBody>
          </p:sp>
          <p:sp>
            <p:nvSpPr>
              <p:cNvPr id="29794" name="Text Box 42"/>
              <p:cNvSpPr txBox="1">
                <a:spLocks noChangeArrowheads="1"/>
              </p:cNvSpPr>
              <p:nvPr/>
            </p:nvSpPr>
            <p:spPr bwMode="auto">
              <a:xfrm>
                <a:off x="2150" y="3982"/>
                <a:ext cx="11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latin typeface="Times New Roman" pitchFamily="18" charset="0"/>
                </a:endParaRPr>
              </a:p>
            </p:txBody>
          </p:sp>
          <p:sp>
            <p:nvSpPr>
              <p:cNvPr id="29795" name="Text Box 43"/>
              <p:cNvSpPr txBox="1">
                <a:spLocks noChangeArrowheads="1"/>
              </p:cNvSpPr>
              <p:nvPr/>
            </p:nvSpPr>
            <p:spPr bwMode="auto">
              <a:xfrm>
                <a:off x="699" y="2448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①</a:t>
                </a:r>
              </a:p>
            </p:txBody>
          </p:sp>
          <p:sp>
            <p:nvSpPr>
              <p:cNvPr id="29796" name="Text Box 44"/>
              <p:cNvSpPr txBox="1">
                <a:spLocks noChangeArrowheads="1"/>
              </p:cNvSpPr>
              <p:nvPr/>
            </p:nvSpPr>
            <p:spPr bwMode="auto">
              <a:xfrm>
                <a:off x="4752" y="1392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③</a:t>
                </a:r>
              </a:p>
            </p:txBody>
          </p:sp>
          <p:sp>
            <p:nvSpPr>
              <p:cNvPr id="29797" name="Text Box 45"/>
              <p:cNvSpPr txBox="1">
                <a:spLocks noChangeArrowheads="1"/>
              </p:cNvSpPr>
              <p:nvPr/>
            </p:nvSpPr>
            <p:spPr bwMode="auto">
              <a:xfrm>
                <a:off x="4752" y="2640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④</a:t>
                </a:r>
              </a:p>
            </p:txBody>
          </p:sp>
          <p:sp>
            <p:nvSpPr>
              <p:cNvPr id="29798" name="Text Box 46"/>
              <p:cNvSpPr txBox="1">
                <a:spLocks noChangeArrowheads="1"/>
              </p:cNvSpPr>
              <p:nvPr/>
            </p:nvSpPr>
            <p:spPr bwMode="auto">
              <a:xfrm>
                <a:off x="699" y="1872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⑤</a:t>
                </a:r>
              </a:p>
            </p:txBody>
          </p:sp>
          <p:sp>
            <p:nvSpPr>
              <p:cNvPr id="29799" name="Text Box 47"/>
              <p:cNvSpPr txBox="1">
                <a:spLocks noChangeArrowheads="1"/>
              </p:cNvSpPr>
              <p:nvPr/>
            </p:nvSpPr>
            <p:spPr bwMode="auto">
              <a:xfrm>
                <a:off x="699" y="1392"/>
                <a:ext cx="30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latin typeface="Times New Roman" pitchFamily="18" charset="0"/>
                  </a:rPr>
                  <a:t>⑥</a:t>
                </a:r>
              </a:p>
            </p:txBody>
          </p:sp>
        </p:grpSp>
        <p:sp>
          <p:nvSpPr>
            <p:cNvPr id="29754" name="Text Box 48"/>
            <p:cNvSpPr txBox="1">
              <a:spLocks noChangeArrowheads="1"/>
            </p:cNvSpPr>
            <p:nvPr/>
          </p:nvSpPr>
          <p:spPr bwMode="auto">
            <a:xfrm>
              <a:off x="2390" y="2042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D</a:t>
              </a:r>
            </a:p>
          </p:txBody>
        </p:sp>
        <p:sp>
          <p:nvSpPr>
            <p:cNvPr id="29755" name="Text Box 49"/>
            <p:cNvSpPr txBox="1">
              <a:spLocks noChangeArrowheads="1"/>
            </p:cNvSpPr>
            <p:nvPr/>
          </p:nvSpPr>
          <p:spPr bwMode="auto">
            <a:xfrm>
              <a:off x="3830" y="2042"/>
              <a:ext cx="244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B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800">
                <a:latin typeface="Times New Roman" pitchFamily="18" charset="0"/>
              </a:endParaRPr>
            </a:p>
          </p:txBody>
        </p:sp>
      </p:grpSp>
      <p:sp>
        <p:nvSpPr>
          <p:cNvPr id="29700" name="Text Box 50"/>
          <p:cNvSpPr txBox="1">
            <a:spLocks noChangeArrowheads="1"/>
          </p:cNvSpPr>
          <p:nvPr/>
        </p:nvSpPr>
        <p:spPr bwMode="auto">
          <a:xfrm>
            <a:off x="304800" y="228600"/>
            <a:ext cx="7026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二、程序查询方式的接口电路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914400" y="3886200"/>
            <a:ext cx="1371600" cy="457200"/>
            <a:chOff x="576" y="2448"/>
            <a:chExt cx="864" cy="288"/>
          </a:xfrm>
        </p:grpSpPr>
        <p:sp>
          <p:nvSpPr>
            <p:cNvPr id="29750" name="Line 52"/>
            <p:cNvSpPr>
              <a:spLocks noChangeShapeType="1"/>
            </p:cNvSpPr>
            <p:nvPr/>
          </p:nvSpPr>
          <p:spPr bwMode="auto">
            <a:xfrm>
              <a:off x="768" y="2736"/>
              <a:ext cx="67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51" name="Line 53"/>
            <p:cNvSpPr>
              <a:spLocks noChangeShapeType="1"/>
            </p:cNvSpPr>
            <p:nvPr/>
          </p:nvSpPr>
          <p:spPr bwMode="auto">
            <a:xfrm>
              <a:off x="576" y="2736"/>
              <a:ext cx="240" cy="0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52" name="Text Box 54"/>
            <p:cNvSpPr txBox="1">
              <a:spLocks noChangeArrowheads="1"/>
            </p:cNvSpPr>
            <p:nvPr/>
          </p:nvSpPr>
          <p:spPr bwMode="auto">
            <a:xfrm>
              <a:off x="699" y="2448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①</a:t>
              </a:r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2271713" y="4191000"/>
            <a:ext cx="471487" cy="609600"/>
            <a:chOff x="1431" y="2640"/>
            <a:chExt cx="297" cy="384"/>
          </a:xfrm>
        </p:grpSpPr>
        <p:sp>
          <p:nvSpPr>
            <p:cNvPr id="29748" name="Rectangle 56"/>
            <p:cNvSpPr>
              <a:spLocks noChangeArrowheads="1"/>
            </p:cNvSpPr>
            <p:nvPr/>
          </p:nvSpPr>
          <p:spPr bwMode="auto">
            <a:xfrm>
              <a:off x="1431" y="2640"/>
              <a:ext cx="240" cy="384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29749" name="Oval 57"/>
            <p:cNvSpPr>
              <a:spLocks noChangeArrowheads="1"/>
            </p:cNvSpPr>
            <p:nvPr/>
          </p:nvSpPr>
          <p:spPr bwMode="auto">
            <a:xfrm>
              <a:off x="1680" y="2806"/>
              <a:ext cx="48" cy="48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sp>
        <p:nvSpPr>
          <p:cNvPr id="803898" name="Freeform 58"/>
          <p:cNvSpPr>
            <a:spLocks/>
          </p:cNvSpPr>
          <p:nvPr/>
        </p:nvSpPr>
        <p:spPr bwMode="auto">
          <a:xfrm>
            <a:off x="2743200" y="3929063"/>
            <a:ext cx="2362200" cy="566737"/>
          </a:xfrm>
          <a:custGeom>
            <a:avLst/>
            <a:gdLst>
              <a:gd name="T0" fmla="*/ 2362200 w 1488"/>
              <a:gd name="T1" fmla="*/ 0 h 357"/>
              <a:gd name="T2" fmla="*/ 2362200 w 1488"/>
              <a:gd name="T3" fmla="*/ 566737 h 357"/>
              <a:gd name="T4" fmla="*/ 0 w 1488"/>
              <a:gd name="T5" fmla="*/ 566737 h 357"/>
              <a:gd name="T6" fmla="*/ 0 60000 65536"/>
              <a:gd name="T7" fmla="*/ 0 60000 65536"/>
              <a:gd name="T8" fmla="*/ 0 60000 65536"/>
              <a:gd name="T9" fmla="*/ 0 w 1488"/>
              <a:gd name="T10" fmla="*/ 0 h 357"/>
              <a:gd name="T11" fmla="*/ 1488 w 1488"/>
              <a:gd name="T12" fmla="*/ 357 h 3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88" h="357">
                <a:moveTo>
                  <a:pt x="1488" y="0"/>
                </a:moveTo>
                <a:lnTo>
                  <a:pt x="1488" y="357"/>
                </a:lnTo>
                <a:lnTo>
                  <a:pt x="0" y="357"/>
                </a:lnTo>
              </a:path>
            </a:pathLst>
          </a:custGeom>
          <a:noFill/>
          <a:ln w="57150">
            <a:solidFill>
              <a:schemeClr val="folHlink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938838" y="2817813"/>
            <a:ext cx="2366962" cy="830262"/>
            <a:chOff x="3741" y="1775"/>
            <a:chExt cx="1491" cy="523"/>
          </a:xfrm>
        </p:grpSpPr>
        <p:sp>
          <p:nvSpPr>
            <p:cNvPr id="29746" name="Text Box 60"/>
            <p:cNvSpPr txBox="1">
              <a:spLocks noChangeArrowheads="1"/>
            </p:cNvSpPr>
            <p:nvPr/>
          </p:nvSpPr>
          <p:spPr bwMode="auto">
            <a:xfrm>
              <a:off x="4752" y="1775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②</a:t>
              </a:r>
            </a:p>
          </p:txBody>
        </p:sp>
        <p:sp>
          <p:nvSpPr>
            <p:cNvPr id="29747" name="Freeform 61"/>
            <p:cNvSpPr>
              <a:spLocks/>
            </p:cNvSpPr>
            <p:nvPr/>
          </p:nvSpPr>
          <p:spPr bwMode="auto">
            <a:xfrm>
              <a:off x="3741" y="2064"/>
              <a:ext cx="1491" cy="234"/>
            </a:xfrm>
            <a:custGeom>
              <a:avLst/>
              <a:gdLst>
                <a:gd name="T0" fmla="*/ 0 w 1730"/>
                <a:gd name="T1" fmla="*/ 234 h 139"/>
                <a:gd name="T2" fmla="*/ 2 w 1730"/>
                <a:gd name="T3" fmla="*/ 0 h 139"/>
                <a:gd name="T4" fmla="*/ 1491 w 1730"/>
                <a:gd name="T5" fmla="*/ 0 h 139"/>
                <a:gd name="T6" fmla="*/ 0 60000 65536"/>
                <a:gd name="T7" fmla="*/ 0 60000 65536"/>
                <a:gd name="T8" fmla="*/ 0 60000 65536"/>
                <a:gd name="T9" fmla="*/ 0 w 1730"/>
                <a:gd name="T10" fmla="*/ 0 h 139"/>
                <a:gd name="T11" fmla="*/ 1730 w 1730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30" h="139">
                  <a:moveTo>
                    <a:pt x="0" y="139"/>
                  </a:moveTo>
                  <a:lnTo>
                    <a:pt x="2" y="0"/>
                  </a:lnTo>
                  <a:lnTo>
                    <a:pt x="1730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6743700" y="2209800"/>
            <a:ext cx="1600200" cy="609600"/>
            <a:chOff x="4248" y="1392"/>
            <a:chExt cx="1008" cy="384"/>
          </a:xfrm>
        </p:grpSpPr>
        <p:sp>
          <p:nvSpPr>
            <p:cNvPr id="29744" name="AutoShape 63"/>
            <p:cNvSpPr>
              <a:spLocks noChangeArrowheads="1"/>
            </p:cNvSpPr>
            <p:nvPr/>
          </p:nvSpPr>
          <p:spPr bwMode="auto">
            <a:xfrm>
              <a:off x="4248" y="1632"/>
              <a:ext cx="1008" cy="144"/>
            </a:xfrm>
            <a:prstGeom prst="leftArrow">
              <a:avLst>
                <a:gd name="adj1" fmla="val 50000"/>
                <a:gd name="adj2" fmla="val 127782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9745" name="Text Box 64"/>
            <p:cNvSpPr txBox="1">
              <a:spLocks noChangeArrowheads="1"/>
            </p:cNvSpPr>
            <p:nvPr/>
          </p:nvSpPr>
          <p:spPr bwMode="auto">
            <a:xfrm>
              <a:off x="4752" y="1392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③</a:t>
              </a:r>
            </a:p>
          </p:txBody>
        </p:sp>
      </p:grpSp>
      <p:sp>
        <p:nvSpPr>
          <p:cNvPr id="803905" name="Rectangle 65"/>
          <p:cNvSpPr>
            <a:spLocks noChangeArrowheads="1"/>
          </p:cNvSpPr>
          <p:nvPr/>
        </p:nvSpPr>
        <p:spPr bwMode="auto">
          <a:xfrm>
            <a:off x="3505200" y="2514600"/>
            <a:ext cx="3200400" cy="609600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zh-CN" sz="2400">
              <a:latin typeface="Times New Roman" pitchFamily="18" charset="0"/>
            </a:endParaRPr>
          </a:p>
        </p:txBody>
      </p: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914400" y="2971800"/>
            <a:ext cx="2743200" cy="685800"/>
            <a:chOff x="576" y="1872"/>
            <a:chExt cx="1728" cy="432"/>
          </a:xfrm>
        </p:grpSpPr>
        <p:sp>
          <p:nvSpPr>
            <p:cNvPr id="29742" name="Freeform 67"/>
            <p:cNvSpPr>
              <a:spLocks/>
            </p:cNvSpPr>
            <p:nvPr/>
          </p:nvSpPr>
          <p:spPr bwMode="auto">
            <a:xfrm>
              <a:off x="576" y="2160"/>
              <a:ext cx="1728" cy="144"/>
            </a:xfrm>
            <a:custGeom>
              <a:avLst/>
              <a:gdLst>
                <a:gd name="T0" fmla="*/ 1728 w 1728"/>
                <a:gd name="T1" fmla="*/ 144 h 144"/>
                <a:gd name="T2" fmla="*/ 1728 w 1728"/>
                <a:gd name="T3" fmla="*/ 0 h 144"/>
                <a:gd name="T4" fmla="*/ 0 w 1728"/>
                <a:gd name="T5" fmla="*/ 0 h 144"/>
                <a:gd name="T6" fmla="*/ 0 60000 65536"/>
                <a:gd name="T7" fmla="*/ 0 60000 65536"/>
                <a:gd name="T8" fmla="*/ 0 60000 65536"/>
                <a:gd name="T9" fmla="*/ 0 w 1728"/>
                <a:gd name="T10" fmla="*/ 0 h 144"/>
                <a:gd name="T11" fmla="*/ 1728 w 1728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8" h="144">
                  <a:moveTo>
                    <a:pt x="1728" y="144"/>
                  </a:moveTo>
                  <a:lnTo>
                    <a:pt x="1728" y="0"/>
                  </a:lnTo>
                  <a:lnTo>
                    <a:pt x="0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43" name="Text Box 68"/>
            <p:cNvSpPr txBox="1">
              <a:spLocks noChangeArrowheads="1"/>
            </p:cNvSpPr>
            <p:nvPr/>
          </p:nvSpPr>
          <p:spPr bwMode="auto">
            <a:xfrm>
              <a:off x="699" y="1872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⑤</a:t>
              </a:r>
            </a:p>
          </p:txBody>
        </p:sp>
      </p:grpSp>
      <p:sp>
        <p:nvSpPr>
          <p:cNvPr id="803909" name="Freeform 69"/>
          <p:cNvSpPr>
            <a:spLocks/>
          </p:cNvSpPr>
          <p:nvPr/>
        </p:nvSpPr>
        <p:spPr bwMode="auto">
          <a:xfrm>
            <a:off x="4491038" y="3929063"/>
            <a:ext cx="1204912" cy="1587"/>
          </a:xfrm>
          <a:custGeom>
            <a:avLst/>
            <a:gdLst>
              <a:gd name="T0" fmla="*/ 0 w 759"/>
              <a:gd name="T1" fmla="*/ 0 h 1"/>
              <a:gd name="T2" fmla="*/ 1204912 w 759"/>
              <a:gd name="T3" fmla="*/ 0 h 1"/>
              <a:gd name="T4" fmla="*/ 0 60000 65536"/>
              <a:gd name="T5" fmla="*/ 0 60000 65536"/>
              <a:gd name="T6" fmla="*/ 0 w 759"/>
              <a:gd name="T7" fmla="*/ 0 h 1"/>
              <a:gd name="T8" fmla="*/ 759 w 759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59" h="1">
                <a:moveTo>
                  <a:pt x="0" y="0"/>
                </a:moveTo>
                <a:lnTo>
                  <a:pt x="759" y="0"/>
                </a:lnTo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9" name="Group 70"/>
          <p:cNvGrpSpPr>
            <a:grpSpLocks/>
          </p:cNvGrpSpPr>
          <p:nvPr/>
        </p:nvGrpSpPr>
        <p:grpSpPr bwMode="auto">
          <a:xfrm>
            <a:off x="3505200" y="3657600"/>
            <a:ext cx="3200400" cy="609600"/>
            <a:chOff x="2208" y="2304"/>
            <a:chExt cx="2016" cy="384"/>
          </a:xfrm>
        </p:grpSpPr>
        <p:grpSp>
          <p:nvGrpSpPr>
            <p:cNvPr id="29735" name="Group 71"/>
            <p:cNvGrpSpPr>
              <a:grpSpLocks/>
            </p:cNvGrpSpPr>
            <p:nvPr/>
          </p:nvGrpSpPr>
          <p:grpSpPr bwMode="auto">
            <a:xfrm>
              <a:off x="2208" y="2304"/>
              <a:ext cx="2016" cy="384"/>
              <a:chOff x="2208" y="2304"/>
              <a:chExt cx="2016" cy="384"/>
            </a:xfrm>
          </p:grpSpPr>
          <p:sp>
            <p:nvSpPr>
              <p:cNvPr id="29738" name="Rectangle 72"/>
              <p:cNvSpPr>
                <a:spLocks noChangeArrowheads="1"/>
              </p:cNvSpPr>
              <p:nvPr/>
            </p:nvSpPr>
            <p:spPr bwMode="auto">
              <a:xfrm>
                <a:off x="2208" y="2304"/>
                <a:ext cx="576" cy="384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39" name="Oval 73"/>
              <p:cNvSpPr>
                <a:spLocks noChangeArrowheads="1"/>
              </p:cNvSpPr>
              <p:nvPr/>
            </p:nvSpPr>
            <p:spPr bwMode="auto">
              <a:xfrm>
                <a:off x="2784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40" name="Rectangle 74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576" cy="384"/>
              </a:xfrm>
              <a:prstGeom prst="rect">
                <a:avLst/>
              </a:prstGeom>
              <a:noFill/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29741" name="Oval 75"/>
              <p:cNvSpPr>
                <a:spLocks noChangeArrowheads="1"/>
              </p:cNvSpPr>
              <p:nvPr/>
            </p:nvSpPr>
            <p:spPr bwMode="auto">
              <a:xfrm>
                <a:off x="3589" y="2448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29736" name="Rectangle 76"/>
            <p:cNvSpPr>
              <a:spLocks noChangeArrowheads="1"/>
            </p:cNvSpPr>
            <p:nvPr/>
          </p:nvSpPr>
          <p:spPr bwMode="auto">
            <a:xfrm>
              <a:off x="3840" y="2352"/>
              <a:ext cx="192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9737" name="Rectangle 77"/>
            <p:cNvSpPr>
              <a:spLocks noChangeArrowheads="1"/>
            </p:cNvSpPr>
            <p:nvPr/>
          </p:nvSpPr>
          <p:spPr bwMode="auto">
            <a:xfrm>
              <a:off x="2448" y="2352"/>
              <a:ext cx="192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11" name="Group 78"/>
          <p:cNvGrpSpPr>
            <a:grpSpLocks/>
          </p:cNvGrpSpPr>
          <p:nvPr/>
        </p:nvGrpSpPr>
        <p:grpSpPr bwMode="auto">
          <a:xfrm>
            <a:off x="3886200" y="3733800"/>
            <a:ext cx="2514600" cy="457200"/>
            <a:chOff x="2448" y="2352"/>
            <a:chExt cx="1584" cy="288"/>
          </a:xfrm>
        </p:grpSpPr>
        <p:sp>
          <p:nvSpPr>
            <p:cNvPr id="29733" name="Rectangle 79"/>
            <p:cNvSpPr>
              <a:spLocks noChangeArrowheads="1"/>
            </p:cNvSpPr>
            <p:nvPr/>
          </p:nvSpPr>
          <p:spPr bwMode="auto">
            <a:xfrm>
              <a:off x="2448" y="2352"/>
              <a:ext cx="192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9734" name="Rectangle 80"/>
            <p:cNvSpPr>
              <a:spLocks noChangeArrowheads="1"/>
            </p:cNvSpPr>
            <p:nvPr/>
          </p:nvSpPr>
          <p:spPr bwMode="auto">
            <a:xfrm>
              <a:off x="3840" y="2352"/>
              <a:ext cx="192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12" name="Group 81"/>
          <p:cNvGrpSpPr>
            <a:grpSpLocks/>
          </p:cNvGrpSpPr>
          <p:nvPr/>
        </p:nvGrpSpPr>
        <p:grpSpPr bwMode="auto">
          <a:xfrm>
            <a:off x="3124200" y="3886200"/>
            <a:ext cx="5410200" cy="762000"/>
            <a:chOff x="1968" y="2448"/>
            <a:chExt cx="3408" cy="480"/>
          </a:xfrm>
        </p:grpSpPr>
        <p:grpSp>
          <p:nvGrpSpPr>
            <p:cNvPr id="29724" name="Group 82"/>
            <p:cNvGrpSpPr>
              <a:grpSpLocks/>
            </p:cNvGrpSpPr>
            <p:nvPr/>
          </p:nvGrpSpPr>
          <p:grpSpPr bwMode="auto">
            <a:xfrm>
              <a:off x="1968" y="2474"/>
              <a:ext cx="3408" cy="454"/>
              <a:chOff x="1968" y="2474"/>
              <a:chExt cx="3408" cy="454"/>
            </a:xfrm>
          </p:grpSpPr>
          <p:sp>
            <p:nvSpPr>
              <p:cNvPr id="29729" name="Text Box 83"/>
              <p:cNvSpPr txBox="1">
                <a:spLocks noChangeArrowheads="1"/>
              </p:cNvSpPr>
              <p:nvPr/>
            </p:nvSpPr>
            <p:spPr bwMode="auto">
              <a:xfrm>
                <a:off x="4752" y="2640"/>
                <a:ext cx="309" cy="288"/>
              </a:xfrm>
              <a:prstGeom prst="rect">
                <a:avLst/>
              </a:prstGeom>
              <a:noFill/>
              <a:ln w="762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④</a:t>
                </a:r>
              </a:p>
            </p:txBody>
          </p:sp>
          <p:sp>
            <p:nvSpPr>
              <p:cNvPr id="29730" name="Freeform 84"/>
              <p:cNvSpPr>
                <a:spLocks/>
              </p:cNvSpPr>
              <p:nvPr/>
            </p:nvSpPr>
            <p:spPr bwMode="auto">
              <a:xfrm>
                <a:off x="4278" y="2475"/>
                <a:ext cx="282" cy="453"/>
              </a:xfrm>
              <a:custGeom>
                <a:avLst/>
                <a:gdLst>
                  <a:gd name="T0" fmla="*/ 282 w 282"/>
                  <a:gd name="T1" fmla="*/ 453 h 453"/>
                  <a:gd name="T2" fmla="*/ 279 w 282"/>
                  <a:gd name="T3" fmla="*/ 0 h 453"/>
                  <a:gd name="T4" fmla="*/ 0 w 282"/>
                  <a:gd name="T5" fmla="*/ 0 h 453"/>
                  <a:gd name="T6" fmla="*/ 0 60000 65536"/>
                  <a:gd name="T7" fmla="*/ 0 60000 65536"/>
                  <a:gd name="T8" fmla="*/ 0 60000 65536"/>
                  <a:gd name="T9" fmla="*/ 0 w 282"/>
                  <a:gd name="T10" fmla="*/ 0 h 453"/>
                  <a:gd name="T11" fmla="*/ 282 w 282"/>
                  <a:gd name="T12" fmla="*/ 453 h 4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2" h="453">
                    <a:moveTo>
                      <a:pt x="282" y="453"/>
                    </a:moveTo>
                    <a:lnTo>
                      <a:pt x="279" y="0"/>
                    </a:lnTo>
                    <a:lnTo>
                      <a:pt x="0" y="0"/>
                    </a:lnTo>
                  </a:path>
                </a:pathLst>
              </a:custGeom>
              <a:noFill/>
              <a:ln w="57150">
                <a:solidFill>
                  <a:schemeClr val="folHlink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31" name="Line 85"/>
              <p:cNvSpPr>
                <a:spLocks noChangeShapeType="1"/>
              </p:cNvSpPr>
              <p:nvPr/>
            </p:nvSpPr>
            <p:spPr bwMode="auto">
              <a:xfrm flipH="1">
                <a:off x="5040" y="2928"/>
                <a:ext cx="336" cy="0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9732" name="Freeform 86"/>
              <p:cNvSpPr>
                <a:spLocks/>
              </p:cNvSpPr>
              <p:nvPr/>
            </p:nvSpPr>
            <p:spPr bwMode="auto">
              <a:xfrm>
                <a:off x="1968" y="2474"/>
                <a:ext cx="3120" cy="454"/>
              </a:xfrm>
              <a:custGeom>
                <a:avLst/>
                <a:gdLst>
                  <a:gd name="T0" fmla="*/ 192 w 3120"/>
                  <a:gd name="T1" fmla="*/ 1 h 454"/>
                  <a:gd name="T2" fmla="*/ 0 w 3120"/>
                  <a:gd name="T3" fmla="*/ 0 h 454"/>
                  <a:gd name="T4" fmla="*/ 0 w 3120"/>
                  <a:gd name="T5" fmla="*/ 454 h 454"/>
                  <a:gd name="T6" fmla="*/ 3120 w 3120"/>
                  <a:gd name="T7" fmla="*/ 454 h 45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0"/>
                  <a:gd name="T13" fmla="*/ 0 h 454"/>
                  <a:gd name="T14" fmla="*/ 3120 w 3120"/>
                  <a:gd name="T15" fmla="*/ 454 h 45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0" h="454">
                    <a:moveTo>
                      <a:pt x="192" y="1"/>
                    </a:moveTo>
                    <a:lnTo>
                      <a:pt x="0" y="0"/>
                    </a:lnTo>
                    <a:lnTo>
                      <a:pt x="0" y="454"/>
                    </a:lnTo>
                    <a:lnTo>
                      <a:pt x="3120" y="454"/>
                    </a:lnTo>
                  </a:path>
                </a:pathLst>
              </a:cu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29725" name="Oval 87"/>
            <p:cNvSpPr>
              <a:spLocks noChangeArrowheads="1"/>
            </p:cNvSpPr>
            <p:nvPr/>
          </p:nvSpPr>
          <p:spPr bwMode="auto">
            <a:xfrm>
              <a:off x="2147" y="244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29726" name="Oval 88"/>
            <p:cNvSpPr>
              <a:spLocks noChangeArrowheads="1"/>
            </p:cNvSpPr>
            <p:nvPr/>
          </p:nvSpPr>
          <p:spPr bwMode="auto">
            <a:xfrm>
              <a:off x="4224" y="244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29727" name="Oval 89"/>
            <p:cNvSpPr>
              <a:spLocks noChangeArrowheads="1"/>
            </p:cNvSpPr>
            <p:nvPr/>
          </p:nvSpPr>
          <p:spPr bwMode="auto">
            <a:xfrm>
              <a:off x="2147" y="2448"/>
              <a:ext cx="48" cy="48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29728" name="Oval 90"/>
            <p:cNvSpPr>
              <a:spLocks noChangeArrowheads="1"/>
            </p:cNvSpPr>
            <p:nvPr/>
          </p:nvSpPr>
          <p:spPr bwMode="auto">
            <a:xfrm>
              <a:off x="4224" y="2448"/>
              <a:ext cx="48" cy="48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sp>
        <p:nvSpPr>
          <p:cNvPr id="803931" name="Rectangle 91"/>
          <p:cNvSpPr>
            <a:spLocks noChangeArrowheads="1"/>
          </p:cNvSpPr>
          <p:nvPr/>
        </p:nvSpPr>
        <p:spPr bwMode="auto">
          <a:xfrm>
            <a:off x="3505200" y="5181600"/>
            <a:ext cx="3200400" cy="609600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800">
              <a:latin typeface="Times New Roman" pitchFamily="18" charset="0"/>
            </a:endParaRPr>
          </a:p>
        </p:txBody>
      </p:sp>
      <p:sp>
        <p:nvSpPr>
          <p:cNvPr id="803932" name="AutoShape 92"/>
          <p:cNvSpPr>
            <a:spLocks noChangeArrowheads="1"/>
          </p:cNvSpPr>
          <p:nvPr/>
        </p:nvSpPr>
        <p:spPr bwMode="auto">
          <a:xfrm>
            <a:off x="868363" y="5334000"/>
            <a:ext cx="2590800" cy="228600"/>
          </a:xfrm>
          <a:prstGeom prst="rightArrow">
            <a:avLst>
              <a:gd name="adj1" fmla="val 50000"/>
              <a:gd name="adj2" fmla="val 132642"/>
            </a:avLst>
          </a:prstGeom>
          <a:solidFill>
            <a:schemeClr val="folHlink"/>
          </a:solidFill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803933" name="Freeform 93"/>
          <p:cNvSpPr>
            <a:spLocks/>
          </p:cNvSpPr>
          <p:nvPr/>
        </p:nvSpPr>
        <p:spPr bwMode="auto">
          <a:xfrm>
            <a:off x="1905000" y="4648200"/>
            <a:ext cx="2209800" cy="533400"/>
          </a:xfrm>
          <a:custGeom>
            <a:avLst/>
            <a:gdLst>
              <a:gd name="T0" fmla="*/ 381000 w 1392"/>
              <a:gd name="T1" fmla="*/ 0 h 336"/>
              <a:gd name="T2" fmla="*/ 0 w 1392"/>
              <a:gd name="T3" fmla="*/ 0 h 336"/>
              <a:gd name="T4" fmla="*/ 0 w 1392"/>
              <a:gd name="T5" fmla="*/ 381000 h 336"/>
              <a:gd name="T6" fmla="*/ 2209800 w 1392"/>
              <a:gd name="T7" fmla="*/ 381000 h 336"/>
              <a:gd name="T8" fmla="*/ 2209800 w 1392"/>
              <a:gd name="T9" fmla="*/ 533400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92"/>
              <a:gd name="T16" fmla="*/ 0 h 336"/>
              <a:gd name="T17" fmla="*/ 1392 w 1392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92" h="336">
                <a:moveTo>
                  <a:pt x="240" y="0"/>
                </a:moveTo>
                <a:lnTo>
                  <a:pt x="0" y="0"/>
                </a:lnTo>
                <a:lnTo>
                  <a:pt x="0" y="240"/>
                </a:lnTo>
                <a:lnTo>
                  <a:pt x="1392" y="240"/>
                </a:lnTo>
                <a:lnTo>
                  <a:pt x="1392" y="336"/>
                </a:lnTo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803934" name="Rectangle 94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5.4</a:t>
            </a:r>
          </a:p>
        </p:txBody>
      </p:sp>
      <p:sp>
        <p:nvSpPr>
          <p:cNvPr id="803935" name="Text Box 95"/>
          <p:cNvSpPr txBox="1">
            <a:spLocks noChangeArrowheads="1"/>
          </p:cNvSpPr>
          <p:nvPr/>
        </p:nvSpPr>
        <p:spPr bwMode="auto">
          <a:xfrm>
            <a:off x="1219200" y="1066800"/>
            <a:ext cx="472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以输入为例</a:t>
            </a:r>
          </a:p>
        </p:txBody>
      </p:sp>
      <p:grpSp>
        <p:nvGrpSpPr>
          <p:cNvPr id="14" name="Group 96"/>
          <p:cNvGrpSpPr>
            <a:grpSpLocks/>
          </p:cNvGrpSpPr>
          <p:nvPr/>
        </p:nvGrpSpPr>
        <p:grpSpPr bwMode="auto">
          <a:xfrm>
            <a:off x="866775" y="2209800"/>
            <a:ext cx="2624138" cy="633413"/>
            <a:chOff x="546" y="1392"/>
            <a:chExt cx="1653" cy="399"/>
          </a:xfrm>
        </p:grpSpPr>
        <p:sp>
          <p:nvSpPr>
            <p:cNvPr id="29719" name="AutoShape 97"/>
            <p:cNvSpPr>
              <a:spLocks noChangeArrowheads="1"/>
            </p:cNvSpPr>
            <p:nvPr/>
          </p:nvSpPr>
          <p:spPr bwMode="auto">
            <a:xfrm>
              <a:off x="546" y="1632"/>
              <a:ext cx="1632" cy="144"/>
            </a:xfrm>
            <a:prstGeom prst="leftRightArrow">
              <a:avLst>
                <a:gd name="adj1" fmla="val 50000"/>
                <a:gd name="adj2" fmla="val 121519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9720" name="Text Box 98"/>
            <p:cNvSpPr txBox="1">
              <a:spLocks noChangeArrowheads="1"/>
            </p:cNvSpPr>
            <p:nvPr/>
          </p:nvSpPr>
          <p:spPr bwMode="auto">
            <a:xfrm>
              <a:off x="693" y="1392"/>
              <a:ext cx="30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⑥</a:t>
              </a:r>
            </a:p>
          </p:txBody>
        </p:sp>
        <p:sp>
          <p:nvSpPr>
            <p:cNvPr id="29721" name="Rectangle 99"/>
            <p:cNvSpPr>
              <a:spLocks noChangeArrowheads="1"/>
            </p:cNvSpPr>
            <p:nvPr/>
          </p:nvSpPr>
          <p:spPr bwMode="auto">
            <a:xfrm>
              <a:off x="1916" y="1618"/>
              <a:ext cx="272" cy="39"/>
            </a:xfrm>
            <a:prstGeom prst="rect">
              <a:avLst/>
            </a:prstGeom>
            <a:solidFill>
              <a:srgbClr val="1B1ED3"/>
            </a:solidFill>
            <a:ln w="9525">
              <a:solidFill>
                <a:srgbClr val="1B1EC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9722" name="Rectangle 100"/>
            <p:cNvSpPr>
              <a:spLocks noChangeArrowheads="1"/>
            </p:cNvSpPr>
            <p:nvPr/>
          </p:nvSpPr>
          <p:spPr bwMode="auto">
            <a:xfrm>
              <a:off x="1896" y="1752"/>
              <a:ext cx="272" cy="39"/>
            </a:xfrm>
            <a:prstGeom prst="rect">
              <a:avLst/>
            </a:prstGeom>
            <a:solidFill>
              <a:srgbClr val="1B1ED3"/>
            </a:solidFill>
            <a:ln w="9525">
              <a:solidFill>
                <a:srgbClr val="1B1ECB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29723" name="Rectangle 101"/>
            <p:cNvSpPr>
              <a:spLocks noChangeArrowheads="1"/>
            </p:cNvSpPr>
            <p:nvPr/>
          </p:nvSpPr>
          <p:spPr bwMode="auto">
            <a:xfrm>
              <a:off x="2097" y="1662"/>
              <a:ext cx="102" cy="8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29718" name="AutoShape 10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0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0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80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803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80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80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98" grpId="0" animBg="1"/>
      <p:bldP spid="803905" grpId="0" animBg="1" autoUpdateAnimBg="0"/>
      <p:bldP spid="803909" grpId="0" animBg="1"/>
      <p:bldP spid="803931" grpId="0" animBg="1" autoUpdateAnimBg="0"/>
      <p:bldP spid="803932" grpId="0" animBg="1"/>
      <p:bldP spid="803933" grpId="0" animBg="1"/>
      <p:bldP spid="80393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127AAA-26D3-4E24-AE9E-07D6E54AEE12}" type="slidenum">
              <a:rPr lang="zh-CN" altLang="en-US"/>
              <a:pPr/>
              <a:t>28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8800" y="2057400"/>
            <a:ext cx="2667000" cy="4419600"/>
            <a:chOff x="1152" y="1296"/>
            <a:chExt cx="1680" cy="2784"/>
          </a:xfrm>
        </p:grpSpPr>
        <p:sp>
          <p:nvSpPr>
            <p:cNvPr id="30754" name="Rectangle 3"/>
            <p:cNvSpPr>
              <a:spLocks noChangeArrowheads="1"/>
            </p:cNvSpPr>
            <p:nvPr/>
          </p:nvSpPr>
          <p:spPr bwMode="auto">
            <a:xfrm>
              <a:off x="1584" y="1296"/>
              <a:ext cx="1248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55" name="Rectangle 4"/>
            <p:cNvSpPr>
              <a:spLocks noChangeArrowheads="1"/>
            </p:cNvSpPr>
            <p:nvPr/>
          </p:nvSpPr>
          <p:spPr bwMode="auto">
            <a:xfrm>
              <a:off x="1584" y="1824"/>
              <a:ext cx="124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56" name="Rectangle 5"/>
            <p:cNvSpPr>
              <a:spLocks noChangeArrowheads="1"/>
            </p:cNvSpPr>
            <p:nvPr/>
          </p:nvSpPr>
          <p:spPr bwMode="auto">
            <a:xfrm>
              <a:off x="1584" y="2064"/>
              <a:ext cx="124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57" name="Rectangle 6"/>
            <p:cNvSpPr>
              <a:spLocks noChangeArrowheads="1"/>
            </p:cNvSpPr>
            <p:nvPr/>
          </p:nvSpPr>
          <p:spPr bwMode="auto">
            <a:xfrm>
              <a:off x="1584" y="2304"/>
              <a:ext cx="1248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58" name="Rectangle 7"/>
            <p:cNvSpPr>
              <a:spLocks noChangeArrowheads="1"/>
            </p:cNvSpPr>
            <p:nvPr/>
          </p:nvSpPr>
          <p:spPr bwMode="auto">
            <a:xfrm>
              <a:off x="1584" y="2832"/>
              <a:ext cx="124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59" name="Rectangle 8"/>
            <p:cNvSpPr>
              <a:spLocks noChangeArrowheads="1"/>
            </p:cNvSpPr>
            <p:nvPr/>
          </p:nvSpPr>
          <p:spPr bwMode="auto">
            <a:xfrm>
              <a:off x="1584" y="3072"/>
              <a:ext cx="124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60" name="Rectangle 9"/>
            <p:cNvSpPr>
              <a:spLocks noChangeArrowheads="1"/>
            </p:cNvSpPr>
            <p:nvPr/>
          </p:nvSpPr>
          <p:spPr bwMode="auto">
            <a:xfrm>
              <a:off x="1584" y="3312"/>
              <a:ext cx="124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61" name="Rectangle 10"/>
            <p:cNvSpPr>
              <a:spLocks noChangeArrowheads="1"/>
            </p:cNvSpPr>
            <p:nvPr/>
          </p:nvSpPr>
          <p:spPr bwMode="auto">
            <a:xfrm>
              <a:off x="1584" y="3552"/>
              <a:ext cx="1248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0762" name="Text Box 11"/>
            <p:cNvSpPr txBox="1">
              <a:spLocks noChangeArrowheads="1"/>
            </p:cNvSpPr>
            <p:nvPr/>
          </p:nvSpPr>
          <p:spPr bwMode="auto">
            <a:xfrm>
              <a:off x="1271" y="1763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400">
                <a:latin typeface="Times New Roman" pitchFamily="18" charset="0"/>
              </a:endParaRPr>
            </a:p>
          </p:txBody>
        </p:sp>
        <p:sp>
          <p:nvSpPr>
            <p:cNvPr id="30763" name="Text Box 12"/>
            <p:cNvSpPr txBox="1">
              <a:spLocks noChangeArrowheads="1"/>
            </p:cNvSpPr>
            <p:nvPr/>
          </p:nvSpPr>
          <p:spPr bwMode="auto">
            <a:xfrm>
              <a:off x="1152" y="2003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400">
                <a:latin typeface="Times New Roman" pitchFamily="18" charset="0"/>
              </a:endParaRPr>
            </a:p>
          </p:txBody>
        </p:sp>
        <p:sp>
          <p:nvSpPr>
            <p:cNvPr id="30764" name="Text Box 13"/>
            <p:cNvSpPr txBox="1">
              <a:spLocks noChangeArrowheads="1"/>
            </p:cNvSpPr>
            <p:nvPr/>
          </p:nvSpPr>
          <p:spPr bwMode="auto">
            <a:xfrm>
              <a:off x="1271" y="2771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400">
                <a:latin typeface="Times New Roman" pitchFamily="18" charset="0"/>
              </a:endParaRPr>
            </a:p>
          </p:txBody>
        </p:sp>
        <p:sp>
          <p:nvSpPr>
            <p:cNvPr id="30765" name="Text Box 14"/>
            <p:cNvSpPr txBox="1">
              <a:spLocks noChangeArrowheads="1"/>
            </p:cNvSpPr>
            <p:nvPr/>
          </p:nvSpPr>
          <p:spPr bwMode="auto">
            <a:xfrm>
              <a:off x="1152" y="3011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400">
                <a:latin typeface="Times New Roman" pitchFamily="18" charset="0"/>
              </a:endParaRPr>
            </a:p>
          </p:txBody>
        </p:sp>
      </p:grpSp>
      <p:sp>
        <p:nvSpPr>
          <p:cNvPr id="331791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6262688" cy="755650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zh-CN" altLang="en-US" b="0">
                <a:effectLst>
                  <a:outerShdw blurRad="38100" dist="38100" dir="2700000" algn="tl">
                    <a:srgbClr val="C0C0C0"/>
                  </a:outerShdw>
                </a:effectLst>
              </a:rPr>
              <a:t>5.5 程序中断方式</a:t>
            </a:r>
            <a:endParaRPr lang="en-US" altLang="zh-CN" b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1792" name="Text Box 16"/>
          <p:cNvSpPr txBox="1">
            <a:spLocks noChangeArrowheads="1"/>
          </p:cNvSpPr>
          <p:nvPr/>
        </p:nvSpPr>
        <p:spPr bwMode="auto">
          <a:xfrm>
            <a:off x="457200" y="1219200"/>
            <a:ext cx="3683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一、中断的概念</a:t>
            </a:r>
          </a:p>
        </p:txBody>
      </p:sp>
      <p:sp>
        <p:nvSpPr>
          <p:cNvPr id="331793" name="Line 17"/>
          <p:cNvSpPr>
            <a:spLocks noChangeShapeType="1"/>
          </p:cNvSpPr>
          <p:nvPr/>
        </p:nvSpPr>
        <p:spPr bwMode="auto">
          <a:xfrm flipH="1" flipV="1">
            <a:off x="4495800" y="3429000"/>
            <a:ext cx="1219200" cy="609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1794" name="Freeform 18"/>
          <p:cNvSpPr>
            <a:spLocks/>
          </p:cNvSpPr>
          <p:nvPr/>
        </p:nvSpPr>
        <p:spPr bwMode="auto">
          <a:xfrm>
            <a:off x="4495800" y="5029200"/>
            <a:ext cx="1223963" cy="1600200"/>
          </a:xfrm>
          <a:custGeom>
            <a:avLst/>
            <a:gdLst>
              <a:gd name="T0" fmla="*/ 1223963 w 771"/>
              <a:gd name="T1" fmla="*/ 1600200 h 1008"/>
              <a:gd name="T2" fmla="*/ 0 w 771"/>
              <a:gd name="T3" fmla="*/ 0 h 1008"/>
              <a:gd name="T4" fmla="*/ 0 60000 65536"/>
              <a:gd name="T5" fmla="*/ 0 60000 65536"/>
              <a:gd name="T6" fmla="*/ 0 w 771"/>
              <a:gd name="T7" fmla="*/ 0 h 1008"/>
              <a:gd name="T8" fmla="*/ 771 w 771"/>
              <a:gd name="T9" fmla="*/ 1008 h 10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1" h="1008">
                <a:moveTo>
                  <a:pt x="771" y="100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1795" name="Text Box 19"/>
          <p:cNvSpPr txBox="1">
            <a:spLocks noChangeArrowheads="1"/>
          </p:cNvSpPr>
          <p:nvPr/>
        </p:nvSpPr>
        <p:spPr bwMode="auto">
          <a:xfrm>
            <a:off x="3254375" y="2239963"/>
            <a:ext cx="61118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331796" name="Text Box 20"/>
          <p:cNvSpPr txBox="1">
            <a:spLocks noChangeArrowheads="1"/>
          </p:cNvSpPr>
          <p:nvPr/>
        </p:nvSpPr>
        <p:spPr bwMode="auto">
          <a:xfrm>
            <a:off x="1981200" y="2819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</a:rPr>
              <a:t>K</a:t>
            </a:r>
          </a:p>
        </p:txBody>
      </p:sp>
      <p:sp>
        <p:nvSpPr>
          <p:cNvPr id="331797" name="Text Box 21"/>
          <p:cNvSpPr txBox="1">
            <a:spLocks noChangeArrowheads="1"/>
          </p:cNvSpPr>
          <p:nvPr/>
        </p:nvSpPr>
        <p:spPr bwMode="auto">
          <a:xfrm>
            <a:off x="1812925" y="3241675"/>
            <a:ext cx="71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</a:rPr>
              <a:t>K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</a:rPr>
              <a:t>+1</a:t>
            </a:r>
          </a:p>
        </p:txBody>
      </p:sp>
      <p:sp>
        <p:nvSpPr>
          <p:cNvPr id="331798" name="Text Box 22"/>
          <p:cNvSpPr txBox="1">
            <a:spLocks noChangeArrowheads="1"/>
          </p:cNvSpPr>
          <p:nvPr/>
        </p:nvSpPr>
        <p:spPr bwMode="auto">
          <a:xfrm>
            <a:off x="1981200" y="44196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</a:rPr>
              <a:t>Q</a:t>
            </a:r>
            <a:endParaRPr lang="zh-CN" altLang="en-US" sz="2400" i="1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331799" name="Text Box 23"/>
          <p:cNvSpPr txBox="1">
            <a:spLocks noChangeArrowheads="1"/>
          </p:cNvSpPr>
          <p:nvPr/>
        </p:nvSpPr>
        <p:spPr bwMode="auto">
          <a:xfrm>
            <a:off x="1812925" y="4876800"/>
            <a:ext cx="73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>
                <a:solidFill>
                  <a:schemeClr val="folHlink"/>
                </a:solidFill>
                <a:latin typeface="Times New Roman" pitchFamily="18" charset="0"/>
              </a:rPr>
              <a:t>Q</a:t>
            </a:r>
            <a:r>
              <a:rPr lang="en-US" altLang="zh-CN" sz="2400">
                <a:solidFill>
                  <a:schemeClr val="folHlink"/>
                </a:solidFill>
                <a:latin typeface="Times New Roman" pitchFamily="18" charset="0"/>
              </a:rPr>
              <a:t>+1</a:t>
            </a:r>
            <a:endParaRPr lang="zh-CN" altLang="en-US" sz="24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331800" name="Text Box 24"/>
          <p:cNvSpPr txBox="1">
            <a:spLocks noChangeArrowheads="1"/>
          </p:cNvSpPr>
          <p:nvPr/>
        </p:nvSpPr>
        <p:spPr bwMode="auto">
          <a:xfrm>
            <a:off x="3276600" y="3819525"/>
            <a:ext cx="61118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sp>
        <p:nvSpPr>
          <p:cNvPr id="331801" name="Text Box 25"/>
          <p:cNvSpPr txBox="1">
            <a:spLocks noChangeArrowheads="1"/>
          </p:cNvSpPr>
          <p:nvPr/>
        </p:nvSpPr>
        <p:spPr bwMode="auto">
          <a:xfrm>
            <a:off x="3276600" y="5800725"/>
            <a:ext cx="611188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…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5715000" y="1676400"/>
            <a:ext cx="1981200" cy="2362200"/>
            <a:chOff x="3600" y="1056"/>
            <a:chExt cx="1248" cy="1488"/>
          </a:xfrm>
        </p:grpSpPr>
        <p:sp>
          <p:nvSpPr>
            <p:cNvPr id="30749" name="Rectangle 27"/>
            <p:cNvSpPr>
              <a:spLocks noChangeArrowheads="1"/>
            </p:cNvSpPr>
            <p:nvPr/>
          </p:nvSpPr>
          <p:spPr bwMode="auto">
            <a:xfrm>
              <a:off x="3600" y="1056"/>
              <a:ext cx="1248" cy="148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30750" name="Group 28"/>
            <p:cNvGrpSpPr>
              <a:grpSpLocks/>
            </p:cNvGrpSpPr>
            <p:nvPr/>
          </p:nvGrpSpPr>
          <p:grpSpPr bwMode="auto">
            <a:xfrm>
              <a:off x="3600" y="1056"/>
              <a:ext cx="1248" cy="1488"/>
              <a:chOff x="3600" y="1056"/>
              <a:chExt cx="1248" cy="1488"/>
            </a:xfrm>
          </p:grpSpPr>
          <p:sp>
            <p:nvSpPr>
              <p:cNvPr id="30752" name="Text Box 29"/>
              <p:cNvSpPr txBox="1">
                <a:spLocks noChangeArrowheads="1"/>
              </p:cNvSpPr>
              <p:nvPr/>
            </p:nvSpPr>
            <p:spPr bwMode="auto">
              <a:xfrm>
                <a:off x="4038" y="1200"/>
                <a:ext cx="346" cy="1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中断服务程序</a:t>
                </a:r>
              </a:p>
            </p:txBody>
          </p:sp>
          <p:sp>
            <p:nvSpPr>
              <p:cNvPr id="30753" name="Rectangle 30"/>
              <p:cNvSpPr>
                <a:spLocks noChangeArrowheads="1"/>
              </p:cNvSpPr>
              <p:nvPr/>
            </p:nvSpPr>
            <p:spPr bwMode="auto">
              <a:xfrm>
                <a:off x="3600" y="1056"/>
                <a:ext cx="1248" cy="148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30751" name="Text Box 31"/>
            <p:cNvSpPr txBox="1">
              <a:spLocks noChangeArrowheads="1"/>
            </p:cNvSpPr>
            <p:nvPr/>
          </p:nvSpPr>
          <p:spPr bwMode="auto">
            <a:xfrm>
              <a:off x="4368" y="2192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5715000" y="4267200"/>
            <a:ext cx="1981200" cy="2362200"/>
            <a:chOff x="3600" y="2688"/>
            <a:chExt cx="1248" cy="1488"/>
          </a:xfrm>
        </p:grpSpPr>
        <p:sp>
          <p:nvSpPr>
            <p:cNvPr id="30744" name="Rectangle 33"/>
            <p:cNvSpPr>
              <a:spLocks noChangeArrowheads="1"/>
            </p:cNvSpPr>
            <p:nvPr/>
          </p:nvSpPr>
          <p:spPr bwMode="auto">
            <a:xfrm>
              <a:off x="3600" y="2688"/>
              <a:ext cx="1248" cy="1488"/>
            </a:xfrm>
            <a:prstGeom prst="rect">
              <a:avLst/>
            </a:prstGeom>
            <a:noFill/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30745" name="Group 34"/>
            <p:cNvGrpSpPr>
              <a:grpSpLocks/>
            </p:cNvGrpSpPr>
            <p:nvPr/>
          </p:nvGrpSpPr>
          <p:grpSpPr bwMode="auto">
            <a:xfrm>
              <a:off x="3600" y="2688"/>
              <a:ext cx="1248" cy="1488"/>
              <a:chOff x="3600" y="2688"/>
              <a:chExt cx="1248" cy="1488"/>
            </a:xfrm>
          </p:grpSpPr>
          <p:sp>
            <p:nvSpPr>
              <p:cNvPr id="30747" name="Text Box 35"/>
              <p:cNvSpPr txBox="1">
                <a:spLocks noChangeArrowheads="1"/>
              </p:cNvSpPr>
              <p:nvPr/>
            </p:nvSpPr>
            <p:spPr bwMode="auto">
              <a:xfrm>
                <a:off x="4038" y="2832"/>
                <a:ext cx="346" cy="1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>
                    <a:solidFill>
                      <a:schemeClr val="folHlink"/>
                    </a:solidFill>
                    <a:latin typeface="Times New Roman" pitchFamily="18" charset="0"/>
                  </a:rPr>
                  <a:t>中断服务程序</a:t>
                </a:r>
              </a:p>
            </p:txBody>
          </p:sp>
          <p:sp>
            <p:nvSpPr>
              <p:cNvPr id="30748" name="Rectangle 36"/>
              <p:cNvSpPr>
                <a:spLocks noChangeArrowheads="1"/>
              </p:cNvSpPr>
              <p:nvPr/>
            </p:nvSpPr>
            <p:spPr bwMode="auto">
              <a:xfrm>
                <a:off x="3600" y="2688"/>
                <a:ext cx="1248" cy="148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30746" name="Text Box 37"/>
            <p:cNvSpPr txBox="1">
              <a:spLocks noChangeArrowheads="1"/>
            </p:cNvSpPr>
            <p:nvPr/>
          </p:nvSpPr>
          <p:spPr bwMode="auto">
            <a:xfrm>
              <a:off x="4368" y="381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4495800" y="1524000"/>
            <a:ext cx="1219200" cy="1447800"/>
            <a:chOff x="2832" y="960"/>
            <a:chExt cx="768" cy="912"/>
          </a:xfrm>
        </p:grpSpPr>
        <p:sp>
          <p:nvSpPr>
            <p:cNvPr id="30742" name="Line 39"/>
            <p:cNvSpPr>
              <a:spLocks noChangeShapeType="1"/>
            </p:cNvSpPr>
            <p:nvPr/>
          </p:nvSpPr>
          <p:spPr bwMode="auto">
            <a:xfrm flipV="1">
              <a:off x="2832" y="1056"/>
              <a:ext cx="768" cy="81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743" name="Text Box 40"/>
            <p:cNvSpPr txBox="1">
              <a:spLocks noChangeArrowheads="1"/>
            </p:cNvSpPr>
            <p:nvPr/>
          </p:nvSpPr>
          <p:spPr bwMode="auto">
            <a:xfrm>
              <a:off x="3014" y="960"/>
              <a:ext cx="5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入口1</a:t>
              </a:r>
            </a:p>
          </p:txBody>
        </p:sp>
      </p:grp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4495800" y="4022725"/>
            <a:ext cx="1371600" cy="654050"/>
            <a:chOff x="2832" y="2534"/>
            <a:chExt cx="864" cy="412"/>
          </a:xfrm>
        </p:grpSpPr>
        <p:sp>
          <p:nvSpPr>
            <p:cNvPr id="30740" name="Freeform 42"/>
            <p:cNvSpPr>
              <a:spLocks/>
            </p:cNvSpPr>
            <p:nvPr/>
          </p:nvSpPr>
          <p:spPr bwMode="auto">
            <a:xfrm>
              <a:off x="2832" y="2688"/>
              <a:ext cx="768" cy="258"/>
            </a:xfrm>
            <a:custGeom>
              <a:avLst/>
              <a:gdLst>
                <a:gd name="T0" fmla="*/ 0 w 768"/>
                <a:gd name="T1" fmla="*/ 258 h 258"/>
                <a:gd name="T2" fmla="*/ 768 w 768"/>
                <a:gd name="T3" fmla="*/ 0 h 258"/>
                <a:gd name="T4" fmla="*/ 0 60000 65536"/>
                <a:gd name="T5" fmla="*/ 0 60000 65536"/>
                <a:gd name="T6" fmla="*/ 0 w 768"/>
                <a:gd name="T7" fmla="*/ 0 h 258"/>
                <a:gd name="T8" fmla="*/ 768 w 768"/>
                <a:gd name="T9" fmla="*/ 258 h 25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68" h="258">
                  <a:moveTo>
                    <a:pt x="0" y="258"/>
                  </a:moveTo>
                  <a:lnTo>
                    <a:pt x="768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741" name="Text Box 43"/>
            <p:cNvSpPr txBox="1">
              <a:spLocks noChangeArrowheads="1"/>
            </p:cNvSpPr>
            <p:nvPr/>
          </p:nvSpPr>
          <p:spPr bwMode="auto">
            <a:xfrm>
              <a:off x="3024" y="2534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入口2</a:t>
              </a:r>
            </a:p>
          </p:txBody>
        </p:sp>
      </p:grpSp>
      <p:sp>
        <p:nvSpPr>
          <p:cNvPr id="30739" name="AutoShape 4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1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3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3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3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3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" dur="500"/>
                                        <p:tgtEl>
                                          <p:spTgt spid="3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3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3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92" grpId="0" autoUpdateAnimBg="0"/>
      <p:bldP spid="331793" grpId="0" animBg="1"/>
      <p:bldP spid="331794" grpId="0" animBg="1"/>
      <p:bldP spid="331795" grpId="0" autoUpdateAnimBg="0"/>
      <p:bldP spid="331796" grpId="0" autoUpdateAnimBg="0"/>
      <p:bldP spid="331797" grpId="0" autoUpdateAnimBg="0"/>
      <p:bldP spid="331798" grpId="0" autoUpdateAnimBg="0"/>
      <p:bldP spid="331799" grpId="0" autoUpdateAnimBg="0"/>
      <p:bldP spid="331800" grpId="0" autoUpdateAnimBg="0"/>
      <p:bldP spid="33180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7890B2-FDEC-4A31-8295-111880986312}" type="slidenum">
              <a:rPr lang="zh-CN" altLang="en-US"/>
              <a:pPr/>
              <a:t>29</a:t>
            </a:fld>
            <a:endParaRPr lang="en-US" altLang="zh-CN"/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212725" y="228600"/>
            <a:ext cx="4170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二、</a:t>
            </a:r>
            <a:r>
              <a:rPr lang="en-US" altLang="zh-CN" sz="3600">
                <a:latin typeface="Times New Roman" pitchFamily="18" charset="0"/>
              </a:rPr>
              <a:t>I/O </a:t>
            </a:r>
            <a:r>
              <a:rPr lang="zh-CN" altLang="en-US" sz="3600">
                <a:latin typeface="Times New Roman" pitchFamily="18" charset="0"/>
              </a:rPr>
              <a:t>中断的产生</a:t>
            </a:r>
          </a:p>
        </p:txBody>
      </p:sp>
      <p:sp>
        <p:nvSpPr>
          <p:cNvPr id="332803" name="Text Box 3"/>
          <p:cNvSpPr txBox="1">
            <a:spLocks noChangeArrowheads="1"/>
          </p:cNvSpPr>
          <p:nvPr/>
        </p:nvSpPr>
        <p:spPr bwMode="auto">
          <a:xfrm>
            <a:off x="1143000" y="990600"/>
            <a:ext cx="232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以打印机为例</a:t>
            </a:r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457200" y="4624388"/>
            <a:ext cx="7848600" cy="2163762"/>
            <a:chOff x="288" y="2913"/>
            <a:chExt cx="4944" cy="1363"/>
          </a:xfrm>
        </p:grpSpPr>
        <p:sp>
          <p:nvSpPr>
            <p:cNvPr id="31812" name="Line 5"/>
            <p:cNvSpPr>
              <a:spLocks noChangeShapeType="1"/>
            </p:cNvSpPr>
            <p:nvPr/>
          </p:nvSpPr>
          <p:spPr bwMode="auto">
            <a:xfrm>
              <a:off x="576" y="3777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3" name="Line 6"/>
            <p:cNvSpPr>
              <a:spLocks noChangeShapeType="1"/>
            </p:cNvSpPr>
            <p:nvPr/>
          </p:nvSpPr>
          <p:spPr bwMode="auto">
            <a:xfrm rot="10800000">
              <a:off x="1536" y="2913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4" name="Line 7"/>
            <p:cNvSpPr>
              <a:spLocks noChangeShapeType="1"/>
            </p:cNvSpPr>
            <p:nvPr/>
          </p:nvSpPr>
          <p:spPr bwMode="auto">
            <a:xfrm>
              <a:off x="1536" y="2913"/>
              <a:ext cx="12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5" name="Line 8"/>
            <p:cNvSpPr>
              <a:spLocks noChangeShapeType="1"/>
            </p:cNvSpPr>
            <p:nvPr/>
          </p:nvSpPr>
          <p:spPr bwMode="auto">
            <a:xfrm>
              <a:off x="2820" y="2913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6" name="Line 9"/>
            <p:cNvSpPr>
              <a:spLocks noChangeShapeType="1"/>
            </p:cNvSpPr>
            <p:nvPr/>
          </p:nvSpPr>
          <p:spPr bwMode="auto">
            <a:xfrm rot="10800000">
              <a:off x="3168" y="2913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7" name="Freeform 10"/>
            <p:cNvSpPr>
              <a:spLocks/>
            </p:cNvSpPr>
            <p:nvPr/>
          </p:nvSpPr>
          <p:spPr bwMode="auto">
            <a:xfrm>
              <a:off x="2823" y="3768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8" name="Line 11"/>
            <p:cNvSpPr>
              <a:spLocks noChangeShapeType="1"/>
            </p:cNvSpPr>
            <p:nvPr/>
          </p:nvSpPr>
          <p:spPr bwMode="auto">
            <a:xfrm>
              <a:off x="3168" y="2913"/>
              <a:ext cx="1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19" name="Line 12"/>
            <p:cNvSpPr>
              <a:spLocks noChangeShapeType="1"/>
            </p:cNvSpPr>
            <p:nvPr/>
          </p:nvSpPr>
          <p:spPr bwMode="auto">
            <a:xfrm>
              <a:off x="4320" y="2913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20" name="Line 13"/>
            <p:cNvSpPr>
              <a:spLocks noChangeShapeType="1"/>
            </p:cNvSpPr>
            <p:nvPr/>
          </p:nvSpPr>
          <p:spPr bwMode="auto">
            <a:xfrm rot="10800000">
              <a:off x="4668" y="2913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21" name="Freeform 14"/>
            <p:cNvSpPr>
              <a:spLocks/>
            </p:cNvSpPr>
            <p:nvPr/>
          </p:nvSpPr>
          <p:spPr bwMode="auto">
            <a:xfrm>
              <a:off x="4323" y="3768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22" name="Line 15"/>
            <p:cNvSpPr>
              <a:spLocks noChangeShapeType="1"/>
            </p:cNvSpPr>
            <p:nvPr/>
          </p:nvSpPr>
          <p:spPr bwMode="auto">
            <a:xfrm>
              <a:off x="4656" y="2913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23" name="Text Box 16"/>
            <p:cNvSpPr txBox="1">
              <a:spLocks noChangeArrowheads="1"/>
            </p:cNvSpPr>
            <p:nvPr/>
          </p:nvSpPr>
          <p:spPr bwMode="auto">
            <a:xfrm>
              <a:off x="2524" y="2913"/>
              <a:ext cx="308" cy="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发中断请求</a:t>
              </a:r>
            </a:p>
          </p:txBody>
        </p:sp>
        <p:sp>
          <p:nvSpPr>
            <p:cNvPr id="31824" name="Text Box 17"/>
            <p:cNvSpPr txBox="1">
              <a:spLocks noChangeArrowheads="1"/>
            </p:cNvSpPr>
            <p:nvPr/>
          </p:nvSpPr>
          <p:spPr bwMode="auto">
            <a:xfrm>
              <a:off x="839" y="3834"/>
              <a:ext cx="4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空闲</a:t>
              </a:r>
            </a:p>
          </p:txBody>
        </p:sp>
        <p:sp>
          <p:nvSpPr>
            <p:cNvPr id="31825" name="Text Box 18"/>
            <p:cNvSpPr txBox="1">
              <a:spLocks noChangeArrowheads="1"/>
            </p:cNvSpPr>
            <p:nvPr/>
          </p:nvSpPr>
          <p:spPr bwMode="auto">
            <a:xfrm>
              <a:off x="2774" y="3834"/>
              <a:ext cx="43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接收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</a:t>
              </a:r>
            </a:p>
          </p:txBody>
        </p:sp>
        <p:sp>
          <p:nvSpPr>
            <p:cNvPr id="31826" name="Text Box 19"/>
            <p:cNvSpPr txBox="1">
              <a:spLocks noChangeArrowheads="1"/>
            </p:cNvSpPr>
            <p:nvPr/>
          </p:nvSpPr>
          <p:spPr bwMode="auto">
            <a:xfrm>
              <a:off x="4272" y="3834"/>
              <a:ext cx="43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接收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</a:t>
              </a:r>
            </a:p>
          </p:txBody>
        </p:sp>
        <p:sp>
          <p:nvSpPr>
            <p:cNvPr id="31827" name="Text Box 20"/>
            <p:cNvSpPr txBox="1">
              <a:spLocks noChangeArrowheads="1"/>
            </p:cNvSpPr>
            <p:nvPr/>
          </p:nvSpPr>
          <p:spPr bwMode="auto">
            <a:xfrm>
              <a:off x="1766" y="2913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准备</a:t>
              </a:r>
            </a:p>
          </p:txBody>
        </p:sp>
        <p:sp>
          <p:nvSpPr>
            <p:cNvPr id="31828" name="Text Box 21"/>
            <p:cNvSpPr txBox="1">
              <a:spLocks noChangeArrowheads="1"/>
            </p:cNvSpPr>
            <p:nvPr/>
          </p:nvSpPr>
          <p:spPr bwMode="auto">
            <a:xfrm>
              <a:off x="4012" y="2914"/>
              <a:ext cx="308" cy="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发中断请求</a:t>
              </a:r>
            </a:p>
          </p:txBody>
        </p:sp>
        <p:sp>
          <p:nvSpPr>
            <p:cNvPr id="31829" name="Text Box 22"/>
            <p:cNvSpPr txBox="1">
              <a:spLocks noChangeArrowheads="1"/>
            </p:cNvSpPr>
            <p:nvPr/>
          </p:nvSpPr>
          <p:spPr bwMode="auto">
            <a:xfrm>
              <a:off x="3360" y="2913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打印</a:t>
              </a:r>
            </a:p>
          </p:txBody>
        </p:sp>
        <p:sp>
          <p:nvSpPr>
            <p:cNvPr id="31830" name="Text Box 23"/>
            <p:cNvSpPr txBox="1">
              <a:spLocks noChangeArrowheads="1"/>
            </p:cNvSpPr>
            <p:nvPr/>
          </p:nvSpPr>
          <p:spPr bwMode="auto">
            <a:xfrm>
              <a:off x="4794" y="2913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打印</a:t>
              </a:r>
            </a:p>
          </p:txBody>
        </p:sp>
        <p:sp>
          <p:nvSpPr>
            <p:cNvPr id="31831" name="Text Box 24"/>
            <p:cNvSpPr txBox="1">
              <a:spLocks noChangeArrowheads="1"/>
            </p:cNvSpPr>
            <p:nvPr/>
          </p:nvSpPr>
          <p:spPr bwMode="auto">
            <a:xfrm>
              <a:off x="288" y="3441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打印机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93725" y="1652588"/>
            <a:ext cx="7712075" cy="2695575"/>
            <a:chOff x="374" y="1056"/>
            <a:chExt cx="4858" cy="1698"/>
          </a:xfrm>
        </p:grpSpPr>
        <p:sp>
          <p:nvSpPr>
            <p:cNvPr id="31788" name="Line 26"/>
            <p:cNvSpPr>
              <a:spLocks noChangeShapeType="1"/>
            </p:cNvSpPr>
            <p:nvPr/>
          </p:nvSpPr>
          <p:spPr bwMode="auto">
            <a:xfrm>
              <a:off x="576" y="135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9" name="Line 27"/>
            <p:cNvSpPr>
              <a:spLocks noChangeShapeType="1"/>
            </p:cNvSpPr>
            <p:nvPr/>
          </p:nvSpPr>
          <p:spPr bwMode="auto">
            <a:xfrm>
              <a:off x="1536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0" name="Line 28"/>
            <p:cNvSpPr>
              <a:spLocks noChangeShapeType="1"/>
            </p:cNvSpPr>
            <p:nvPr/>
          </p:nvSpPr>
          <p:spPr bwMode="auto">
            <a:xfrm rot="10800000">
              <a:off x="1680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1" name="Line 29"/>
            <p:cNvSpPr>
              <a:spLocks noChangeShapeType="1"/>
            </p:cNvSpPr>
            <p:nvPr/>
          </p:nvSpPr>
          <p:spPr bwMode="auto">
            <a:xfrm>
              <a:off x="1524" y="2205"/>
              <a:ext cx="1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2" name="Line 30"/>
            <p:cNvSpPr>
              <a:spLocks noChangeShapeType="1"/>
            </p:cNvSpPr>
            <p:nvPr/>
          </p:nvSpPr>
          <p:spPr bwMode="auto">
            <a:xfrm>
              <a:off x="1686" y="1354"/>
              <a:ext cx="11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3" name="Line 31"/>
            <p:cNvSpPr>
              <a:spLocks noChangeShapeType="1"/>
            </p:cNvSpPr>
            <p:nvPr/>
          </p:nvSpPr>
          <p:spPr bwMode="auto">
            <a:xfrm>
              <a:off x="2820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4" name="Line 32"/>
            <p:cNvSpPr>
              <a:spLocks noChangeShapeType="1"/>
            </p:cNvSpPr>
            <p:nvPr/>
          </p:nvSpPr>
          <p:spPr bwMode="auto">
            <a:xfrm rot="10800000">
              <a:off x="3168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5" name="Freeform 33"/>
            <p:cNvSpPr>
              <a:spLocks/>
            </p:cNvSpPr>
            <p:nvPr/>
          </p:nvSpPr>
          <p:spPr bwMode="auto">
            <a:xfrm>
              <a:off x="2823" y="2209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6" name="Line 34"/>
            <p:cNvSpPr>
              <a:spLocks noChangeShapeType="1"/>
            </p:cNvSpPr>
            <p:nvPr/>
          </p:nvSpPr>
          <p:spPr bwMode="auto">
            <a:xfrm>
              <a:off x="3168" y="1354"/>
              <a:ext cx="1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7" name="Line 35"/>
            <p:cNvSpPr>
              <a:spLocks noChangeShapeType="1"/>
            </p:cNvSpPr>
            <p:nvPr/>
          </p:nvSpPr>
          <p:spPr bwMode="auto">
            <a:xfrm>
              <a:off x="4320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8" name="Line 36"/>
            <p:cNvSpPr>
              <a:spLocks noChangeShapeType="1"/>
            </p:cNvSpPr>
            <p:nvPr/>
          </p:nvSpPr>
          <p:spPr bwMode="auto">
            <a:xfrm rot="10800000">
              <a:off x="4668" y="1354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99" name="Freeform 37"/>
            <p:cNvSpPr>
              <a:spLocks/>
            </p:cNvSpPr>
            <p:nvPr/>
          </p:nvSpPr>
          <p:spPr bwMode="auto">
            <a:xfrm>
              <a:off x="4323" y="2209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00" name="Line 38"/>
            <p:cNvSpPr>
              <a:spLocks noChangeShapeType="1"/>
            </p:cNvSpPr>
            <p:nvPr/>
          </p:nvSpPr>
          <p:spPr bwMode="auto">
            <a:xfrm>
              <a:off x="4656" y="1354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801" name="Text Box 39"/>
            <p:cNvSpPr txBox="1">
              <a:spLocks noChangeArrowheads="1"/>
            </p:cNvSpPr>
            <p:nvPr/>
          </p:nvSpPr>
          <p:spPr bwMode="auto">
            <a:xfrm>
              <a:off x="576" y="1056"/>
              <a:ext cx="9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执行主程序</a:t>
              </a:r>
            </a:p>
          </p:txBody>
        </p:sp>
        <p:sp>
          <p:nvSpPr>
            <p:cNvPr id="31802" name="Text Box 40"/>
            <p:cNvSpPr txBox="1">
              <a:spLocks noChangeArrowheads="1"/>
            </p:cNvSpPr>
            <p:nvPr/>
          </p:nvSpPr>
          <p:spPr bwMode="auto">
            <a:xfrm>
              <a:off x="1632" y="1064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继续执行主程序</a:t>
              </a:r>
            </a:p>
          </p:txBody>
        </p:sp>
        <p:sp>
          <p:nvSpPr>
            <p:cNvPr id="31803" name="Text Box 41"/>
            <p:cNvSpPr txBox="1">
              <a:spLocks noChangeArrowheads="1"/>
            </p:cNvSpPr>
            <p:nvPr/>
          </p:nvSpPr>
          <p:spPr bwMode="auto">
            <a:xfrm>
              <a:off x="3125" y="1056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继续执行主程序</a:t>
              </a:r>
            </a:p>
          </p:txBody>
        </p:sp>
        <p:sp>
          <p:nvSpPr>
            <p:cNvPr id="31804" name="Text Box 42"/>
            <p:cNvSpPr txBox="1">
              <a:spLocks noChangeArrowheads="1"/>
            </p:cNvSpPr>
            <p:nvPr/>
          </p:nvSpPr>
          <p:spPr bwMode="auto">
            <a:xfrm>
              <a:off x="2476" y="1469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响应中断</a:t>
              </a:r>
            </a:p>
          </p:txBody>
        </p:sp>
        <p:sp>
          <p:nvSpPr>
            <p:cNvPr id="31805" name="Text Box 43"/>
            <p:cNvSpPr txBox="1">
              <a:spLocks noChangeArrowheads="1"/>
            </p:cNvSpPr>
            <p:nvPr/>
          </p:nvSpPr>
          <p:spPr bwMode="auto">
            <a:xfrm>
              <a:off x="3227" y="1469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中断返回</a:t>
              </a:r>
            </a:p>
          </p:txBody>
        </p:sp>
        <p:sp>
          <p:nvSpPr>
            <p:cNvPr id="31806" name="Text Box 44"/>
            <p:cNvSpPr txBox="1">
              <a:spLocks noChangeArrowheads="1"/>
            </p:cNvSpPr>
            <p:nvPr/>
          </p:nvSpPr>
          <p:spPr bwMode="auto">
            <a:xfrm>
              <a:off x="3981" y="1450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响应中断</a:t>
              </a:r>
            </a:p>
          </p:txBody>
        </p:sp>
        <p:sp>
          <p:nvSpPr>
            <p:cNvPr id="31807" name="Text Box 45"/>
            <p:cNvSpPr txBox="1">
              <a:spLocks noChangeArrowheads="1"/>
            </p:cNvSpPr>
            <p:nvPr/>
          </p:nvSpPr>
          <p:spPr bwMode="auto">
            <a:xfrm>
              <a:off x="4732" y="1450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中断返回</a:t>
              </a:r>
            </a:p>
          </p:txBody>
        </p:sp>
        <p:sp>
          <p:nvSpPr>
            <p:cNvPr id="31808" name="Text Box 46"/>
            <p:cNvSpPr txBox="1">
              <a:spLocks noChangeArrowheads="1"/>
            </p:cNvSpPr>
            <p:nvPr/>
          </p:nvSpPr>
          <p:spPr bwMode="auto">
            <a:xfrm>
              <a:off x="1382" y="2275"/>
              <a:ext cx="59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启动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打印机</a:t>
              </a:r>
            </a:p>
          </p:txBody>
        </p:sp>
        <p:sp>
          <p:nvSpPr>
            <p:cNvPr id="31809" name="Text Box 47"/>
            <p:cNvSpPr txBox="1">
              <a:spLocks noChangeArrowheads="1"/>
            </p:cNvSpPr>
            <p:nvPr/>
          </p:nvSpPr>
          <p:spPr bwMode="auto">
            <a:xfrm>
              <a:off x="2774" y="2312"/>
              <a:ext cx="43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传送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</a:t>
              </a:r>
            </a:p>
          </p:txBody>
        </p:sp>
        <p:sp>
          <p:nvSpPr>
            <p:cNvPr id="31810" name="Text Box 48"/>
            <p:cNvSpPr txBox="1">
              <a:spLocks noChangeArrowheads="1"/>
            </p:cNvSpPr>
            <p:nvPr/>
          </p:nvSpPr>
          <p:spPr bwMode="auto">
            <a:xfrm>
              <a:off x="4272" y="2304"/>
              <a:ext cx="43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传送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</a:t>
              </a:r>
            </a:p>
          </p:txBody>
        </p:sp>
        <p:sp>
          <p:nvSpPr>
            <p:cNvPr id="31811" name="Text Box 49"/>
            <p:cNvSpPr txBox="1">
              <a:spLocks noChangeArrowheads="1"/>
            </p:cNvSpPr>
            <p:nvPr/>
          </p:nvSpPr>
          <p:spPr bwMode="auto">
            <a:xfrm>
              <a:off x="374" y="1593"/>
              <a:ext cx="4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</a:t>
              </a:r>
            </a:p>
          </p:txBody>
        </p:sp>
      </p:grpSp>
      <p:sp>
        <p:nvSpPr>
          <p:cNvPr id="332850" name="Text Box 50"/>
          <p:cNvSpPr txBox="1">
            <a:spLocks noChangeArrowheads="1"/>
          </p:cNvSpPr>
          <p:nvPr/>
        </p:nvSpPr>
        <p:spPr bwMode="auto">
          <a:xfrm>
            <a:off x="3733800" y="990600"/>
            <a:ext cx="3862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与打印机并行工作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914400" y="2125663"/>
            <a:ext cx="1524000" cy="3870325"/>
            <a:chOff x="576" y="1339"/>
            <a:chExt cx="960" cy="2438"/>
          </a:xfrm>
        </p:grpSpPr>
        <p:sp>
          <p:nvSpPr>
            <p:cNvPr id="31786" name="Line 52"/>
            <p:cNvSpPr>
              <a:spLocks noChangeShapeType="1"/>
            </p:cNvSpPr>
            <p:nvPr/>
          </p:nvSpPr>
          <p:spPr bwMode="auto">
            <a:xfrm>
              <a:off x="576" y="3777"/>
              <a:ext cx="960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7" name="Line 53"/>
            <p:cNvSpPr>
              <a:spLocks noChangeShapeType="1"/>
            </p:cNvSpPr>
            <p:nvPr/>
          </p:nvSpPr>
          <p:spPr bwMode="auto">
            <a:xfrm>
              <a:off x="576" y="1339"/>
              <a:ext cx="960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2854" name="Line 54"/>
          <p:cNvSpPr>
            <a:spLocks noChangeShapeType="1"/>
          </p:cNvSpPr>
          <p:nvPr/>
        </p:nvSpPr>
        <p:spPr bwMode="auto">
          <a:xfrm rot="10800000">
            <a:off x="2438400" y="4624388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2855" name="Line 55"/>
          <p:cNvSpPr>
            <a:spLocks noChangeShapeType="1"/>
          </p:cNvSpPr>
          <p:nvPr/>
        </p:nvSpPr>
        <p:spPr bwMode="auto">
          <a:xfrm>
            <a:off x="2438400" y="2125663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2419350" y="2125663"/>
            <a:ext cx="285750" cy="2487612"/>
            <a:chOff x="1524" y="1339"/>
            <a:chExt cx="180" cy="1567"/>
          </a:xfrm>
        </p:grpSpPr>
        <p:sp>
          <p:nvSpPr>
            <p:cNvPr id="31783" name="Line 57"/>
            <p:cNvSpPr>
              <a:spLocks noChangeShapeType="1"/>
            </p:cNvSpPr>
            <p:nvPr/>
          </p:nvSpPr>
          <p:spPr bwMode="auto">
            <a:xfrm rot="10800000">
              <a:off x="1680" y="1339"/>
              <a:ext cx="0" cy="86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4" name="Line 58"/>
            <p:cNvSpPr>
              <a:spLocks noChangeShapeType="1"/>
            </p:cNvSpPr>
            <p:nvPr/>
          </p:nvSpPr>
          <p:spPr bwMode="auto">
            <a:xfrm>
              <a:off x="1524" y="2190"/>
              <a:ext cx="168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5" name="Line 59"/>
            <p:cNvSpPr>
              <a:spLocks noChangeShapeType="1"/>
            </p:cNvSpPr>
            <p:nvPr/>
          </p:nvSpPr>
          <p:spPr bwMode="auto">
            <a:xfrm>
              <a:off x="1536" y="2906"/>
              <a:ext cx="168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2667000" y="2125663"/>
            <a:ext cx="1819275" cy="2487612"/>
            <a:chOff x="1680" y="1339"/>
            <a:chExt cx="1146" cy="1567"/>
          </a:xfrm>
        </p:grpSpPr>
        <p:sp>
          <p:nvSpPr>
            <p:cNvPr id="31781" name="Line 61"/>
            <p:cNvSpPr>
              <a:spLocks noChangeShapeType="1"/>
            </p:cNvSpPr>
            <p:nvPr/>
          </p:nvSpPr>
          <p:spPr bwMode="auto">
            <a:xfrm>
              <a:off x="1686" y="1339"/>
              <a:ext cx="1140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2" name="Line 62"/>
            <p:cNvSpPr>
              <a:spLocks noChangeShapeType="1"/>
            </p:cNvSpPr>
            <p:nvPr/>
          </p:nvSpPr>
          <p:spPr bwMode="auto">
            <a:xfrm>
              <a:off x="1680" y="2906"/>
              <a:ext cx="1140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2863" name="Line 63"/>
          <p:cNvSpPr>
            <a:spLocks noChangeShapeType="1"/>
          </p:cNvSpPr>
          <p:nvPr/>
        </p:nvSpPr>
        <p:spPr bwMode="auto">
          <a:xfrm>
            <a:off x="4476750" y="4624388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2864" name="Line 64"/>
          <p:cNvSpPr>
            <a:spLocks noChangeShapeType="1"/>
          </p:cNvSpPr>
          <p:nvPr/>
        </p:nvSpPr>
        <p:spPr bwMode="auto">
          <a:xfrm>
            <a:off x="4476750" y="2125663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5029200" y="2125663"/>
            <a:ext cx="0" cy="3870325"/>
            <a:chOff x="3168" y="1339"/>
            <a:chExt cx="0" cy="2438"/>
          </a:xfrm>
        </p:grpSpPr>
        <p:sp>
          <p:nvSpPr>
            <p:cNvPr id="31779" name="Line 66"/>
            <p:cNvSpPr>
              <a:spLocks noChangeShapeType="1"/>
            </p:cNvSpPr>
            <p:nvPr/>
          </p:nvSpPr>
          <p:spPr bwMode="auto">
            <a:xfrm rot="10800000">
              <a:off x="3168" y="2913"/>
              <a:ext cx="0" cy="86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80" name="Line 67"/>
            <p:cNvSpPr>
              <a:spLocks noChangeShapeType="1"/>
            </p:cNvSpPr>
            <p:nvPr/>
          </p:nvSpPr>
          <p:spPr bwMode="auto">
            <a:xfrm rot="10800000">
              <a:off x="3168" y="1339"/>
              <a:ext cx="0" cy="86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8" name="Group 68"/>
          <p:cNvGrpSpPr>
            <a:grpSpLocks/>
          </p:cNvGrpSpPr>
          <p:nvPr/>
        </p:nvGrpSpPr>
        <p:grpSpPr bwMode="auto">
          <a:xfrm>
            <a:off x="4481513" y="3482975"/>
            <a:ext cx="557212" cy="2500313"/>
            <a:chOff x="2823" y="2194"/>
            <a:chExt cx="351" cy="1575"/>
          </a:xfrm>
        </p:grpSpPr>
        <p:sp>
          <p:nvSpPr>
            <p:cNvPr id="31777" name="Freeform 69"/>
            <p:cNvSpPr>
              <a:spLocks/>
            </p:cNvSpPr>
            <p:nvPr/>
          </p:nvSpPr>
          <p:spPr bwMode="auto">
            <a:xfrm>
              <a:off x="2823" y="3768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78" name="Freeform 70"/>
            <p:cNvSpPr>
              <a:spLocks/>
            </p:cNvSpPr>
            <p:nvPr/>
          </p:nvSpPr>
          <p:spPr bwMode="auto">
            <a:xfrm>
              <a:off x="2823" y="2194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5029200" y="2125663"/>
            <a:ext cx="1828800" cy="2498725"/>
            <a:chOff x="3168" y="1339"/>
            <a:chExt cx="1152" cy="1574"/>
          </a:xfrm>
        </p:grpSpPr>
        <p:sp>
          <p:nvSpPr>
            <p:cNvPr id="31775" name="Line 72"/>
            <p:cNvSpPr>
              <a:spLocks noChangeShapeType="1"/>
            </p:cNvSpPr>
            <p:nvPr/>
          </p:nvSpPr>
          <p:spPr bwMode="auto">
            <a:xfrm>
              <a:off x="3168" y="2913"/>
              <a:ext cx="115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76" name="Line 73"/>
            <p:cNvSpPr>
              <a:spLocks noChangeShapeType="1"/>
            </p:cNvSpPr>
            <p:nvPr/>
          </p:nvSpPr>
          <p:spPr bwMode="auto">
            <a:xfrm>
              <a:off x="3168" y="1339"/>
              <a:ext cx="1152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2874" name="Line 74"/>
          <p:cNvSpPr>
            <a:spLocks noChangeShapeType="1"/>
          </p:cNvSpPr>
          <p:nvPr/>
        </p:nvSpPr>
        <p:spPr bwMode="auto">
          <a:xfrm>
            <a:off x="6858000" y="4624388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2875" name="Line 75"/>
          <p:cNvSpPr>
            <a:spLocks noChangeShapeType="1"/>
          </p:cNvSpPr>
          <p:nvPr/>
        </p:nvSpPr>
        <p:spPr bwMode="auto">
          <a:xfrm>
            <a:off x="6858000" y="2125663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0" name="Group 76"/>
          <p:cNvGrpSpPr>
            <a:grpSpLocks/>
          </p:cNvGrpSpPr>
          <p:nvPr/>
        </p:nvGrpSpPr>
        <p:grpSpPr bwMode="auto">
          <a:xfrm>
            <a:off x="6862763" y="3482975"/>
            <a:ext cx="557212" cy="2500313"/>
            <a:chOff x="4323" y="2194"/>
            <a:chExt cx="351" cy="1575"/>
          </a:xfrm>
        </p:grpSpPr>
        <p:sp>
          <p:nvSpPr>
            <p:cNvPr id="31773" name="Freeform 77"/>
            <p:cNvSpPr>
              <a:spLocks/>
            </p:cNvSpPr>
            <p:nvPr/>
          </p:nvSpPr>
          <p:spPr bwMode="auto">
            <a:xfrm>
              <a:off x="4323" y="3768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74" name="Freeform 78"/>
            <p:cNvSpPr>
              <a:spLocks/>
            </p:cNvSpPr>
            <p:nvPr/>
          </p:nvSpPr>
          <p:spPr bwMode="auto">
            <a:xfrm>
              <a:off x="4323" y="2194"/>
              <a:ext cx="351" cy="1"/>
            </a:xfrm>
            <a:custGeom>
              <a:avLst/>
              <a:gdLst>
                <a:gd name="T0" fmla="*/ 0 w 351"/>
                <a:gd name="T1" fmla="*/ 0 h 1"/>
                <a:gd name="T2" fmla="*/ 351 w 351"/>
                <a:gd name="T3" fmla="*/ 0 h 1"/>
                <a:gd name="T4" fmla="*/ 0 60000 65536"/>
                <a:gd name="T5" fmla="*/ 0 60000 65536"/>
                <a:gd name="T6" fmla="*/ 0 w 351"/>
                <a:gd name="T7" fmla="*/ 0 h 1"/>
                <a:gd name="T8" fmla="*/ 351 w 3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51" h="1">
                  <a:moveTo>
                    <a:pt x="0" y="0"/>
                  </a:moveTo>
                  <a:lnTo>
                    <a:pt x="351" y="0"/>
                  </a:lnTo>
                </a:path>
              </a:pathLst>
            </a:cu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1" name="Group 79"/>
          <p:cNvGrpSpPr>
            <a:grpSpLocks/>
          </p:cNvGrpSpPr>
          <p:nvPr/>
        </p:nvGrpSpPr>
        <p:grpSpPr bwMode="auto">
          <a:xfrm>
            <a:off x="7410450" y="2125663"/>
            <a:ext cx="0" cy="3870325"/>
            <a:chOff x="4668" y="1339"/>
            <a:chExt cx="0" cy="2438"/>
          </a:xfrm>
        </p:grpSpPr>
        <p:sp>
          <p:nvSpPr>
            <p:cNvPr id="31771" name="Line 80"/>
            <p:cNvSpPr>
              <a:spLocks noChangeShapeType="1"/>
            </p:cNvSpPr>
            <p:nvPr/>
          </p:nvSpPr>
          <p:spPr bwMode="auto">
            <a:xfrm rot="10800000">
              <a:off x="4668" y="2913"/>
              <a:ext cx="0" cy="86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72" name="Line 81"/>
            <p:cNvSpPr>
              <a:spLocks noChangeShapeType="1"/>
            </p:cNvSpPr>
            <p:nvPr/>
          </p:nvSpPr>
          <p:spPr bwMode="auto">
            <a:xfrm rot="10800000">
              <a:off x="4668" y="1339"/>
              <a:ext cx="0" cy="86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2" name="Group 82"/>
          <p:cNvGrpSpPr>
            <a:grpSpLocks/>
          </p:cNvGrpSpPr>
          <p:nvPr/>
        </p:nvGrpSpPr>
        <p:grpSpPr bwMode="auto">
          <a:xfrm>
            <a:off x="7391400" y="2125663"/>
            <a:ext cx="914400" cy="2498725"/>
            <a:chOff x="4656" y="1339"/>
            <a:chExt cx="576" cy="1574"/>
          </a:xfrm>
        </p:grpSpPr>
        <p:sp>
          <p:nvSpPr>
            <p:cNvPr id="31769" name="Line 83"/>
            <p:cNvSpPr>
              <a:spLocks noChangeShapeType="1"/>
            </p:cNvSpPr>
            <p:nvPr/>
          </p:nvSpPr>
          <p:spPr bwMode="auto">
            <a:xfrm>
              <a:off x="4656" y="2913"/>
              <a:ext cx="576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770" name="Line 84"/>
            <p:cNvSpPr>
              <a:spLocks noChangeShapeType="1"/>
            </p:cNvSpPr>
            <p:nvPr/>
          </p:nvSpPr>
          <p:spPr bwMode="auto">
            <a:xfrm>
              <a:off x="4656" y="1339"/>
              <a:ext cx="576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2885" name="Rectangle 85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1768" name="AutoShape 8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32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332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332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33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7" dur="500"/>
                                        <p:tgtEl>
                                          <p:spTgt spid="33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2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2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3" grpId="0" autoUpdateAnimBg="0"/>
      <p:bldP spid="332850" grpId="0" autoUpdateAnimBg="0"/>
      <p:bldP spid="332854" grpId="0" animBg="1"/>
      <p:bldP spid="332855" grpId="0" animBg="1"/>
      <p:bldP spid="332863" grpId="0" animBg="1"/>
      <p:bldP spid="332864" grpId="0" animBg="1"/>
      <p:bldP spid="332874" grpId="0" animBg="1"/>
      <p:bldP spid="33287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4B7C63-6206-4713-B7B9-C08186FC7DCC}" type="slidenum">
              <a:rPr lang="zh-CN" altLang="en-US"/>
              <a:pPr/>
              <a:t>30</a:t>
            </a:fld>
            <a:endParaRPr lang="en-US" altLang="zh-CN"/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6242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三、程序中断方式的接口电路 </a:t>
            </a:r>
          </a:p>
        </p:txBody>
      </p:sp>
      <p:sp>
        <p:nvSpPr>
          <p:cNvPr id="333827" name="Text Box 3"/>
          <p:cNvSpPr txBox="1">
            <a:spLocks noChangeArrowheads="1"/>
          </p:cNvSpPr>
          <p:nvPr/>
        </p:nvSpPr>
        <p:spPr bwMode="auto">
          <a:xfrm>
            <a:off x="1127125" y="1209675"/>
            <a:ext cx="6673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配置中断请求触发器和中断屏蔽触发器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362200" y="5759450"/>
            <a:ext cx="1144588" cy="773113"/>
            <a:chOff x="1488" y="3628"/>
            <a:chExt cx="721" cy="487"/>
          </a:xfrm>
        </p:grpSpPr>
        <p:sp>
          <p:nvSpPr>
            <p:cNvPr id="32814" name="Rectangle 5"/>
            <p:cNvSpPr>
              <a:spLocks noChangeArrowheads="1"/>
            </p:cNvSpPr>
            <p:nvPr/>
          </p:nvSpPr>
          <p:spPr bwMode="auto">
            <a:xfrm>
              <a:off x="1488" y="3648"/>
              <a:ext cx="721" cy="46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2815" name="Text Box 6"/>
            <p:cNvSpPr txBox="1">
              <a:spLocks noChangeArrowheads="1"/>
            </p:cNvSpPr>
            <p:nvPr/>
          </p:nvSpPr>
          <p:spPr bwMode="auto">
            <a:xfrm>
              <a:off x="1738" y="3816"/>
              <a:ext cx="232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</a:t>
              </a:r>
            </a:p>
          </p:txBody>
        </p:sp>
        <p:sp>
          <p:nvSpPr>
            <p:cNvPr id="32816" name="Text Box 7"/>
            <p:cNvSpPr txBox="1">
              <a:spLocks noChangeArrowheads="1"/>
            </p:cNvSpPr>
            <p:nvPr/>
          </p:nvSpPr>
          <p:spPr bwMode="auto">
            <a:xfrm>
              <a:off x="1512" y="3628"/>
              <a:ext cx="216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Times New Roman" pitchFamily="18" charset="0"/>
                </a:rPr>
                <a:t>Q</a:t>
              </a:r>
            </a:p>
          </p:txBody>
        </p:sp>
      </p:grpSp>
      <p:sp>
        <p:nvSpPr>
          <p:cNvPr id="333832" name="Freeform 8"/>
          <p:cNvSpPr>
            <a:spLocks/>
          </p:cNvSpPr>
          <p:nvPr/>
        </p:nvSpPr>
        <p:spPr bwMode="auto">
          <a:xfrm>
            <a:off x="2589213" y="5081588"/>
            <a:ext cx="1587" cy="709612"/>
          </a:xfrm>
          <a:custGeom>
            <a:avLst/>
            <a:gdLst>
              <a:gd name="T0" fmla="*/ 0 w 1"/>
              <a:gd name="T1" fmla="*/ 0 h 447"/>
              <a:gd name="T2" fmla="*/ 1587 w 1"/>
              <a:gd name="T3" fmla="*/ 709612 h 447"/>
              <a:gd name="T4" fmla="*/ 0 60000 65536"/>
              <a:gd name="T5" fmla="*/ 0 60000 65536"/>
              <a:gd name="T6" fmla="*/ 0 w 1"/>
              <a:gd name="T7" fmla="*/ 0 h 447"/>
              <a:gd name="T8" fmla="*/ 1 w 1"/>
              <a:gd name="T9" fmla="*/ 447 h 44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47">
                <a:moveTo>
                  <a:pt x="0" y="0"/>
                </a:moveTo>
                <a:lnTo>
                  <a:pt x="1" y="447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62200" y="4576763"/>
            <a:ext cx="685800" cy="500062"/>
            <a:chOff x="1488" y="2883"/>
            <a:chExt cx="432" cy="315"/>
          </a:xfrm>
        </p:grpSpPr>
        <p:sp>
          <p:nvSpPr>
            <p:cNvPr id="32811" name="Text Box 10"/>
            <p:cNvSpPr txBox="1">
              <a:spLocks noChangeArrowheads="1"/>
            </p:cNvSpPr>
            <p:nvPr/>
          </p:nvSpPr>
          <p:spPr bwMode="auto">
            <a:xfrm>
              <a:off x="1584" y="2947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2812" name="Rectangle 11"/>
            <p:cNvSpPr>
              <a:spLocks noChangeArrowheads="1"/>
            </p:cNvSpPr>
            <p:nvPr/>
          </p:nvSpPr>
          <p:spPr bwMode="auto">
            <a:xfrm>
              <a:off x="1488" y="2942"/>
              <a:ext cx="432" cy="2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2813" name="Oval 12"/>
            <p:cNvSpPr>
              <a:spLocks noChangeArrowheads="1"/>
            </p:cNvSpPr>
            <p:nvPr/>
          </p:nvSpPr>
          <p:spPr bwMode="auto">
            <a:xfrm>
              <a:off x="1680" y="2883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362200" y="3829050"/>
            <a:ext cx="685800" cy="454025"/>
            <a:chOff x="1488" y="2412"/>
            <a:chExt cx="432" cy="286"/>
          </a:xfrm>
        </p:grpSpPr>
        <p:sp>
          <p:nvSpPr>
            <p:cNvPr id="32808" name="Text Box 14"/>
            <p:cNvSpPr txBox="1">
              <a:spLocks noChangeArrowheads="1"/>
            </p:cNvSpPr>
            <p:nvPr/>
          </p:nvSpPr>
          <p:spPr bwMode="auto">
            <a:xfrm>
              <a:off x="1609" y="2448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2809" name="Rectangle 15"/>
            <p:cNvSpPr>
              <a:spLocks noChangeArrowheads="1"/>
            </p:cNvSpPr>
            <p:nvPr/>
          </p:nvSpPr>
          <p:spPr bwMode="auto">
            <a:xfrm>
              <a:off x="1488" y="2464"/>
              <a:ext cx="432" cy="2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2810" name="Oval 16"/>
            <p:cNvSpPr>
              <a:spLocks noChangeArrowheads="1"/>
            </p:cNvSpPr>
            <p:nvPr/>
          </p:nvSpPr>
          <p:spPr bwMode="auto">
            <a:xfrm>
              <a:off x="1680" y="2412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sp>
        <p:nvSpPr>
          <p:cNvPr id="333841" name="Freeform 17"/>
          <p:cNvSpPr>
            <a:spLocks/>
          </p:cNvSpPr>
          <p:nvPr/>
        </p:nvSpPr>
        <p:spPr bwMode="auto">
          <a:xfrm>
            <a:off x="2695575" y="3390900"/>
            <a:ext cx="4763" cy="452438"/>
          </a:xfrm>
          <a:custGeom>
            <a:avLst/>
            <a:gdLst>
              <a:gd name="T0" fmla="*/ 0 w 3"/>
              <a:gd name="T1" fmla="*/ 0 h 285"/>
              <a:gd name="T2" fmla="*/ 4763 w 3"/>
              <a:gd name="T3" fmla="*/ 452438 h 285"/>
              <a:gd name="T4" fmla="*/ 0 60000 65536"/>
              <a:gd name="T5" fmla="*/ 0 60000 65536"/>
              <a:gd name="T6" fmla="*/ 0 w 3"/>
              <a:gd name="T7" fmla="*/ 0 h 285"/>
              <a:gd name="T8" fmla="*/ 3 w 3"/>
              <a:gd name="T9" fmla="*/ 285 h 28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285">
                <a:moveTo>
                  <a:pt x="0" y="0"/>
                </a:moveTo>
                <a:lnTo>
                  <a:pt x="3" y="285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3842" name="Freeform 18"/>
          <p:cNvSpPr>
            <a:spLocks/>
          </p:cNvSpPr>
          <p:nvPr/>
        </p:nvSpPr>
        <p:spPr bwMode="auto">
          <a:xfrm>
            <a:off x="2705100" y="4267200"/>
            <a:ext cx="1588" cy="323850"/>
          </a:xfrm>
          <a:custGeom>
            <a:avLst/>
            <a:gdLst>
              <a:gd name="T0" fmla="*/ 0 w 1"/>
              <a:gd name="T1" fmla="*/ 0 h 204"/>
              <a:gd name="T2" fmla="*/ 0 w 1"/>
              <a:gd name="T3" fmla="*/ 323850 h 204"/>
              <a:gd name="T4" fmla="*/ 0 60000 65536"/>
              <a:gd name="T5" fmla="*/ 0 60000 65536"/>
              <a:gd name="T6" fmla="*/ 0 w 1"/>
              <a:gd name="T7" fmla="*/ 0 h 204"/>
              <a:gd name="T8" fmla="*/ 1 w 1"/>
              <a:gd name="T9" fmla="*/ 204 h 2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04">
                <a:moveTo>
                  <a:pt x="0" y="0"/>
                </a:moveTo>
                <a:lnTo>
                  <a:pt x="0" y="204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3843" name="Freeform 19"/>
          <p:cNvSpPr>
            <a:spLocks/>
          </p:cNvSpPr>
          <p:nvPr/>
        </p:nvSpPr>
        <p:spPr bwMode="auto">
          <a:xfrm>
            <a:off x="1844675" y="3409950"/>
            <a:ext cx="1371600" cy="171450"/>
          </a:xfrm>
          <a:custGeom>
            <a:avLst/>
            <a:gdLst>
              <a:gd name="T0" fmla="*/ 0 w 723"/>
              <a:gd name="T1" fmla="*/ 171450 h 108"/>
              <a:gd name="T2" fmla="*/ 1365909 w 723"/>
              <a:gd name="T3" fmla="*/ 171450 h 108"/>
              <a:gd name="T4" fmla="*/ 1371600 w 723"/>
              <a:gd name="T5" fmla="*/ 0 h 108"/>
              <a:gd name="T6" fmla="*/ 0 60000 65536"/>
              <a:gd name="T7" fmla="*/ 0 60000 65536"/>
              <a:gd name="T8" fmla="*/ 0 60000 65536"/>
              <a:gd name="T9" fmla="*/ 0 w 723"/>
              <a:gd name="T10" fmla="*/ 0 h 108"/>
              <a:gd name="T11" fmla="*/ 723 w 723"/>
              <a:gd name="T12" fmla="*/ 108 h 1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3" h="108">
                <a:moveTo>
                  <a:pt x="0" y="108"/>
                </a:moveTo>
                <a:lnTo>
                  <a:pt x="720" y="108"/>
                </a:lnTo>
                <a:lnTo>
                  <a:pt x="723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3844" name="Freeform 20"/>
          <p:cNvSpPr>
            <a:spLocks/>
          </p:cNvSpPr>
          <p:nvPr/>
        </p:nvSpPr>
        <p:spPr bwMode="auto">
          <a:xfrm>
            <a:off x="2857500" y="2295525"/>
            <a:ext cx="2224088" cy="3038475"/>
          </a:xfrm>
          <a:custGeom>
            <a:avLst/>
            <a:gdLst>
              <a:gd name="T0" fmla="*/ 0 w 1401"/>
              <a:gd name="T1" fmla="*/ 2790825 h 1914"/>
              <a:gd name="T2" fmla="*/ 0 w 1401"/>
              <a:gd name="T3" fmla="*/ 3038475 h 1914"/>
              <a:gd name="T4" fmla="*/ 952500 w 1401"/>
              <a:gd name="T5" fmla="*/ 3038475 h 1914"/>
              <a:gd name="T6" fmla="*/ 952500 w 1401"/>
              <a:gd name="T7" fmla="*/ 0 h 1914"/>
              <a:gd name="T8" fmla="*/ 2224088 w 1401"/>
              <a:gd name="T9" fmla="*/ 4763 h 1914"/>
              <a:gd name="T10" fmla="*/ 2224088 w 1401"/>
              <a:gd name="T11" fmla="*/ 304800 h 19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1"/>
              <a:gd name="T19" fmla="*/ 0 h 1914"/>
              <a:gd name="T20" fmla="*/ 1401 w 1401"/>
              <a:gd name="T21" fmla="*/ 1914 h 19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1" h="1914">
                <a:moveTo>
                  <a:pt x="0" y="1758"/>
                </a:moveTo>
                <a:lnTo>
                  <a:pt x="0" y="1914"/>
                </a:lnTo>
                <a:lnTo>
                  <a:pt x="600" y="1914"/>
                </a:lnTo>
                <a:lnTo>
                  <a:pt x="600" y="0"/>
                </a:lnTo>
                <a:lnTo>
                  <a:pt x="1401" y="3"/>
                </a:lnTo>
                <a:lnTo>
                  <a:pt x="1401" y="192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33845" name="Text Box 21"/>
          <p:cNvSpPr txBox="1">
            <a:spLocks noChangeArrowheads="1"/>
          </p:cNvSpPr>
          <p:nvPr/>
        </p:nvSpPr>
        <p:spPr bwMode="auto">
          <a:xfrm>
            <a:off x="5780088" y="2133600"/>
            <a:ext cx="26844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INTR 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中断请求触发器</a:t>
            </a:r>
          </a:p>
        </p:txBody>
      </p:sp>
      <p:sp>
        <p:nvSpPr>
          <p:cNvPr id="333846" name="Text Box 22"/>
          <p:cNvSpPr txBox="1">
            <a:spLocks noChangeArrowheads="1"/>
          </p:cNvSpPr>
          <p:nvPr/>
        </p:nvSpPr>
        <p:spPr bwMode="auto">
          <a:xfrm>
            <a:off x="5780088" y="3282950"/>
            <a:ext cx="33639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INTR = 1 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有请求</a:t>
            </a:r>
          </a:p>
        </p:txBody>
      </p:sp>
      <p:sp>
        <p:nvSpPr>
          <p:cNvPr id="333847" name="Text Box 23"/>
          <p:cNvSpPr txBox="1">
            <a:spLocks noChangeArrowheads="1"/>
          </p:cNvSpPr>
          <p:nvPr/>
        </p:nvSpPr>
        <p:spPr bwMode="auto">
          <a:xfrm>
            <a:off x="5780088" y="4006850"/>
            <a:ext cx="26844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MASK  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中断屏蔽触发器</a:t>
            </a:r>
          </a:p>
        </p:txBody>
      </p:sp>
      <p:sp>
        <p:nvSpPr>
          <p:cNvPr id="333848" name="Text Box 24"/>
          <p:cNvSpPr txBox="1">
            <a:spLocks noChangeArrowheads="1"/>
          </p:cNvSpPr>
          <p:nvPr/>
        </p:nvSpPr>
        <p:spPr bwMode="auto">
          <a:xfrm>
            <a:off x="5780088" y="5157788"/>
            <a:ext cx="33639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MASK = 1 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被屏蔽</a:t>
            </a:r>
          </a:p>
        </p:txBody>
      </p:sp>
      <p:sp>
        <p:nvSpPr>
          <p:cNvPr id="333849" name="Text Box 25"/>
          <p:cNvSpPr txBox="1">
            <a:spLocks noChangeArrowheads="1"/>
          </p:cNvSpPr>
          <p:nvPr/>
        </p:nvSpPr>
        <p:spPr bwMode="auto">
          <a:xfrm>
            <a:off x="304800" y="3336925"/>
            <a:ext cx="1717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solidFill>
                  <a:schemeClr val="folHlink"/>
                </a:solidFill>
                <a:latin typeface="Times New Roman" pitchFamily="18" charset="0"/>
              </a:rPr>
              <a:t>来自 </a:t>
            </a:r>
            <a:r>
              <a:rPr lang="en-US" altLang="zh-CN" sz="200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2000">
                <a:solidFill>
                  <a:schemeClr val="folHlink"/>
                </a:solidFill>
                <a:latin typeface="Times New Roman" pitchFamily="18" charset="0"/>
              </a:rPr>
              <a:t>的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solidFill>
                  <a:schemeClr val="folHlink"/>
                </a:solidFill>
                <a:latin typeface="Times New Roman" pitchFamily="18" charset="0"/>
              </a:rPr>
              <a:t>中断查询信号</a:t>
            </a:r>
          </a:p>
        </p:txBody>
      </p:sp>
      <p:sp>
        <p:nvSpPr>
          <p:cNvPr id="333850" name="Text Box 26"/>
          <p:cNvSpPr txBox="1">
            <a:spLocks noChangeArrowheads="1"/>
          </p:cNvSpPr>
          <p:nvPr/>
        </p:nvSpPr>
        <p:spPr bwMode="auto">
          <a:xfrm>
            <a:off x="3513138" y="6156325"/>
            <a:ext cx="1973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solidFill>
                  <a:schemeClr val="folHlink"/>
                </a:solidFill>
                <a:latin typeface="Times New Roman" pitchFamily="18" charset="0"/>
              </a:rPr>
              <a:t>受设备本身控制</a:t>
            </a: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362200" y="2590800"/>
            <a:ext cx="2971800" cy="838200"/>
            <a:chOff x="1488" y="1632"/>
            <a:chExt cx="1872" cy="528"/>
          </a:xfrm>
        </p:grpSpPr>
        <p:grpSp>
          <p:nvGrpSpPr>
            <p:cNvPr id="32794" name="Group 28"/>
            <p:cNvGrpSpPr>
              <a:grpSpLocks/>
            </p:cNvGrpSpPr>
            <p:nvPr/>
          </p:nvGrpSpPr>
          <p:grpSpPr bwMode="auto">
            <a:xfrm>
              <a:off x="1488" y="1692"/>
              <a:ext cx="721" cy="468"/>
              <a:chOff x="1488" y="1692"/>
              <a:chExt cx="721" cy="468"/>
            </a:xfrm>
          </p:grpSpPr>
          <p:sp>
            <p:nvSpPr>
              <p:cNvPr id="32804" name="Text Box 29"/>
              <p:cNvSpPr txBox="1">
                <a:spLocks noChangeArrowheads="1"/>
              </p:cNvSpPr>
              <p:nvPr/>
            </p:nvSpPr>
            <p:spPr bwMode="auto">
              <a:xfrm>
                <a:off x="1595" y="1718"/>
                <a:ext cx="517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</a:p>
            </p:txBody>
          </p:sp>
          <p:sp>
            <p:nvSpPr>
              <p:cNvPr id="32805" name="Rectangle 30"/>
              <p:cNvSpPr>
                <a:spLocks noChangeArrowheads="1"/>
              </p:cNvSpPr>
              <p:nvPr/>
            </p:nvSpPr>
            <p:spPr bwMode="auto">
              <a:xfrm>
                <a:off x="1488" y="1692"/>
                <a:ext cx="721" cy="44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2806" name="Text Box 31"/>
              <p:cNvSpPr txBox="1">
                <a:spLocks noChangeArrowheads="1"/>
              </p:cNvSpPr>
              <p:nvPr/>
            </p:nvSpPr>
            <p:spPr bwMode="auto">
              <a:xfrm>
                <a:off x="1488" y="1947"/>
                <a:ext cx="272" cy="21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  D</a:t>
                </a:r>
              </a:p>
            </p:txBody>
          </p:sp>
          <p:sp>
            <p:nvSpPr>
              <p:cNvPr id="32807" name="AutoShape 32"/>
              <p:cNvSpPr>
                <a:spLocks noChangeArrowheads="1"/>
              </p:cNvSpPr>
              <p:nvPr/>
            </p:nvSpPr>
            <p:spPr bwMode="auto">
              <a:xfrm>
                <a:off x="1969" y="2026"/>
                <a:ext cx="120" cy="112"/>
              </a:xfrm>
              <a:prstGeom prst="triangle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32795" name="Group 33"/>
            <p:cNvGrpSpPr>
              <a:grpSpLocks/>
            </p:cNvGrpSpPr>
            <p:nvPr/>
          </p:nvGrpSpPr>
          <p:grpSpPr bwMode="auto">
            <a:xfrm>
              <a:off x="2640" y="1632"/>
              <a:ext cx="720" cy="528"/>
              <a:chOff x="2640" y="1632"/>
              <a:chExt cx="720" cy="528"/>
            </a:xfrm>
          </p:grpSpPr>
          <p:sp>
            <p:nvSpPr>
              <p:cNvPr id="32796" name="Text Box 34"/>
              <p:cNvSpPr txBox="1">
                <a:spLocks noChangeArrowheads="1"/>
              </p:cNvSpPr>
              <p:nvPr/>
            </p:nvSpPr>
            <p:spPr bwMode="auto">
              <a:xfrm>
                <a:off x="2688" y="1824"/>
                <a:ext cx="636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MASK</a:t>
                </a:r>
              </a:p>
            </p:txBody>
          </p:sp>
          <p:sp>
            <p:nvSpPr>
              <p:cNvPr id="32797" name="Rectangle 35"/>
              <p:cNvSpPr>
                <a:spLocks noChangeArrowheads="1"/>
              </p:cNvSpPr>
              <p:nvPr/>
            </p:nvSpPr>
            <p:spPr bwMode="auto">
              <a:xfrm>
                <a:off x="2640" y="1680"/>
                <a:ext cx="720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2798" name="Oval 36"/>
              <p:cNvSpPr>
                <a:spLocks noChangeArrowheads="1"/>
              </p:cNvSpPr>
              <p:nvPr/>
            </p:nvSpPr>
            <p:spPr bwMode="auto">
              <a:xfrm>
                <a:off x="3168" y="163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32799" name="Group 37"/>
              <p:cNvGrpSpPr>
                <a:grpSpLocks/>
              </p:cNvGrpSpPr>
              <p:nvPr/>
            </p:nvGrpSpPr>
            <p:grpSpPr bwMode="auto">
              <a:xfrm>
                <a:off x="3096" y="1680"/>
                <a:ext cx="216" cy="212"/>
                <a:chOff x="3096" y="1660"/>
                <a:chExt cx="216" cy="212"/>
              </a:xfrm>
            </p:grpSpPr>
            <p:grpSp>
              <p:nvGrpSpPr>
                <p:cNvPr id="32800" name="Group 38"/>
                <p:cNvGrpSpPr>
                  <a:grpSpLocks/>
                </p:cNvGrpSpPr>
                <p:nvPr/>
              </p:nvGrpSpPr>
              <p:grpSpPr bwMode="auto">
                <a:xfrm>
                  <a:off x="3096" y="1660"/>
                  <a:ext cx="216" cy="212"/>
                  <a:chOff x="3120" y="2044"/>
                  <a:chExt cx="216" cy="212"/>
                </a:xfrm>
              </p:grpSpPr>
              <p:sp>
                <p:nvSpPr>
                  <p:cNvPr id="32802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20" y="2044"/>
                    <a:ext cx="216" cy="212"/>
                  </a:xfrm>
                  <a:prstGeom prst="rect">
                    <a:avLst/>
                  </a:prstGeom>
                  <a:noFill/>
                  <a:ln w="2857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1600">
                        <a:latin typeface="Times New Roman" pitchFamily="18" charset="0"/>
                      </a:rPr>
                      <a:t>Q</a:t>
                    </a:r>
                  </a:p>
                </p:txBody>
              </p:sp>
              <p:sp>
                <p:nvSpPr>
                  <p:cNvPr id="32803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2064"/>
                    <a:ext cx="144" cy="0"/>
                  </a:xfrm>
                  <a:prstGeom prst="line">
                    <a:avLst/>
                  </a:prstGeom>
                  <a:noFill/>
                  <a:ln w="28575">
                    <a:noFill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2801" name="Line 41"/>
                <p:cNvSpPr>
                  <a:spLocks noChangeShapeType="1"/>
                </p:cNvSpPr>
                <p:nvPr/>
              </p:nvSpPr>
              <p:spPr bwMode="auto">
                <a:xfrm>
                  <a:off x="3144" y="1700"/>
                  <a:ext cx="9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33866" name="Text Box 42"/>
          <p:cNvSpPr txBox="1">
            <a:spLocks noChangeArrowheads="1"/>
          </p:cNvSpPr>
          <p:nvPr/>
        </p:nvSpPr>
        <p:spPr bwMode="auto">
          <a:xfrm>
            <a:off x="5780088" y="5881688"/>
            <a:ext cx="240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D  </a:t>
            </a:r>
            <a:r>
              <a:rPr lang="zh-CN" altLang="en-US" sz="2800">
                <a:latin typeface="Times New Roman" pitchFamily="18" charset="0"/>
              </a:rPr>
              <a:t>完成触发器</a:t>
            </a:r>
          </a:p>
        </p:txBody>
      </p:sp>
      <p:sp>
        <p:nvSpPr>
          <p:cNvPr id="333867" name="Rectangle 43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533400" y="1762125"/>
            <a:ext cx="2133600" cy="914400"/>
            <a:chOff x="336" y="1104"/>
            <a:chExt cx="1344" cy="576"/>
          </a:xfrm>
        </p:grpSpPr>
        <p:sp>
          <p:nvSpPr>
            <p:cNvPr id="32792" name="Freeform 45"/>
            <p:cNvSpPr>
              <a:spLocks/>
            </p:cNvSpPr>
            <p:nvPr/>
          </p:nvSpPr>
          <p:spPr bwMode="auto">
            <a:xfrm>
              <a:off x="912" y="1440"/>
              <a:ext cx="768" cy="240"/>
            </a:xfrm>
            <a:custGeom>
              <a:avLst/>
              <a:gdLst>
                <a:gd name="T0" fmla="*/ 768 w 768"/>
                <a:gd name="T1" fmla="*/ 240 h 240"/>
                <a:gd name="T2" fmla="*/ 768 w 768"/>
                <a:gd name="T3" fmla="*/ 0 h 240"/>
                <a:gd name="T4" fmla="*/ 0 w 768"/>
                <a:gd name="T5" fmla="*/ 0 h 240"/>
                <a:gd name="T6" fmla="*/ 0 60000 65536"/>
                <a:gd name="T7" fmla="*/ 0 60000 65536"/>
                <a:gd name="T8" fmla="*/ 0 60000 65536"/>
                <a:gd name="T9" fmla="*/ 0 w 768"/>
                <a:gd name="T10" fmla="*/ 0 h 240"/>
                <a:gd name="T11" fmla="*/ 768 w 768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240">
                  <a:moveTo>
                    <a:pt x="768" y="240"/>
                  </a:moveTo>
                  <a:lnTo>
                    <a:pt x="768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2793" name="Text Box 46"/>
            <p:cNvSpPr txBox="1">
              <a:spLocks noChangeArrowheads="1"/>
            </p:cNvSpPr>
            <p:nvPr/>
          </p:nvSpPr>
          <p:spPr bwMode="auto">
            <a:xfrm>
              <a:off x="336" y="1104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中断请求</a:t>
              </a:r>
            </a:p>
          </p:txBody>
        </p:sp>
      </p:grpSp>
      <p:sp>
        <p:nvSpPr>
          <p:cNvPr id="32791" name="AutoShape 4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3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3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3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7" dur="500"/>
                                        <p:tgtEl>
                                          <p:spTgt spid="3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7" grpId="0" autoUpdateAnimBg="0"/>
      <p:bldP spid="333832" grpId="0" animBg="1"/>
      <p:bldP spid="333841" grpId="0" animBg="1"/>
      <p:bldP spid="333842" grpId="0" animBg="1"/>
      <p:bldP spid="333843" grpId="0" animBg="1"/>
      <p:bldP spid="333844" grpId="0" animBg="1"/>
      <p:bldP spid="333845" grpId="0" autoUpdateAnimBg="0"/>
      <p:bldP spid="333846" grpId="0" autoUpdateAnimBg="0"/>
      <p:bldP spid="333847" grpId="0" autoUpdateAnimBg="0"/>
      <p:bldP spid="333848" grpId="0" autoUpdateAnimBg="0"/>
      <p:bldP spid="333849" grpId="0" autoUpdateAnimBg="0"/>
      <p:bldP spid="333850" grpId="0" autoUpdateAnimBg="0"/>
      <p:bldP spid="33386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EF2688-F9FC-4115-A74A-6F17833EF48C}" type="slidenum">
              <a:rPr lang="zh-CN" altLang="en-US"/>
              <a:pPr/>
              <a:t>31</a:t>
            </a:fld>
            <a:endParaRPr lang="en-US" altLang="zh-CN"/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288925" y="228600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排队器</a:t>
            </a:r>
          </a:p>
        </p:txBody>
      </p:sp>
      <p:sp>
        <p:nvSpPr>
          <p:cNvPr id="334851" name="Text Box 3"/>
          <p:cNvSpPr txBox="1">
            <a:spLocks noChangeArrowheads="1"/>
          </p:cNvSpPr>
          <p:nvPr/>
        </p:nvSpPr>
        <p:spPr bwMode="auto">
          <a:xfrm>
            <a:off x="609600" y="1309688"/>
            <a:ext cx="898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排队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2438400" y="1049338"/>
            <a:ext cx="68087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在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内或在接口电路中（链式排队器）</a:t>
            </a: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1524000" y="1049338"/>
            <a:ext cx="895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硬件</a:t>
            </a: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1524000" y="1614488"/>
            <a:ext cx="895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软件</a:t>
            </a:r>
          </a:p>
        </p:txBody>
      </p:sp>
      <p:sp>
        <p:nvSpPr>
          <p:cNvPr id="334855" name="AutoShape 7"/>
          <p:cNvSpPr>
            <a:spLocks/>
          </p:cNvSpPr>
          <p:nvPr/>
        </p:nvSpPr>
        <p:spPr bwMode="auto">
          <a:xfrm>
            <a:off x="1447800" y="1233488"/>
            <a:ext cx="152400" cy="747712"/>
          </a:xfrm>
          <a:prstGeom prst="leftBrace">
            <a:avLst>
              <a:gd name="adj1" fmla="val 40885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34856" name="Rectangle 8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2438400" y="1614488"/>
            <a:ext cx="426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详见第八章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47675" y="3167063"/>
            <a:ext cx="1760538" cy="1481137"/>
            <a:chOff x="282" y="2773"/>
            <a:chExt cx="1109" cy="933"/>
          </a:xfrm>
        </p:grpSpPr>
        <p:sp>
          <p:nvSpPr>
            <p:cNvPr id="33893" name="Text Box 11"/>
            <p:cNvSpPr txBox="1">
              <a:spLocks noChangeArrowheads="1"/>
            </p:cNvSpPr>
            <p:nvPr/>
          </p:nvSpPr>
          <p:spPr bwMode="auto">
            <a:xfrm>
              <a:off x="282" y="2773"/>
              <a:ext cx="63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1</a:t>
              </a:r>
              <a:r>
                <a:rPr lang="zh-CN" altLang="en-US" sz="2000">
                  <a:latin typeface="Arial" charset="0"/>
                  <a:cs typeface="Arial" charset="0"/>
                </a:rPr>
                <a:t>´</a:t>
              </a:r>
              <a:endParaRPr lang="en-US" altLang="zh-CN" sz="2000">
                <a:latin typeface="Arial" charset="0"/>
                <a:cs typeface="Arial" charset="0"/>
              </a:endParaRPr>
            </a:p>
          </p:txBody>
        </p:sp>
        <p:sp>
          <p:nvSpPr>
            <p:cNvPr id="33894" name="Rectangle 12"/>
            <p:cNvSpPr>
              <a:spLocks noChangeArrowheads="1"/>
            </p:cNvSpPr>
            <p:nvPr/>
          </p:nvSpPr>
          <p:spPr bwMode="auto">
            <a:xfrm>
              <a:off x="287" y="3034"/>
              <a:ext cx="11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5075" y="3182938"/>
            <a:ext cx="1760538" cy="1465262"/>
            <a:chOff x="1578" y="2783"/>
            <a:chExt cx="1109" cy="923"/>
          </a:xfrm>
        </p:grpSpPr>
        <p:sp>
          <p:nvSpPr>
            <p:cNvPr id="33891" name="Text Box 14"/>
            <p:cNvSpPr txBox="1">
              <a:spLocks noChangeArrowheads="1"/>
            </p:cNvSpPr>
            <p:nvPr/>
          </p:nvSpPr>
          <p:spPr bwMode="auto">
            <a:xfrm>
              <a:off x="1578" y="2783"/>
              <a:ext cx="63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2</a:t>
              </a:r>
              <a:r>
                <a:rPr lang="zh-CN" altLang="en-US" sz="2000">
                  <a:latin typeface="Arial" charset="0"/>
                  <a:cs typeface="Arial" charset="0"/>
                </a:rPr>
                <a:t>´</a:t>
              </a:r>
              <a:endParaRPr lang="en-US" altLang="zh-CN" sz="2000">
                <a:latin typeface="Arial" charset="0"/>
                <a:cs typeface="Arial" charset="0"/>
              </a:endParaRPr>
            </a:p>
          </p:txBody>
        </p:sp>
        <p:sp>
          <p:nvSpPr>
            <p:cNvPr id="33892" name="Rectangle 15"/>
            <p:cNvSpPr>
              <a:spLocks noChangeArrowheads="1"/>
            </p:cNvSpPr>
            <p:nvPr/>
          </p:nvSpPr>
          <p:spPr bwMode="auto">
            <a:xfrm>
              <a:off x="1583" y="3034"/>
              <a:ext cx="11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570413" y="3182938"/>
            <a:ext cx="1752600" cy="1465262"/>
            <a:chOff x="2879" y="2783"/>
            <a:chExt cx="1104" cy="923"/>
          </a:xfrm>
        </p:grpSpPr>
        <p:sp>
          <p:nvSpPr>
            <p:cNvPr id="33889" name="Text Box 17"/>
            <p:cNvSpPr txBox="1">
              <a:spLocks noChangeArrowheads="1"/>
            </p:cNvSpPr>
            <p:nvPr/>
          </p:nvSpPr>
          <p:spPr bwMode="auto">
            <a:xfrm>
              <a:off x="2880" y="2783"/>
              <a:ext cx="63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3</a:t>
              </a:r>
              <a:r>
                <a:rPr lang="zh-CN" altLang="en-US" sz="2000">
                  <a:latin typeface="Arial" charset="0"/>
                  <a:cs typeface="Arial" charset="0"/>
                </a:rPr>
                <a:t>´</a:t>
              </a:r>
              <a:endParaRPr lang="en-US" altLang="zh-CN" sz="2000">
                <a:latin typeface="Arial" charset="0"/>
                <a:cs typeface="Arial" charset="0"/>
              </a:endParaRPr>
            </a:p>
          </p:txBody>
        </p:sp>
        <p:sp>
          <p:nvSpPr>
            <p:cNvPr id="33890" name="Rectangle 18"/>
            <p:cNvSpPr>
              <a:spLocks noChangeArrowheads="1"/>
            </p:cNvSpPr>
            <p:nvPr/>
          </p:nvSpPr>
          <p:spPr bwMode="auto">
            <a:xfrm>
              <a:off x="2879" y="3034"/>
              <a:ext cx="11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627813" y="3182938"/>
            <a:ext cx="1752600" cy="1465262"/>
            <a:chOff x="4175" y="2783"/>
            <a:chExt cx="1104" cy="923"/>
          </a:xfrm>
        </p:grpSpPr>
        <p:sp>
          <p:nvSpPr>
            <p:cNvPr id="33887" name="Text Box 20"/>
            <p:cNvSpPr txBox="1">
              <a:spLocks noChangeArrowheads="1"/>
            </p:cNvSpPr>
            <p:nvPr/>
          </p:nvSpPr>
          <p:spPr bwMode="auto">
            <a:xfrm>
              <a:off x="4176" y="2783"/>
              <a:ext cx="63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4</a:t>
              </a:r>
              <a:r>
                <a:rPr lang="zh-CN" altLang="en-US" sz="2000">
                  <a:latin typeface="Arial" charset="0"/>
                  <a:cs typeface="Arial" charset="0"/>
                </a:rPr>
                <a:t>´</a:t>
              </a:r>
              <a:endParaRPr lang="en-US" altLang="zh-CN" sz="2000">
                <a:latin typeface="Arial" charset="0"/>
                <a:cs typeface="Arial" charset="0"/>
              </a:endParaRPr>
            </a:p>
          </p:txBody>
        </p:sp>
        <p:sp>
          <p:nvSpPr>
            <p:cNvPr id="33888" name="Rectangle 21"/>
            <p:cNvSpPr>
              <a:spLocks noChangeArrowheads="1"/>
            </p:cNvSpPr>
            <p:nvPr/>
          </p:nvSpPr>
          <p:spPr bwMode="auto">
            <a:xfrm>
              <a:off x="4175" y="3034"/>
              <a:ext cx="1104" cy="67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23875" y="2687638"/>
            <a:ext cx="8467725" cy="2722562"/>
            <a:chOff x="330" y="1693"/>
            <a:chExt cx="5334" cy="1715"/>
          </a:xfrm>
        </p:grpSpPr>
        <p:grpSp>
          <p:nvGrpSpPr>
            <p:cNvPr id="33835" name="Group 23"/>
            <p:cNvGrpSpPr>
              <a:grpSpLocks/>
            </p:cNvGrpSpPr>
            <p:nvPr/>
          </p:nvGrpSpPr>
          <p:grpSpPr bwMode="auto">
            <a:xfrm>
              <a:off x="862" y="1693"/>
              <a:ext cx="3890" cy="916"/>
              <a:chOff x="862" y="1693"/>
              <a:chExt cx="3890" cy="916"/>
            </a:xfrm>
          </p:grpSpPr>
          <p:sp>
            <p:nvSpPr>
              <p:cNvPr id="33883" name="Freeform 24"/>
              <p:cNvSpPr>
                <a:spLocks/>
              </p:cNvSpPr>
              <p:nvPr/>
            </p:nvSpPr>
            <p:spPr bwMode="auto">
              <a:xfrm>
                <a:off x="862" y="1693"/>
                <a:ext cx="1" cy="916"/>
              </a:xfrm>
              <a:custGeom>
                <a:avLst/>
                <a:gdLst>
                  <a:gd name="T0" fmla="*/ 0 w 1"/>
                  <a:gd name="T1" fmla="*/ 0 h 916"/>
                  <a:gd name="T2" fmla="*/ 1 w 1"/>
                  <a:gd name="T3" fmla="*/ 916 h 916"/>
                  <a:gd name="T4" fmla="*/ 0 60000 65536"/>
                  <a:gd name="T5" fmla="*/ 0 60000 65536"/>
                  <a:gd name="T6" fmla="*/ 0 w 1"/>
                  <a:gd name="T7" fmla="*/ 0 h 916"/>
                  <a:gd name="T8" fmla="*/ 1 w 1"/>
                  <a:gd name="T9" fmla="*/ 916 h 9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16">
                    <a:moveTo>
                      <a:pt x="0" y="0"/>
                    </a:moveTo>
                    <a:lnTo>
                      <a:pt x="1" y="91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4" name="Freeform 25"/>
              <p:cNvSpPr>
                <a:spLocks/>
              </p:cNvSpPr>
              <p:nvPr/>
            </p:nvSpPr>
            <p:spPr bwMode="auto">
              <a:xfrm>
                <a:off x="2165" y="1693"/>
                <a:ext cx="1" cy="916"/>
              </a:xfrm>
              <a:custGeom>
                <a:avLst/>
                <a:gdLst>
                  <a:gd name="T0" fmla="*/ 0 w 1"/>
                  <a:gd name="T1" fmla="*/ 0 h 916"/>
                  <a:gd name="T2" fmla="*/ 1 w 1"/>
                  <a:gd name="T3" fmla="*/ 916 h 916"/>
                  <a:gd name="T4" fmla="*/ 0 60000 65536"/>
                  <a:gd name="T5" fmla="*/ 0 60000 65536"/>
                  <a:gd name="T6" fmla="*/ 0 w 1"/>
                  <a:gd name="T7" fmla="*/ 0 h 916"/>
                  <a:gd name="T8" fmla="*/ 1 w 1"/>
                  <a:gd name="T9" fmla="*/ 916 h 9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16">
                    <a:moveTo>
                      <a:pt x="0" y="0"/>
                    </a:moveTo>
                    <a:lnTo>
                      <a:pt x="1" y="91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5" name="Freeform 26"/>
              <p:cNvSpPr>
                <a:spLocks/>
              </p:cNvSpPr>
              <p:nvPr/>
            </p:nvSpPr>
            <p:spPr bwMode="auto">
              <a:xfrm>
                <a:off x="3461" y="1693"/>
                <a:ext cx="1" cy="916"/>
              </a:xfrm>
              <a:custGeom>
                <a:avLst/>
                <a:gdLst>
                  <a:gd name="T0" fmla="*/ 0 w 1"/>
                  <a:gd name="T1" fmla="*/ 0 h 916"/>
                  <a:gd name="T2" fmla="*/ 1 w 1"/>
                  <a:gd name="T3" fmla="*/ 916 h 916"/>
                  <a:gd name="T4" fmla="*/ 0 60000 65536"/>
                  <a:gd name="T5" fmla="*/ 0 60000 65536"/>
                  <a:gd name="T6" fmla="*/ 0 w 1"/>
                  <a:gd name="T7" fmla="*/ 0 h 916"/>
                  <a:gd name="T8" fmla="*/ 1 w 1"/>
                  <a:gd name="T9" fmla="*/ 916 h 9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16">
                    <a:moveTo>
                      <a:pt x="0" y="0"/>
                    </a:moveTo>
                    <a:lnTo>
                      <a:pt x="1" y="91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6" name="Freeform 27"/>
              <p:cNvSpPr>
                <a:spLocks/>
              </p:cNvSpPr>
              <p:nvPr/>
            </p:nvSpPr>
            <p:spPr bwMode="auto">
              <a:xfrm>
                <a:off x="4751" y="1693"/>
                <a:ext cx="1" cy="916"/>
              </a:xfrm>
              <a:custGeom>
                <a:avLst/>
                <a:gdLst>
                  <a:gd name="T0" fmla="*/ 0 w 1"/>
                  <a:gd name="T1" fmla="*/ 0 h 916"/>
                  <a:gd name="T2" fmla="*/ 1 w 1"/>
                  <a:gd name="T3" fmla="*/ 916 h 916"/>
                  <a:gd name="T4" fmla="*/ 0 60000 65536"/>
                  <a:gd name="T5" fmla="*/ 0 60000 65536"/>
                  <a:gd name="T6" fmla="*/ 0 w 1"/>
                  <a:gd name="T7" fmla="*/ 0 h 916"/>
                  <a:gd name="T8" fmla="*/ 1 w 1"/>
                  <a:gd name="T9" fmla="*/ 916 h 9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16">
                    <a:moveTo>
                      <a:pt x="0" y="0"/>
                    </a:moveTo>
                    <a:lnTo>
                      <a:pt x="1" y="91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3836" name="Group 28"/>
            <p:cNvGrpSpPr>
              <a:grpSpLocks/>
            </p:cNvGrpSpPr>
            <p:nvPr/>
          </p:nvGrpSpPr>
          <p:grpSpPr bwMode="auto">
            <a:xfrm>
              <a:off x="330" y="2352"/>
              <a:ext cx="5334" cy="1056"/>
              <a:chOff x="330" y="2352"/>
              <a:chExt cx="5334" cy="1056"/>
            </a:xfrm>
          </p:grpSpPr>
          <p:sp>
            <p:nvSpPr>
              <p:cNvPr id="33837" name="Freeform 29"/>
              <p:cNvSpPr>
                <a:spLocks/>
              </p:cNvSpPr>
              <p:nvPr/>
            </p:nvSpPr>
            <p:spPr bwMode="auto">
              <a:xfrm>
                <a:off x="911" y="2774"/>
                <a:ext cx="96" cy="336"/>
              </a:xfrm>
              <a:custGeom>
                <a:avLst/>
                <a:gdLst>
                  <a:gd name="T0" fmla="*/ 96 w 96"/>
                  <a:gd name="T1" fmla="*/ 0 h 336"/>
                  <a:gd name="T2" fmla="*/ 0 w 96"/>
                  <a:gd name="T3" fmla="*/ 0 h 336"/>
                  <a:gd name="T4" fmla="*/ 0 w 96"/>
                  <a:gd name="T5" fmla="*/ 336 h 336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336"/>
                  <a:gd name="T11" fmla="*/ 96 w 96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336">
                    <a:moveTo>
                      <a:pt x="96" y="0"/>
                    </a:moveTo>
                    <a:lnTo>
                      <a:pt x="0" y="0"/>
                    </a:lnTo>
                    <a:lnTo>
                      <a:pt x="0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38" name="Text Box 30"/>
              <p:cNvSpPr txBox="1">
                <a:spLocks noChangeArrowheads="1"/>
              </p:cNvSpPr>
              <p:nvPr/>
            </p:nvSpPr>
            <p:spPr bwMode="auto">
              <a:xfrm>
                <a:off x="671" y="3158"/>
                <a:ext cx="56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  <a:r>
                  <a:rPr lang="en-US" altLang="zh-CN" sz="2000" baseline="-25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3839" name="Line 31"/>
              <p:cNvSpPr>
                <a:spLocks noChangeShapeType="1"/>
              </p:cNvSpPr>
              <p:nvPr/>
            </p:nvSpPr>
            <p:spPr bwMode="auto">
              <a:xfrm>
                <a:off x="729" y="3168"/>
                <a:ext cx="384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0" name="Freeform 32"/>
              <p:cNvSpPr>
                <a:spLocks/>
              </p:cNvSpPr>
              <p:nvPr/>
            </p:nvSpPr>
            <p:spPr bwMode="auto">
              <a:xfrm>
                <a:off x="2207" y="2774"/>
                <a:ext cx="96" cy="336"/>
              </a:xfrm>
              <a:custGeom>
                <a:avLst/>
                <a:gdLst>
                  <a:gd name="T0" fmla="*/ 96 w 96"/>
                  <a:gd name="T1" fmla="*/ 0 h 336"/>
                  <a:gd name="T2" fmla="*/ 0 w 96"/>
                  <a:gd name="T3" fmla="*/ 0 h 336"/>
                  <a:gd name="T4" fmla="*/ 0 w 96"/>
                  <a:gd name="T5" fmla="*/ 336 h 336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336"/>
                  <a:gd name="T11" fmla="*/ 96 w 96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336">
                    <a:moveTo>
                      <a:pt x="96" y="0"/>
                    </a:moveTo>
                    <a:lnTo>
                      <a:pt x="0" y="0"/>
                    </a:lnTo>
                    <a:lnTo>
                      <a:pt x="0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1" name="Text Box 33"/>
              <p:cNvSpPr txBox="1">
                <a:spLocks noChangeArrowheads="1"/>
              </p:cNvSpPr>
              <p:nvPr/>
            </p:nvSpPr>
            <p:spPr bwMode="auto">
              <a:xfrm>
                <a:off x="1978" y="3158"/>
                <a:ext cx="56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  <a:r>
                  <a:rPr lang="en-US" altLang="zh-CN" sz="2000" baseline="-25000"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33842" name="Line 34"/>
              <p:cNvSpPr>
                <a:spLocks noChangeShapeType="1"/>
              </p:cNvSpPr>
              <p:nvPr/>
            </p:nvSpPr>
            <p:spPr bwMode="auto">
              <a:xfrm>
                <a:off x="2036" y="3168"/>
                <a:ext cx="384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3" name="Freeform 35"/>
              <p:cNvSpPr>
                <a:spLocks/>
              </p:cNvSpPr>
              <p:nvPr/>
            </p:nvSpPr>
            <p:spPr bwMode="auto">
              <a:xfrm>
                <a:off x="3503" y="2774"/>
                <a:ext cx="96" cy="336"/>
              </a:xfrm>
              <a:custGeom>
                <a:avLst/>
                <a:gdLst>
                  <a:gd name="T0" fmla="*/ 96 w 96"/>
                  <a:gd name="T1" fmla="*/ 0 h 336"/>
                  <a:gd name="T2" fmla="*/ 0 w 96"/>
                  <a:gd name="T3" fmla="*/ 0 h 336"/>
                  <a:gd name="T4" fmla="*/ 0 w 96"/>
                  <a:gd name="T5" fmla="*/ 336 h 336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336"/>
                  <a:gd name="T11" fmla="*/ 96 w 96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336">
                    <a:moveTo>
                      <a:pt x="96" y="0"/>
                    </a:moveTo>
                    <a:lnTo>
                      <a:pt x="0" y="0"/>
                    </a:lnTo>
                    <a:lnTo>
                      <a:pt x="0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4" name="Text Box 36"/>
              <p:cNvSpPr txBox="1">
                <a:spLocks noChangeArrowheads="1"/>
              </p:cNvSpPr>
              <p:nvPr/>
            </p:nvSpPr>
            <p:spPr bwMode="auto">
              <a:xfrm>
                <a:off x="3274" y="3158"/>
                <a:ext cx="56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  <a:r>
                  <a:rPr lang="en-US" altLang="zh-CN" sz="2000" baseline="-25000">
                    <a:latin typeface="Times New Roman" pitchFamily="18" charset="0"/>
                  </a:rPr>
                  <a:t>3</a:t>
                </a:r>
                <a:endParaRPr lang="en-US" altLang="zh-CN" sz="2000">
                  <a:latin typeface="Times New Roman" pitchFamily="18" charset="0"/>
                </a:endParaRPr>
              </a:p>
            </p:txBody>
          </p:sp>
          <p:sp>
            <p:nvSpPr>
              <p:cNvPr id="33845" name="Line 37"/>
              <p:cNvSpPr>
                <a:spLocks noChangeShapeType="1"/>
              </p:cNvSpPr>
              <p:nvPr/>
            </p:nvSpPr>
            <p:spPr bwMode="auto">
              <a:xfrm>
                <a:off x="3332" y="3168"/>
                <a:ext cx="384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6" name="Freeform 38"/>
              <p:cNvSpPr>
                <a:spLocks/>
              </p:cNvSpPr>
              <p:nvPr/>
            </p:nvSpPr>
            <p:spPr bwMode="auto">
              <a:xfrm>
                <a:off x="4799" y="2774"/>
                <a:ext cx="96" cy="336"/>
              </a:xfrm>
              <a:custGeom>
                <a:avLst/>
                <a:gdLst>
                  <a:gd name="T0" fmla="*/ 96 w 96"/>
                  <a:gd name="T1" fmla="*/ 0 h 336"/>
                  <a:gd name="T2" fmla="*/ 0 w 96"/>
                  <a:gd name="T3" fmla="*/ 0 h 336"/>
                  <a:gd name="T4" fmla="*/ 0 w 96"/>
                  <a:gd name="T5" fmla="*/ 336 h 336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336"/>
                  <a:gd name="T11" fmla="*/ 96 w 96"/>
                  <a:gd name="T12" fmla="*/ 336 h 3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336">
                    <a:moveTo>
                      <a:pt x="96" y="0"/>
                    </a:moveTo>
                    <a:lnTo>
                      <a:pt x="0" y="0"/>
                    </a:lnTo>
                    <a:lnTo>
                      <a:pt x="0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7" name="Text Box 39"/>
              <p:cNvSpPr txBox="1">
                <a:spLocks noChangeArrowheads="1"/>
              </p:cNvSpPr>
              <p:nvPr/>
            </p:nvSpPr>
            <p:spPr bwMode="auto">
              <a:xfrm>
                <a:off x="4618" y="3158"/>
                <a:ext cx="56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  <a:r>
                  <a:rPr lang="en-US" altLang="zh-CN" sz="2000" baseline="-25000">
                    <a:latin typeface="Times New Roman" pitchFamily="18" charset="0"/>
                  </a:rPr>
                  <a:t>4</a:t>
                </a:r>
                <a:endParaRPr lang="en-US" altLang="zh-CN" sz="2000">
                  <a:latin typeface="Times New Roman" pitchFamily="18" charset="0"/>
                </a:endParaRPr>
              </a:p>
            </p:txBody>
          </p:sp>
          <p:sp>
            <p:nvSpPr>
              <p:cNvPr id="33848" name="Line 40"/>
              <p:cNvSpPr>
                <a:spLocks noChangeShapeType="1"/>
              </p:cNvSpPr>
              <p:nvPr/>
            </p:nvSpPr>
            <p:spPr bwMode="auto">
              <a:xfrm>
                <a:off x="4676" y="3168"/>
                <a:ext cx="384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49" name="Text Box 41"/>
              <p:cNvSpPr txBox="1">
                <a:spLocks noChangeArrowheads="1"/>
              </p:cNvSpPr>
              <p:nvPr/>
            </p:nvSpPr>
            <p:spPr bwMode="auto">
              <a:xfrm>
                <a:off x="1761" y="2471"/>
                <a:ext cx="236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1</a:t>
                </a:r>
              </a:p>
            </p:txBody>
          </p:sp>
          <p:sp>
            <p:nvSpPr>
              <p:cNvPr id="33850" name="Rectangle 42"/>
              <p:cNvSpPr>
                <a:spLocks noChangeArrowheads="1"/>
              </p:cNvSpPr>
              <p:nvPr/>
            </p:nvSpPr>
            <p:spPr bwMode="auto">
              <a:xfrm>
                <a:off x="1775" y="2352"/>
                <a:ext cx="239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51" name="Text Box 43"/>
              <p:cNvSpPr txBox="1">
                <a:spLocks noChangeArrowheads="1"/>
              </p:cNvSpPr>
              <p:nvPr/>
            </p:nvSpPr>
            <p:spPr bwMode="auto">
              <a:xfrm>
                <a:off x="2302" y="2471"/>
                <a:ext cx="28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 </a:t>
                </a:r>
              </a:p>
            </p:txBody>
          </p:sp>
          <p:sp>
            <p:nvSpPr>
              <p:cNvPr id="33852" name="Rectangle 44"/>
              <p:cNvSpPr>
                <a:spLocks noChangeArrowheads="1"/>
              </p:cNvSpPr>
              <p:nvPr/>
            </p:nvSpPr>
            <p:spPr bwMode="auto">
              <a:xfrm>
                <a:off x="2303" y="2352"/>
                <a:ext cx="238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53" name="Oval 45"/>
              <p:cNvSpPr>
                <a:spLocks noChangeArrowheads="1"/>
              </p:cNvSpPr>
              <p:nvPr/>
            </p:nvSpPr>
            <p:spPr bwMode="auto">
              <a:xfrm>
                <a:off x="2014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54" name="Oval 46"/>
              <p:cNvSpPr>
                <a:spLocks noChangeArrowheads="1"/>
              </p:cNvSpPr>
              <p:nvPr/>
            </p:nvSpPr>
            <p:spPr bwMode="auto">
              <a:xfrm>
                <a:off x="2542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55" name="Freeform 47"/>
              <p:cNvSpPr>
                <a:spLocks/>
              </p:cNvSpPr>
              <p:nvPr/>
            </p:nvSpPr>
            <p:spPr bwMode="auto">
              <a:xfrm>
                <a:off x="2072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56" name="Freeform 48"/>
              <p:cNvSpPr>
                <a:spLocks/>
              </p:cNvSpPr>
              <p:nvPr/>
            </p:nvSpPr>
            <p:spPr bwMode="auto">
              <a:xfrm>
                <a:off x="2594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57" name="Text Box 49"/>
              <p:cNvSpPr txBox="1">
                <a:spLocks noChangeArrowheads="1"/>
              </p:cNvSpPr>
              <p:nvPr/>
            </p:nvSpPr>
            <p:spPr bwMode="auto">
              <a:xfrm>
                <a:off x="3055" y="2471"/>
                <a:ext cx="236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1</a:t>
                </a:r>
              </a:p>
            </p:txBody>
          </p:sp>
          <p:sp>
            <p:nvSpPr>
              <p:cNvPr id="33858" name="Rectangle 50"/>
              <p:cNvSpPr>
                <a:spLocks noChangeArrowheads="1"/>
              </p:cNvSpPr>
              <p:nvPr/>
            </p:nvSpPr>
            <p:spPr bwMode="auto">
              <a:xfrm>
                <a:off x="3072" y="2352"/>
                <a:ext cx="239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59" name="Text Box 51"/>
              <p:cNvSpPr txBox="1">
                <a:spLocks noChangeArrowheads="1"/>
              </p:cNvSpPr>
              <p:nvPr/>
            </p:nvSpPr>
            <p:spPr bwMode="auto">
              <a:xfrm>
                <a:off x="3599" y="2471"/>
                <a:ext cx="28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 </a:t>
                </a:r>
              </a:p>
            </p:txBody>
          </p:sp>
          <p:sp>
            <p:nvSpPr>
              <p:cNvPr id="33860" name="Rectangle 52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238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61" name="Oval 53"/>
              <p:cNvSpPr>
                <a:spLocks noChangeArrowheads="1"/>
              </p:cNvSpPr>
              <p:nvPr/>
            </p:nvSpPr>
            <p:spPr bwMode="auto">
              <a:xfrm>
                <a:off x="3311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62" name="Oval 54"/>
              <p:cNvSpPr>
                <a:spLocks noChangeArrowheads="1"/>
              </p:cNvSpPr>
              <p:nvPr/>
            </p:nvSpPr>
            <p:spPr bwMode="auto">
              <a:xfrm>
                <a:off x="3839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63" name="Freeform 55"/>
              <p:cNvSpPr>
                <a:spLocks/>
              </p:cNvSpPr>
              <p:nvPr/>
            </p:nvSpPr>
            <p:spPr bwMode="auto">
              <a:xfrm>
                <a:off x="3369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64" name="Freeform 56"/>
              <p:cNvSpPr>
                <a:spLocks/>
              </p:cNvSpPr>
              <p:nvPr/>
            </p:nvSpPr>
            <p:spPr bwMode="auto">
              <a:xfrm>
                <a:off x="3891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65" name="Text Box 57"/>
              <p:cNvSpPr txBox="1">
                <a:spLocks noChangeArrowheads="1"/>
              </p:cNvSpPr>
              <p:nvPr/>
            </p:nvSpPr>
            <p:spPr bwMode="auto">
              <a:xfrm>
                <a:off x="4348" y="2471"/>
                <a:ext cx="236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1</a:t>
                </a:r>
              </a:p>
            </p:txBody>
          </p:sp>
          <p:sp>
            <p:nvSpPr>
              <p:cNvPr id="33866" name="Rectangle 58"/>
              <p:cNvSpPr>
                <a:spLocks noChangeArrowheads="1"/>
              </p:cNvSpPr>
              <p:nvPr/>
            </p:nvSpPr>
            <p:spPr bwMode="auto">
              <a:xfrm>
                <a:off x="4368" y="2352"/>
                <a:ext cx="239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67" name="Text Box 59"/>
              <p:cNvSpPr txBox="1">
                <a:spLocks noChangeArrowheads="1"/>
              </p:cNvSpPr>
              <p:nvPr/>
            </p:nvSpPr>
            <p:spPr bwMode="auto">
              <a:xfrm>
                <a:off x="4895" y="2471"/>
                <a:ext cx="28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 </a:t>
                </a:r>
              </a:p>
            </p:txBody>
          </p:sp>
          <p:sp>
            <p:nvSpPr>
              <p:cNvPr id="33868" name="Rectangle 60"/>
              <p:cNvSpPr>
                <a:spLocks noChangeArrowheads="1"/>
              </p:cNvSpPr>
              <p:nvPr/>
            </p:nvSpPr>
            <p:spPr bwMode="auto">
              <a:xfrm>
                <a:off x="4896" y="2352"/>
                <a:ext cx="238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69" name="Oval 61"/>
              <p:cNvSpPr>
                <a:spLocks noChangeArrowheads="1"/>
              </p:cNvSpPr>
              <p:nvPr/>
            </p:nvSpPr>
            <p:spPr bwMode="auto">
              <a:xfrm>
                <a:off x="4607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70" name="Oval 62"/>
              <p:cNvSpPr>
                <a:spLocks noChangeArrowheads="1"/>
              </p:cNvSpPr>
              <p:nvPr/>
            </p:nvSpPr>
            <p:spPr bwMode="auto">
              <a:xfrm>
                <a:off x="5135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71" name="Freeform 63"/>
              <p:cNvSpPr>
                <a:spLocks/>
              </p:cNvSpPr>
              <p:nvPr/>
            </p:nvSpPr>
            <p:spPr bwMode="auto">
              <a:xfrm>
                <a:off x="4665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72" name="Freeform 64"/>
              <p:cNvSpPr>
                <a:spLocks/>
              </p:cNvSpPr>
              <p:nvPr/>
            </p:nvSpPr>
            <p:spPr bwMode="auto">
              <a:xfrm>
                <a:off x="5187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73" name="Text Box 65"/>
              <p:cNvSpPr txBox="1">
                <a:spLocks noChangeArrowheads="1"/>
              </p:cNvSpPr>
              <p:nvPr/>
            </p:nvSpPr>
            <p:spPr bwMode="auto">
              <a:xfrm>
                <a:off x="467" y="2471"/>
                <a:ext cx="236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1</a:t>
                </a:r>
              </a:p>
            </p:txBody>
          </p:sp>
          <p:sp>
            <p:nvSpPr>
              <p:cNvPr id="33874" name="Rectangle 66"/>
              <p:cNvSpPr>
                <a:spLocks noChangeArrowheads="1"/>
              </p:cNvSpPr>
              <p:nvPr/>
            </p:nvSpPr>
            <p:spPr bwMode="auto">
              <a:xfrm>
                <a:off x="479" y="2352"/>
                <a:ext cx="239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75" name="Text Box 67"/>
              <p:cNvSpPr txBox="1">
                <a:spLocks noChangeArrowheads="1"/>
              </p:cNvSpPr>
              <p:nvPr/>
            </p:nvSpPr>
            <p:spPr bwMode="auto">
              <a:xfrm>
                <a:off x="1006" y="2471"/>
                <a:ext cx="28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 </a:t>
                </a:r>
              </a:p>
            </p:txBody>
          </p:sp>
          <p:sp>
            <p:nvSpPr>
              <p:cNvPr id="33876" name="Rectangle 68"/>
              <p:cNvSpPr>
                <a:spLocks noChangeArrowheads="1"/>
              </p:cNvSpPr>
              <p:nvPr/>
            </p:nvSpPr>
            <p:spPr bwMode="auto">
              <a:xfrm>
                <a:off x="1007" y="2352"/>
                <a:ext cx="238" cy="48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3877" name="Oval 69"/>
              <p:cNvSpPr>
                <a:spLocks noChangeArrowheads="1"/>
              </p:cNvSpPr>
              <p:nvPr/>
            </p:nvSpPr>
            <p:spPr bwMode="auto">
              <a:xfrm>
                <a:off x="718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78" name="Oval 70"/>
              <p:cNvSpPr>
                <a:spLocks noChangeArrowheads="1"/>
              </p:cNvSpPr>
              <p:nvPr/>
            </p:nvSpPr>
            <p:spPr bwMode="auto">
              <a:xfrm>
                <a:off x="1246" y="2592"/>
                <a:ext cx="48" cy="4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79" name="Freeform 71"/>
              <p:cNvSpPr>
                <a:spLocks/>
              </p:cNvSpPr>
              <p:nvPr/>
            </p:nvSpPr>
            <p:spPr bwMode="auto">
              <a:xfrm>
                <a:off x="776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0" name="Freeform 72"/>
              <p:cNvSpPr>
                <a:spLocks/>
              </p:cNvSpPr>
              <p:nvPr/>
            </p:nvSpPr>
            <p:spPr bwMode="auto">
              <a:xfrm>
                <a:off x="1298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1" name="Freeform 73"/>
              <p:cNvSpPr>
                <a:spLocks/>
              </p:cNvSpPr>
              <p:nvPr/>
            </p:nvSpPr>
            <p:spPr bwMode="auto">
              <a:xfrm>
                <a:off x="383" y="2582"/>
                <a:ext cx="96" cy="192"/>
              </a:xfrm>
              <a:custGeom>
                <a:avLst/>
                <a:gdLst>
                  <a:gd name="T0" fmla="*/ 96 w 96"/>
                  <a:gd name="T1" fmla="*/ 0 h 192"/>
                  <a:gd name="T2" fmla="*/ 0 w 96"/>
                  <a:gd name="T3" fmla="*/ 0 h 192"/>
                  <a:gd name="T4" fmla="*/ 0 w 96"/>
                  <a:gd name="T5" fmla="*/ 192 h 192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192"/>
                  <a:gd name="T11" fmla="*/ 96 w 96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192">
                    <a:moveTo>
                      <a:pt x="96" y="0"/>
                    </a:move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82" name="Line 74"/>
              <p:cNvSpPr>
                <a:spLocks noChangeShapeType="1"/>
              </p:cNvSpPr>
              <p:nvPr/>
            </p:nvSpPr>
            <p:spPr bwMode="auto">
              <a:xfrm>
                <a:off x="330" y="2774"/>
                <a:ext cx="96" cy="1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75"/>
          <p:cNvGrpSpPr>
            <a:grpSpLocks/>
          </p:cNvGrpSpPr>
          <p:nvPr/>
        </p:nvGrpSpPr>
        <p:grpSpPr bwMode="auto">
          <a:xfrm>
            <a:off x="1065213" y="4403725"/>
            <a:ext cx="903287" cy="1006475"/>
            <a:chOff x="671" y="3552"/>
            <a:chExt cx="569" cy="634"/>
          </a:xfrm>
        </p:grpSpPr>
        <p:sp>
          <p:nvSpPr>
            <p:cNvPr id="33832" name="Freeform 76"/>
            <p:cNvSpPr>
              <a:spLocks/>
            </p:cNvSpPr>
            <p:nvPr/>
          </p:nvSpPr>
          <p:spPr bwMode="auto">
            <a:xfrm>
              <a:off x="911" y="3552"/>
              <a:ext cx="96" cy="336"/>
            </a:xfrm>
            <a:custGeom>
              <a:avLst/>
              <a:gdLst>
                <a:gd name="T0" fmla="*/ 96 w 96"/>
                <a:gd name="T1" fmla="*/ 0 h 336"/>
                <a:gd name="T2" fmla="*/ 0 w 96"/>
                <a:gd name="T3" fmla="*/ 0 h 336"/>
                <a:gd name="T4" fmla="*/ 0 w 96"/>
                <a:gd name="T5" fmla="*/ 336 h 336"/>
                <a:gd name="T6" fmla="*/ 0 60000 65536"/>
                <a:gd name="T7" fmla="*/ 0 60000 65536"/>
                <a:gd name="T8" fmla="*/ 0 60000 65536"/>
                <a:gd name="T9" fmla="*/ 0 w 96"/>
                <a:gd name="T10" fmla="*/ 0 h 336"/>
                <a:gd name="T11" fmla="*/ 96 w 96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336">
                  <a:moveTo>
                    <a:pt x="96" y="0"/>
                  </a:move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33" name="Text Box 77"/>
            <p:cNvSpPr txBox="1">
              <a:spLocks noChangeArrowheads="1"/>
            </p:cNvSpPr>
            <p:nvPr/>
          </p:nvSpPr>
          <p:spPr bwMode="auto">
            <a:xfrm>
              <a:off x="671" y="3936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solidFill>
                    <a:schemeClr val="folHlink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3834" name="Line 78"/>
            <p:cNvSpPr>
              <a:spLocks noChangeShapeType="1"/>
            </p:cNvSpPr>
            <p:nvPr/>
          </p:nvSpPr>
          <p:spPr bwMode="auto">
            <a:xfrm>
              <a:off x="729" y="3946"/>
              <a:ext cx="384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0" name="Group 79"/>
          <p:cNvGrpSpPr>
            <a:grpSpLocks/>
          </p:cNvGrpSpPr>
          <p:nvPr/>
        </p:nvGrpSpPr>
        <p:grpSpPr bwMode="auto">
          <a:xfrm>
            <a:off x="1371600" y="2687638"/>
            <a:ext cx="6175375" cy="1454150"/>
            <a:chOff x="882" y="2471"/>
            <a:chExt cx="3890" cy="916"/>
          </a:xfrm>
        </p:grpSpPr>
        <p:sp>
          <p:nvSpPr>
            <p:cNvPr id="33828" name="Freeform 80"/>
            <p:cNvSpPr>
              <a:spLocks/>
            </p:cNvSpPr>
            <p:nvPr/>
          </p:nvSpPr>
          <p:spPr bwMode="auto">
            <a:xfrm>
              <a:off x="882" y="2471"/>
              <a:ext cx="1" cy="916"/>
            </a:xfrm>
            <a:custGeom>
              <a:avLst/>
              <a:gdLst>
                <a:gd name="T0" fmla="*/ 0 w 1"/>
                <a:gd name="T1" fmla="*/ 0 h 916"/>
                <a:gd name="T2" fmla="*/ 1 w 1"/>
                <a:gd name="T3" fmla="*/ 916 h 916"/>
                <a:gd name="T4" fmla="*/ 0 60000 65536"/>
                <a:gd name="T5" fmla="*/ 0 60000 65536"/>
                <a:gd name="T6" fmla="*/ 0 w 1"/>
                <a:gd name="T7" fmla="*/ 0 h 916"/>
                <a:gd name="T8" fmla="*/ 1 w 1"/>
                <a:gd name="T9" fmla="*/ 916 h 9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16">
                  <a:moveTo>
                    <a:pt x="0" y="0"/>
                  </a:moveTo>
                  <a:lnTo>
                    <a:pt x="1" y="916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29" name="Freeform 81"/>
            <p:cNvSpPr>
              <a:spLocks/>
            </p:cNvSpPr>
            <p:nvPr/>
          </p:nvSpPr>
          <p:spPr bwMode="auto">
            <a:xfrm>
              <a:off x="2185" y="2471"/>
              <a:ext cx="1" cy="916"/>
            </a:xfrm>
            <a:custGeom>
              <a:avLst/>
              <a:gdLst>
                <a:gd name="T0" fmla="*/ 0 w 1"/>
                <a:gd name="T1" fmla="*/ 0 h 916"/>
                <a:gd name="T2" fmla="*/ 1 w 1"/>
                <a:gd name="T3" fmla="*/ 916 h 916"/>
                <a:gd name="T4" fmla="*/ 0 60000 65536"/>
                <a:gd name="T5" fmla="*/ 0 60000 65536"/>
                <a:gd name="T6" fmla="*/ 0 w 1"/>
                <a:gd name="T7" fmla="*/ 0 h 916"/>
                <a:gd name="T8" fmla="*/ 1 w 1"/>
                <a:gd name="T9" fmla="*/ 916 h 9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16">
                  <a:moveTo>
                    <a:pt x="0" y="0"/>
                  </a:moveTo>
                  <a:lnTo>
                    <a:pt x="1" y="91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30" name="Freeform 82"/>
            <p:cNvSpPr>
              <a:spLocks/>
            </p:cNvSpPr>
            <p:nvPr/>
          </p:nvSpPr>
          <p:spPr bwMode="auto">
            <a:xfrm>
              <a:off x="3481" y="2471"/>
              <a:ext cx="1" cy="916"/>
            </a:xfrm>
            <a:custGeom>
              <a:avLst/>
              <a:gdLst>
                <a:gd name="T0" fmla="*/ 0 w 1"/>
                <a:gd name="T1" fmla="*/ 0 h 916"/>
                <a:gd name="T2" fmla="*/ 1 w 1"/>
                <a:gd name="T3" fmla="*/ 916 h 916"/>
                <a:gd name="T4" fmla="*/ 0 60000 65536"/>
                <a:gd name="T5" fmla="*/ 0 60000 65536"/>
                <a:gd name="T6" fmla="*/ 0 w 1"/>
                <a:gd name="T7" fmla="*/ 0 h 916"/>
                <a:gd name="T8" fmla="*/ 1 w 1"/>
                <a:gd name="T9" fmla="*/ 916 h 9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16">
                  <a:moveTo>
                    <a:pt x="0" y="0"/>
                  </a:moveTo>
                  <a:lnTo>
                    <a:pt x="1" y="91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3831" name="Freeform 83"/>
            <p:cNvSpPr>
              <a:spLocks/>
            </p:cNvSpPr>
            <p:nvPr/>
          </p:nvSpPr>
          <p:spPr bwMode="auto">
            <a:xfrm>
              <a:off x="4771" y="2471"/>
              <a:ext cx="1" cy="916"/>
            </a:xfrm>
            <a:custGeom>
              <a:avLst/>
              <a:gdLst>
                <a:gd name="T0" fmla="*/ 0 w 1"/>
                <a:gd name="T1" fmla="*/ 0 h 916"/>
                <a:gd name="T2" fmla="*/ 1 w 1"/>
                <a:gd name="T3" fmla="*/ 916 h 916"/>
                <a:gd name="T4" fmla="*/ 0 60000 65536"/>
                <a:gd name="T5" fmla="*/ 0 60000 65536"/>
                <a:gd name="T6" fmla="*/ 0 w 1"/>
                <a:gd name="T7" fmla="*/ 0 h 916"/>
                <a:gd name="T8" fmla="*/ 1 w 1"/>
                <a:gd name="T9" fmla="*/ 916 h 9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16">
                  <a:moveTo>
                    <a:pt x="0" y="0"/>
                  </a:moveTo>
                  <a:lnTo>
                    <a:pt x="1" y="91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4932" name="Text Box 84"/>
          <p:cNvSpPr txBox="1">
            <a:spLocks noChangeArrowheads="1"/>
          </p:cNvSpPr>
          <p:nvPr/>
        </p:nvSpPr>
        <p:spPr bwMode="auto">
          <a:xfrm>
            <a:off x="990600" y="5562600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设备 1</a:t>
            </a:r>
            <a:r>
              <a:rPr lang="zh-CN" altLang="en-US" sz="2400" baseline="30000">
                <a:latin typeface="Times New Roman" pitchFamily="18" charset="0"/>
              </a:rPr>
              <a:t>#</a:t>
            </a:r>
            <a:r>
              <a:rPr lang="zh-CN" altLang="en-US" sz="2400">
                <a:latin typeface="Times New Roman" pitchFamily="18" charset="0"/>
              </a:rPr>
              <a:t>、2</a:t>
            </a:r>
            <a:r>
              <a:rPr lang="zh-CN" altLang="en-US" sz="2400" baseline="30000">
                <a:latin typeface="Times New Roman" pitchFamily="18" charset="0"/>
              </a:rPr>
              <a:t>#</a:t>
            </a:r>
            <a:r>
              <a:rPr lang="zh-CN" altLang="en-US" sz="2400">
                <a:latin typeface="Times New Roman" pitchFamily="18" charset="0"/>
              </a:rPr>
              <a:t>、3</a:t>
            </a:r>
            <a:r>
              <a:rPr lang="zh-CN" altLang="en-US" sz="2400" baseline="30000">
                <a:latin typeface="Times New Roman" pitchFamily="18" charset="0"/>
              </a:rPr>
              <a:t>#</a:t>
            </a:r>
            <a:r>
              <a:rPr lang="zh-CN" altLang="en-US" sz="2400">
                <a:latin typeface="Times New Roman" pitchFamily="18" charset="0"/>
              </a:rPr>
              <a:t>、4</a:t>
            </a:r>
            <a:r>
              <a:rPr lang="zh-CN" altLang="en-US" sz="2400" baseline="30000">
                <a:latin typeface="Times New Roman" pitchFamily="18" charset="0"/>
              </a:rPr>
              <a:t>#</a:t>
            </a:r>
            <a:r>
              <a:rPr lang="zh-CN" altLang="en-US" sz="2400">
                <a:latin typeface="Times New Roman" pitchFamily="18" charset="0"/>
              </a:rPr>
              <a:t> 优先级按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降序排列</a:t>
            </a:r>
          </a:p>
        </p:txBody>
      </p: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990600" y="6096000"/>
            <a:ext cx="7315200" cy="457200"/>
            <a:chOff x="624" y="3840"/>
            <a:chExt cx="4608" cy="288"/>
          </a:xfrm>
        </p:grpSpPr>
        <p:sp>
          <p:nvSpPr>
            <p:cNvPr id="33826" name="Text Box 86"/>
            <p:cNvSpPr txBox="1">
              <a:spLocks noChangeArrowheads="1"/>
            </p:cNvSpPr>
            <p:nvPr/>
          </p:nvSpPr>
          <p:spPr bwMode="auto">
            <a:xfrm>
              <a:off x="624" y="3840"/>
              <a:ext cx="46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INTR</a:t>
              </a:r>
              <a:r>
                <a:rPr lang="en-US" altLang="zh-CN" sz="2400" i="1" baseline="-25000">
                  <a:latin typeface="Times New Roman" pitchFamily="18" charset="0"/>
                </a:rPr>
                <a:t>i</a:t>
              </a:r>
              <a:r>
                <a:rPr lang="en-US" altLang="zh-CN" sz="2400" baseline="-25000">
                  <a:latin typeface="Times New Roman" pitchFamily="18" charset="0"/>
                </a:rPr>
                <a:t> </a:t>
              </a:r>
              <a:r>
                <a:rPr lang="en-US" altLang="zh-CN" sz="2400">
                  <a:latin typeface="Times New Roman" pitchFamily="18" charset="0"/>
                </a:rPr>
                <a:t>= 1  </a:t>
              </a:r>
              <a:r>
                <a:rPr lang="zh-CN" altLang="en-US" sz="2400">
                  <a:latin typeface="Times New Roman" pitchFamily="18" charset="0"/>
                </a:rPr>
                <a:t>有请求      即  </a:t>
              </a:r>
              <a:r>
                <a:rPr lang="en-US" altLang="zh-CN" sz="2400">
                  <a:solidFill>
                    <a:schemeClr val="folHlink"/>
                  </a:solidFill>
                  <a:latin typeface="Times New Roman" pitchFamily="18" charset="0"/>
                </a:rPr>
                <a:t>INTR</a:t>
              </a:r>
              <a:r>
                <a:rPr lang="en-US" altLang="zh-CN" sz="2400" i="1" baseline="-25000">
                  <a:solidFill>
                    <a:schemeClr val="folHlink"/>
                  </a:solidFill>
                  <a:latin typeface="Times New Roman" pitchFamily="18" charset="0"/>
                </a:rPr>
                <a:t>i</a:t>
              </a: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 = 0</a:t>
              </a:r>
            </a:p>
          </p:txBody>
        </p:sp>
        <p:sp>
          <p:nvSpPr>
            <p:cNvPr id="33827" name="Line 87"/>
            <p:cNvSpPr>
              <a:spLocks noChangeShapeType="1"/>
            </p:cNvSpPr>
            <p:nvPr/>
          </p:nvSpPr>
          <p:spPr bwMode="auto">
            <a:xfrm>
              <a:off x="2736" y="3888"/>
              <a:ext cx="47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2" name="Group 88"/>
          <p:cNvGrpSpPr>
            <a:grpSpLocks/>
          </p:cNvGrpSpPr>
          <p:nvPr/>
        </p:nvGrpSpPr>
        <p:grpSpPr bwMode="auto">
          <a:xfrm>
            <a:off x="523875" y="4102100"/>
            <a:ext cx="8467725" cy="306388"/>
            <a:chOff x="330" y="2584"/>
            <a:chExt cx="5334" cy="193"/>
          </a:xfrm>
        </p:grpSpPr>
        <p:grpSp>
          <p:nvGrpSpPr>
            <p:cNvPr id="33814" name="Group 89"/>
            <p:cNvGrpSpPr>
              <a:grpSpLocks/>
            </p:cNvGrpSpPr>
            <p:nvPr/>
          </p:nvGrpSpPr>
          <p:grpSpPr bwMode="auto">
            <a:xfrm>
              <a:off x="776" y="2613"/>
              <a:ext cx="4122" cy="4"/>
              <a:chOff x="776" y="2613"/>
              <a:chExt cx="4122" cy="4"/>
            </a:xfrm>
          </p:grpSpPr>
          <p:sp>
            <p:nvSpPr>
              <p:cNvPr id="33819" name="Freeform 90"/>
              <p:cNvSpPr>
                <a:spLocks/>
              </p:cNvSpPr>
              <p:nvPr/>
            </p:nvSpPr>
            <p:spPr bwMode="auto">
              <a:xfrm>
                <a:off x="2072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0" name="Freeform 91"/>
              <p:cNvSpPr>
                <a:spLocks/>
              </p:cNvSpPr>
              <p:nvPr/>
            </p:nvSpPr>
            <p:spPr bwMode="auto">
              <a:xfrm>
                <a:off x="2594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1" name="Freeform 92"/>
              <p:cNvSpPr>
                <a:spLocks/>
              </p:cNvSpPr>
              <p:nvPr/>
            </p:nvSpPr>
            <p:spPr bwMode="auto">
              <a:xfrm>
                <a:off x="3369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2" name="Freeform 93"/>
              <p:cNvSpPr>
                <a:spLocks/>
              </p:cNvSpPr>
              <p:nvPr/>
            </p:nvSpPr>
            <p:spPr bwMode="auto">
              <a:xfrm>
                <a:off x="3891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3" name="Freeform 94"/>
              <p:cNvSpPr>
                <a:spLocks/>
              </p:cNvSpPr>
              <p:nvPr/>
            </p:nvSpPr>
            <p:spPr bwMode="auto">
              <a:xfrm>
                <a:off x="4665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4" name="Freeform 95"/>
              <p:cNvSpPr>
                <a:spLocks/>
              </p:cNvSpPr>
              <p:nvPr/>
            </p:nvSpPr>
            <p:spPr bwMode="auto">
              <a:xfrm>
                <a:off x="776" y="2616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25" name="Freeform 96"/>
              <p:cNvSpPr>
                <a:spLocks/>
              </p:cNvSpPr>
              <p:nvPr/>
            </p:nvSpPr>
            <p:spPr bwMode="auto">
              <a:xfrm>
                <a:off x="1298" y="2613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3815" name="Group 97"/>
            <p:cNvGrpSpPr>
              <a:grpSpLocks/>
            </p:cNvGrpSpPr>
            <p:nvPr/>
          </p:nvGrpSpPr>
          <p:grpSpPr bwMode="auto">
            <a:xfrm>
              <a:off x="330" y="2584"/>
              <a:ext cx="144" cy="193"/>
              <a:chOff x="336" y="3168"/>
              <a:chExt cx="144" cy="193"/>
            </a:xfrm>
          </p:grpSpPr>
          <p:sp>
            <p:nvSpPr>
              <p:cNvPr id="33817" name="Freeform 98"/>
              <p:cNvSpPr>
                <a:spLocks/>
              </p:cNvSpPr>
              <p:nvPr/>
            </p:nvSpPr>
            <p:spPr bwMode="auto">
              <a:xfrm>
                <a:off x="384" y="3168"/>
                <a:ext cx="96" cy="192"/>
              </a:xfrm>
              <a:custGeom>
                <a:avLst/>
                <a:gdLst>
                  <a:gd name="T0" fmla="*/ 96 w 96"/>
                  <a:gd name="T1" fmla="*/ 0 h 192"/>
                  <a:gd name="T2" fmla="*/ 0 w 96"/>
                  <a:gd name="T3" fmla="*/ 0 h 192"/>
                  <a:gd name="T4" fmla="*/ 0 w 96"/>
                  <a:gd name="T5" fmla="*/ 192 h 192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192"/>
                  <a:gd name="T11" fmla="*/ 96 w 96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192">
                    <a:moveTo>
                      <a:pt x="96" y="0"/>
                    </a:move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3818" name="Line 99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96" cy="1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33816" name="Freeform 100"/>
            <p:cNvSpPr>
              <a:spLocks/>
            </p:cNvSpPr>
            <p:nvPr/>
          </p:nvSpPr>
          <p:spPr bwMode="auto">
            <a:xfrm>
              <a:off x="5187" y="2613"/>
              <a:ext cx="477" cy="3"/>
            </a:xfrm>
            <a:custGeom>
              <a:avLst/>
              <a:gdLst>
                <a:gd name="T0" fmla="*/ 0 w 477"/>
                <a:gd name="T1" fmla="*/ 3 h 3"/>
                <a:gd name="T2" fmla="*/ 477 w 477"/>
                <a:gd name="T3" fmla="*/ 0 h 3"/>
                <a:gd name="T4" fmla="*/ 0 60000 65536"/>
                <a:gd name="T5" fmla="*/ 0 60000 65536"/>
                <a:gd name="T6" fmla="*/ 0 w 477"/>
                <a:gd name="T7" fmla="*/ 0 h 3"/>
                <a:gd name="T8" fmla="*/ 477 w 477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77" h="3">
                  <a:moveTo>
                    <a:pt x="0" y="3"/>
                  </a:moveTo>
                  <a:lnTo>
                    <a:pt x="477" y="0"/>
                  </a:lnTo>
                </a:path>
              </a:pathLst>
            </a:custGeom>
            <a:noFill/>
            <a:ln w="38100">
              <a:solidFill>
                <a:srgbClr val="CC99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3813" name="AutoShape 10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autoUpdateAnimBg="0"/>
      <p:bldP spid="334852" grpId="0" autoUpdateAnimBg="0"/>
      <p:bldP spid="334853" grpId="0" autoUpdateAnimBg="0"/>
      <p:bldP spid="334854" grpId="0" autoUpdateAnimBg="0"/>
      <p:bldP spid="334855" grpId="0" animBg="1"/>
      <p:bldP spid="334857" grpId="0" autoUpdateAnimBg="0"/>
      <p:bldP spid="33493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D19210-61E2-426D-A336-0C27E9C26AC1}" type="slidenum">
              <a:rPr lang="zh-CN" altLang="en-US"/>
              <a:pPr/>
              <a:t>32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41413" y="2438400"/>
            <a:ext cx="7546975" cy="811213"/>
            <a:chOff x="719" y="1536"/>
            <a:chExt cx="4754" cy="511"/>
          </a:xfrm>
        </p:grpSpPr>
        <p:sp>
          <p:nvSpPr>
            <p:cNvPr id="34966" name="Text Box 3"/>
            <p:cNvSpPr txBox="1">
              <a:spLocks noChangeArrowheads="1"/>
            </p:cNvSpPr>
            <p:nvPr/>
          </p:nvSpPr>
          <p:spPr bwMode="auto">
            <a:xfrm>
              <a:off x="908" y="1797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67" name="Rectangle 4"/>
            <p:cNvSpPr>
              <a:spLocks noChangeArrowheads="1"/>
            </p:cNvSpPr>
            <p:nvPr/>
          </p:nvSpPr>
          <p:spPr bwMode="auto">
            <a:xfrm>
              <a:off x="719" y="1802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68" name="Oval 5"/>
            <p:cNvSpPr>
              <a:spLocks noChangeArrowheads="1"/>
            </p:cNvSpPr>
            <p:nvPr/>
          </p:nvSpPr>
          <p:spPr bwMode="auto">
            <a:xfrm>
              <a:off x="985" y="1750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69" name="Freeform 6"/>
            <p:cNvSpPr>
              <a:spLocks/>
            </p:cNvSpPr>
            <p:nvPr/>
          </p:nvSpPr>
          <p:spPr bwMode="auto">
            <a:xfrm rot="10800000">
              <a:off x="1006" y="1549"/>
              <a:ext cx="1" cy="210"/>
            </a:xfrm>
            <a:custGeom>
              <a:avLst/>
              <a:gdLst>
                <a:gd name="T0" fmla="*/ 0 w 1"/>
                <a:gd name="T1" fmla="*/ 0 h 210"/>
                <a:gd name="T2" fmla="*/ 0 w 1"/>
                <a:gd name="T3" fmla="*/ 210 h 210"/>
                <a:gd name="T4" fmla="*/ 0 60000 65536"/>
                <a:gd name="T5" fmla="*/ 0 60000 65536"/>
                <a:gd name="T6" fmla="*/ 0 w 1"/>
                <a:gd name="T7" fmla="*/ 0 h 210"/>
                <a:gd name="T8" fmla="*/ 1 w 1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0">
                  <a:moveTo>
                    <a:pt x="0" y="0"/>
                  </a:moveTo>
                  <a:lnTo>
                    <a:pt x="0" y="21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70" name="Text Box 7"/>
            <p:cNvSpPr txBox="1">
              <a:spLocks noChangeArrowheads="1"/>
            </p:cNvSpPr>
            <p:nvPr/>
          </p:nvSpPr>
          <p:spPr bwMode="auto">
            <a:xfrm>
              <a:off x="1033" y="1536"/>
              <a:ext cx="55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71" name="Text Box 8"/>
            <p:cNvSpPr txBox="1">
              <a:spLocks noChangeArrowheads="1"/>
            </p:cNvSpPr>
            <p:nvPr/>
          </p:nvSpPr>
          <p:spPr bwMode="auto">
            <a:xfrm>
              <a:off x="2217" y="1797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72" name="Rectangle 9"/>
            <p:cNvSpPr>
              <a:spLocks noChangeArrowheads="1"/>
            </p:cNvSpPr>
            <p:nvPr/>
          </p:nvSpPr>
          <p:spPr bwMode="auto">
            <a:xfrm>
              <a:off x="2022" y="1802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73" name="Oval 10"/>
            <p:cNvSpPr>
              <a:spLocks noChangeArrowheads="1"/>
            </p:cNvSpPr>
            <p:nvPr/>
          </p:nvSpPr>
          <p:spPr bwMode="auto">
            <a:xfrm>
              <a:off x="2288" y="1750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74" name="Freeform 11"/>
            <p:cNvSpPr>
              <a:spLocks/>
            </p:cNvSpPr>
            <p:nvPr/>
          </p:nvSpPr>
          <p:spPr bwMode="auto">
            <a:xfrm rot="10800000">
              <a:off x="2309" y="1549"/>
              <a:ext cx="1" cy="210"/>
            </a:xfrm>
            <a:custGeom>
              <a:avLst/>
              <a:gdLst>
                <a:gd name="T0" fmla="*/ 0 w 1"/>
                <a:gd name="T1" fmla="*/ 0 h 210"/>
                <a:gd name="T2" fmla="*/ 0 w 1"/>
                <a:gd name="T3" fmla="*/ 210 h 210"/>
                <a:gd name="T4" fmla="*/ 0 60000 65536"/>
                <a:gd name="T5" fmla="*/ 0 60000 65536"/>
                <a:gd name="T6" fmla="*/ 0 w 1"/>
                <a:gd name="T7" fmla="*/ 0 h 210"/>
                <a:gd name="T8" fmla="*/ 1 w 1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0">
                  <a:moveTo>
                    <a:pt x="0" y="0"/>
                  </a:moveTo>
                  <a:lnTo>
                    <a:pt x="0" y="21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75" name="Text Box 12"/>
            <p:cNvSpPr txBox="1">
              <a:spLocks noChangeArrowheads="1"/>
            </p:cNvSpPr>
            <p:nvPr/>
          </p:nvSpPr>
          <p:spPr bwMode="auto">
            <a:xfrm>
              <a:off x="2336" y="1536"/>
              <a:ext cx="55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4976" name="Text Box 13"/>
            <p:cNvSpPr txBox="1">
              <a:spLocks noChangeArrowheads="1"/>
            </p:cNvSpPr>
            <p:nvPr/>
          </p:nvSpPr>
          <p:spPr bwMode="auto">
            <a:xfrm>
              <a:off x="3509" y="1797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77" name="Rectangle 14"/>
            <p:cNvSpPr>
              <a:spLocks noChangeArrowheads="1"/>
            </p:cNvSpPr>
            <p:nvPr/>
          </p:nvSpPr>
          <p:spPr bwMode="auto">
            <a:xfrm>
              <a:off x="3318" y="1802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78" name="Oval 15"/>
            <p:cNvSpPr>
              <a:spLocks noChangeArrowheads="1"/>
            </p:cNvSpPr>
            <p:nvPr/>
          </p:nvSpPr>
          <p:spPr bwMode="auto">
            <a:xfrm>
              <a:off x="3584" y="1750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79" name="Freeform 16"/>
            <p:cNvSpPr>
              <a:spLocks/>
            </p:cNvSpPr>
            <p:nvPr/>
          </p:nvSpPr>
          <p:spPr bwMode="auto">
            <a:xfrm rot="10800000">
              <a:off x="3605" y="1549"/>
              <a:ext cx="1" cy="210"/>
            </a:xfrm>
            <a:custGeom>
              <a:avLst/>
              <a:gdLst>
                <a:gd name="T0" fmla="*/ 0 w 1"/>
                <a:gd name="T1" fmla="*/ 0 h 210"/>
                <a:gd name="T2" fmla="*/ 0 w 1"/>
                <a:gd name="T3" fmla="*/ 210 h 210"/>
                <a:gd name="T4" fmla="*/ 0 60000 65536"/>
                <a:gd name="T5" fmla="*/ 0 60000 65536"/>
                <a:gd name="T6" fmla="*/ 0 w 1"/>
                <a:gd name="T7" fmla="*/ 0 h 210"/>
                <a:gd name="T8" fmla="*/ 1 w 1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0">
                  <a:moveTo>
                    <a:pt x="0" y="0"/>
                  </a:moveTo>
                  <a:lnTo>
                    <a:pt x="0" y="21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80" name="Text Box 17"/>
            <p:cNvSpPr txBox="1">
              <a:spLocks noChangeArrowheads="1"/>
            </p:cNvSpPr>
            <p:nvPr/>
          </p:nvSpPr>
          <p:spPr bwMode="auto">
            <a:xfrm>
              <a:off x="3632" y="1536"/>
              <a:ext cx="55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34981" name="Text Box 18"/>
            <p:cNvSpPr txBox="1">
              <a:spLocks noChangeArrowheads="1"/>
            </p:cNvSpPr>
            <p:nvPr/>
          </p:nvSpPr>
          <p:spPr bwMode="auto">
            <a:xfrm>
              <a:off x="4806" y="1797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82" name="Rectangle 19"/>
            <p:cNvSpPr>
              <a:spLocks noChangeArrowheads="1"/>
            </p:cNvSpPr>
            <p:nvPr/>
          </p:nvSpPr>
          <p:spPr bwMode="auto">
            <a:xfrm>
              <a:off x="4608" y="1802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83" name="Oval 20"/>
            <p:cNvSpPr>
              <a:spLocks noChangeArrowheads="1"/>
            </p:cNvSpPr>
            <p:nvPr/>
          </p:nvSpPr>
          <p:spPr bwMode="auto">
            <a:xfrm>
              <a:off x="4874" y="1750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84" name="Freeform 21"/>
            <p:cNvSpPr>
              <a:spLocks/>
            </p:cNvSpPr>
            <p:nvPr/>
          </p:nvSpPr>
          <p:spPr bwMode="auto">
            <a:xfrm rot="10800000">
              <a:off x="4895" y="1549"/>
              <a:ext cx="1" cy="210"/>
            </a:xfrm>
            <a:custGeom>
              <a:avLst/>
              <a:gdLst>
                <a:gd name="T0" fmla="*/ 0 w 1"/>
                <a:gd name="T1" fmla="*/ 0 h 210"/>
                <a:gd name="T2" fmla="*/ 0 w 1"/>
                <a:gd name="T3" fmla="*/ 210 h 210"/>
                <a:gd name="T4" fmla="*/ 0 60000 65536"/>
                <a:gd name="T5" fmla="*/ 0 60000 65536"/>
                <a:gd name="T6" fmla="*/ 0 w 1"/>
                <a:gd name="T7" fmla="*/ 0 h 210"/>
                <a:gd name="T8" fmla="*/ 1 w 1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0">
                  <a:moveTo>
                    <a:pt x="0" y="0"/>
                  </a:moveTo>
                  <a:lnTo>
                    <a:pt x="0" y="21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85" name="Text Box 22"/>
            <p:cNvSpPr txBox="1">
              <a:spLocks noChangeArrowheads="1"/>
            </p:cNvSpPr>
            <p:nvPr/>
          </p:nvSpPr>
          <p:spPr bwMode="auto">
            <a:xfrm>
              <a:off x="4922" y="1536"/>
              <a:ext cx="55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latin typeface="Times New Roman" pitchFamily="18" charset="0"/>
                </a:rPr>
                <a:t>4</a:t>
              </a: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141413" y="3457575"/>
            <a:ext cx="7088187" cy="476250"/>
            <a:chOff x="719" y="2178"/>
            <a:chExt cx="4465" cy="300"/>
          </a:xfrm>
        </p:grpSpPr>
        <p:sp>
          <p:nvSpPr>
            <p:cNvPr id="34954" name="Text Box 24"/>
            <p:cNvSpPr txBox="1">
              <a:spLocks noChangeArrowheads="1"/>
            </p:cNvSpPr>
            <p:nvPr/>
          </p:nvSpPr>
          <p:spPr bwMode="auto">
            <a:xfrm>
              <a:off x="897" y="2228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4955" name="Rectangle 25"/>
            <p:cNvSpPr>
              <a:spLocks noChangeArrowheads="1"/>
            </p:cNvSpPr>
            <p:nvPr/>
          </p:nvSpPr>
          <p:spPr bwMode="auto">
            <a:xfrm>
              <a:off x="719" y="2237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56" name="Oval 26"/>
            <p:cNvSpPr>
              <a:spLocks noChangeArrowheads="1"/>
            </p:cNvSpPr>
            <p:nvPr/>
          </p:nvSpPr>
          <p:spPr bwMode="auto">
            <a:xfrm>
              <a:off x="985" y="217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57" name="Text Box 27"/>
            <p:cNvSpPr txBox="1">
              <a:spLocks noChangeArrowheads="1"/>
            </p:cNvSpPr>
            <p:nvPr/>
          </p:nvSpPr>
          <p:spPr bwMode="auto">
            <a:xfrm>
              <a:off x="2199" y="2228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4958" name="Rectangle 28"/>
            <p:cNvSpPr>
              <a:spLocks noChangeArrowheads="1"/>
            </p:cNvSpPr>
            <p:nvPr/>
          </p:nvSpPr>
          <p:spPr bwMode="auto">
            <a:xfrm>
              <a:off x="2022" y="2237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59" name="Oval 29"/>
            <p:cNvSpPr>
              <a:spLocks noChangeArrowheads="1"/>
            </p:cNvSpPr>
            <p:nvPr/>
          </p:nvSpPr>
          <p:spPr bwMode="auto">
            <a:xfrm>
              <a:off x="2288" y="217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60" name="Text Box 30"/>
            <p:cNvSpPr txBox="1">
              <a:spLocks noChangeArrowheads="1"/>
            </p:cNvSpPr>
            <p:nvPr/>
          </p:nvSpPr>
          <p:spPr bwMode="auto">
            <a:xfrm>
              <a:off x="3495" y="2228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4961" name="Rectangle 31"/>
            <p:cNvSpPr>
              <a:spLocks noChangeArrowheads="1"/>
            </p:cNvSpPr>
            <p:nvPr/>
          </p:nvSpPr>
          <p:spPr bwMode="auto">
            <a:xfrm>
              <a:off x="3318" y="2237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62" name="Oval 32"/>
            <p:cNvSpPr>
              <a:spLocks noChangeArrowheads="1"/>
            </p:cNvSpPr>
            <p:nvPr/>
          </p:nvSpPr>
          <p:spPr bwMode="auto">
            <a:xfrm>
              <a:off x="3584" y="217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963" name="Text Box 33"/>
            <p:cNvSpPr txBox="1">
              <a:spLocks noChangeArrowheads="1"/>
            </p:cNvSpPr>
            <p:nvPr/>
          </p:nvSpPr>
          <p:spPr bwMode="auto">
            <a:xfrm>
              <a:off x="4791" y="2228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4964" name="Rectangle 34"/>
            <p:cNvSpPr>
              <a:spLocks noChangeArrowheads="1"/>
            </p:cNvSpPr>
            <p:nvPr/>
          </p:nvSpPr>
          <p:spPr bwMode="auto">
            <a:xfrm>
              <a:off x="4608" y="2237"/>
              <a:ext cx="576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965" name="Oval 35"/>
            <p:cNvSpPr>
              <a:spLocks noChangeArrowheads="1"/>
            </p:cNvSpPr>
            <p:nvPr/>
          </p:nvSpPr>
          <p:spPr bwMode="auto">
            <a:xfrm>
              <a:off x="4874" y="2178"/>
              <a:ext cx="48" cy="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600200" y="3243263"/>
            <a:ext cx="6175375" cy="228600"/>
            <a:chOff x="1008" y="2043"/>
            <a:chExt cx="3890" cy="144"/>
          </a:xfrm>
        </p:grpSpPr>
        <p:sp>
          <p:nvSpPr>
            <p:cNvPr id="34950" name="Freeform 37"/>
            <p:cNvSpPr>
              <a:spLocks/>
            </p:cNvSpPr>
            <p:nvPr/>
          </p:nvSpPr>
          <p:spPr bwMode="auto">
            <a:xfrm>
              <a:off x="1008" y="2043"/>
              <a:ext cx="1" cy="144"/>
            </a:xfrm>
            <a:custGeom>
              <a:avLst/>
              <a:gdLst>
                <a:gd name="T0" fmla="*/ 0 w 1"/>
                <a:gd name="T1" fmla="*/ 0 h 144"/>
                <a:gd name="T2" fmla="*/ 0 w 1"/>
                <a:gd name="T3" fmla="*/ 144 h 144"/>
                <a:gd name="T4" fmla="*/ 0 60000 65536"/>
                <a:gd name="T5" fmla="*/ 0 60000 65536"/>
                <a:gd name="T6" fmla="*/ 0 w 1"/>
                <a:gd name="T7" fmla="*/ 0 h 144"/>
                <a:gd name="T8" fmla="*/ 1 w 1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4">
                  <a:moveTo>
                    <a:pt x="0" y="0"/>
                  </a:move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51" name="Freeform 38"/>
            <p:cNvSpPr>
              <a:spLocks/>
            </p:cNvSpPr>
            <p:nvPr/>
          </p:nvSpPr>
          <p:spPr bwMode="auto">
            <a:xfrm>
              <a:off x="2311" y="2043"/>
              <a:ext cx="1" cy="144"/>
            </a:xfrm>
            <a:custGeom>
              <a:avLst/>
              <a:gdLst>
                <a:gd name="T0" fmla="*/ 0 w 1"/>
                <a:gd name="T1" fmla="*/ 0 h 144"/>
                <a:gd name="T2" fmla="*/ 0 w 1"/>
                <a:gd name="T3" fmla="*/ 144 h 144"/>
                <a:gd name="T4" fmla="*/ 0 60000 65536"/>
                <a:gd name="T5" fmla="*/ 0 60000 65536"/>
                <a:gd name="T6" fmla="*/ 0 w 1"/>
                <a:gd name="T7" fmla="*/ 0 h 144"/>
                <a:gd name="T8" fmla="*/ 1 w 1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4">
                  <a:moveTo>
                    <a:pt x="0" y="0"/>
                  </a:move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52" name="Freeform 39"/>
            <p:cNvSpPr>
              <a:spLocks/>
            </p:cNvSpPr>
            <p:nvPr/>
          </p:nvSpPr>
          <p:spPr bwMode="auto">
            <a:xfrm>
              <a:off x="3607" y="2043"/>
              <a:ext cx="1" cy="144"/>
            </a:xfrm>
            <a:custGeom>
              <a:avLst/>
              <a:gdLst>
                <a:gd name="T0" fmla="*/ 0 w 1"/>
                <a:gd name="T1" fmla="*/ 0 h 144"/>
                <a:gd name="T2" fmla="*/ 0 w 1"/>
                <a:gd name="T3" fmla="*/ 144 h 144"/>
                <a:gd name="T4" fmla="*/ 0 60000 65536"/>
                <a:gd name="T5" fmla="*/ 0 60000 65536"/>
                <a:gd name="T6" fmla="*/ 0 w 1"/>
                <a:gd name="T7" fmla="*/ 0 h 144"/>
                <a:gd name="T8" fmla="*/ 1 w 1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4">
                  <a:moveTo>
                    <a:pt x="0" y="0"/>
                  </a:move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53" name="Freeform 40"/>
            <p:cNvSpPr>
              <a:spLocks/>
            </p:cNvSpPr>
            <p:nvPr/>
          </p:nvSpPr>
          <p:spPr bwMode="auto">
            <a:xfrm>
              <a:off x="4897" y="2043"/>
              <a:ext cx="1" cy="144"/>
            </a:xfrm>
            <a:custGeom>
              <a:avLst/>
              <a:gdLst>
                <a:gd name="T0" fmla="*/ 0 w 1"/>
                <a:gd name="T1" fmla="*/ 0 h 144"/>
                <a:gd name="T2" fmla="*/ 0 w 1"/>
                <a:gd name="T3" fmla="*/ 144 h 144"/>
                <a:gd name="T4" fmla="*/ 0 60000 65536"/>
                <a:gd name="T5" fmla="*/ 0 60000 65536"/>
                <a:gd name="T6" fmla="*/ 0 w 1"/>
                <a:gd name="T7" fmla="*/ 0 h 144"/>
                <a:gd name="T8" fmla="*/ 1 w 1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4">
                  <a:moveTo>
                    <a:pt x="0" y="0"/>
                  </a:move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1839913" y="3886200"/>
            <a:ext cx="7151687" cy="396875"/>
            <a:chOff x="1159" y="2448"/>
            <a:chExt cx="4505" cy="250"/>
          </a:xfrm>
        </p:grpSpPr>
        <p:sp>
          <p:nvSpPr>
            <p:cNvPr id="34942" name="Freeform 42"/>
            <p:cNvSpPr>
              <a:spLocks/>
            </p:cNvSpPr>
            <p:nvPr/>
          </p:nvSpPr>
          <p:spPr bwMode="auto">
            <a:xfrm>
              <a:off x="1159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43" name="Text Box 43"/>
            <p:cNvSpPr txBox="1">
              <a:spLocks noChangeArrowheads="1"/>
            </p:cNvSpPr>
            <p:nvPr/>
          </p:nvSpPr>
          <p:spPr bwMode="auto">
            <a:xfrm>
              <a:off x="1207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944" name="Freeform 44"/>
            <p:cNvSpPr>
              <a:spLocks/>
            </p:cNvSpPr>
            <p:nvPr/>
          </p:nvSpPr>
          <p:spPr bwMode="auto">
            <a:xfrm>
              <a:off x="2455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45" name="Text Box 45"/>
            <p:cNvSpPr txBox="1">
              <a:spLocks noChangeArrowheads="1"/>
            </p:cNvSpPr>
            <p:nvPr/>
          </p:nvSpPr>
          <p:spPr bwMode="auto">
            <a:xfrm>
              <a:off x="2503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4946" name="Freeform 46"/>
            <p:cNvSpPr>
              <a:spLocks/>
            </p:cNvSpPr>
            <p:nvPr/>
          </p:nvSpPr>
          <p:spPr bwMode="auto">
            <a:xfrm>
              <a:off x="3792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47" name="Text Box 47"/>
            <p:cNvSpPr txBox="1">
              <a:spLocks noChangeArrowheads="1"/>
            </p:cNvSpPr>
            <p:nvPr/>
          </p:nvSpPr>
          <p:spPr bwMode="auto">
            <a:xfrm>
              <a:off x="3840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34948" name="Freeform 48"/>
            <p:cNvSpPr>
              <a:spLocks/>
            </p:cNvSpPr>
            <p:nvPr/>
          </p:nvSpPr>
          <p:spPr bwMode="auto">
            <a:xfrm>
              <a:off x="5047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49" name="Text Box 49"/>
            <p:cNvSpPr txBox="1">
              <a:spLocks noChangeArrowheads="1"/>
            </p:cNvSpPr>
            <p:nvPr/>
          </p:nvSpPr>
          <p:spPr bwMode="auto">
            <a:xfrm>
              <a:off x="5095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latin typeface="Times New Roman" pitchFamily="18" charset="0"/>
                </a:rPr>
                <a:t>4</a:t>
              </a:r>
            </a:p>
          </p:txBody>
        </p:sp>
      </p:grp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447675" y="3917950"/>
            <a:ext cx="8543925" cy="2727325"/>
            <a:chOff x="282" y="2468"/>
            <a:chExt cx="5382" cy="1718"/>
          </a:xfrm>
        </p:grpSpPr>
        <p:grpSp>
          <p:nvGrpSpPr>
            <p:cNvPr id="34877" name="Group 51"/>
            <p:cNvGrpSpPr>
              <a:grpSpLocks/>
            </p:cNvGrpSpPr>
            <p:nvPr/>
          </p:nvGrpSpPr>
          <p:grpSpPr bwMode="auto">
            <a:xfrm>
              <a:off x="330" y="2468"/>
              <a:ext cx="5334" cy="1718"/>
              <a:chOff x="330" y="2468"/>
              <a:chExt cx="5334" cy="1718"/>
            </a:xfrm>
          </p:grpSpPr>
          <p:grpSp>
            <p:nvGrpSpPr>
              <p:cNvPr id="34890" name="Group 52"/>
              <p:cNvGrpSpPr>
                <a:grpSpLocks/>
              </p:cNvGrpSpPr>
              <p:nvPr/>
            </p:nvGrpSpPr>
            <p:grpSpPr bwMode="auto">
              <a:xfrm>
                <a:off x="330" y="3130"/>
                <a:ext cx="5334" cy="1056"/>
                <a:chOff x="330" y="3130"/>
                <a:chExt cx="5334" cy="1056"/>
              </a:xfrm>
            </p:grpSpPr>
            <p:sp>
              <p:nvSpPr>
                <p:cNvPr id="34896" name="Freeform 53"/>
                <p:cNvSpPr>
                  <a:spLocks/>
                </p:cNvSpPr>
                <p:nvPr/>
              </p:nvSpPr>
              <p:spPr bwMode="auto">
                <a:xfrm>
                  <a:off x="911" y="3552"/>
                  <a:ext cx="96" cy="336"/>
                </a:xfrm>
                <a:custGeom>
                  <a:avLst/>
                  <a:gdLst>
                    <a:gd name="T0" fmla="*/ 96 w 96"/>
                    <a:gd name="T1" fmla="*/ 0 h 336"/>
                    <a:gd name="T2" fmla="*/ 0 w 96"/>
                    <a:gd name="T3" fmla="*/ 0 h 336"/>
                    <a:gd name="T4" fmla="*/ 0 w 96"/>
                    <a:gd name="T5" fmla="*/ 336 h 336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336"/>
                    <a:gd name="T11" fmla="*/ 96 w 96"/>
                    <a:gd name="T12" fmla="*/ 336 h 3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336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897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671" y="3936"/>
                  <a:ext cx="56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INTR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34898" name="Line 55"/>
                <p:cNvSpPr>
                  <a:spLocks noChangeShapeType="1"/>
                </p:cNvSpPr>
                <p:nvPr/>
              </p:nvSpPr>
              <p:spPr bwMode="auto">
                <a:xfrm>
                  <a:off x="729" y="3946"/>
                  <a:ext cx="384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899" name="Freeform 56"/>
                <p:cNvSpPr>
                  <a:spLocks/>
                </p:cNvSpPr>
                <p:nvPr/>
              </p:nvSpPr>
              <p:spPr bwMode="auto">
                <a:xfrm>
                  <a:off x="2207" y="3552"/>
                  <a:ext cx="96" cy="336"/>
                </a:xfrm>
                <a:custGeom>
                  <a:avLst/>
                  <a:gdLst>
                    <a:gd name="T0" fmla="*/ 96 w 96"/>
                    <a:gd name="T1" fmla="*/ 0 h 336"/>
                    <a:gd name="T2" fmla="*/ 0 w 96"/>
                    <a:gd name="T3" fmla="*/ 0 h 336"/>
                    <a:gd name="T4" fmla="*/ 0 w 96"/>
                    <a:gd name="T5" fmla="*/ 336 h 336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336"/>
                    <a:gd name="T11" fmla="*/ 96 w 96"/>
                    <a:gd name="T12" fmla="*/ 336 h 3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336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0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1978" y="3936"/>
                  <a:ext cx="56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INTR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2</a:t>
                  </a:r>
                </a:p>
              </p:txBody>
            </p:sp>
            <p:sp>
              <p:nvSpPr>
                <p:cNvPr id="34901" name="Line 58"/>
                <p:cNvSpPr>
                  <a:spLocks noChangeShapeType="1"/>
                </p:cNvSpPr>
                <p:nvPr/>
              </p:nvSpPr>
              <p:spPr bwMode="auto">
                <a:xfrm>
                  <a:off x="2036" y="3946"/>
                  <a:ext cx="384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2" name="Freeform 59"/>
                <p:cNvSpPr>
                  <a:spLocks/>
                </p:cNvSpPr>
                <p:nvPr/>
              </p:nvSpPr>
              <p:spPr bwMode="auto">
                <a:xfrm>
                  <a:off x="3503" y="3552"/>
                  <a:ext cx="96" cy="336"/>
                </a:xfrm>
                <a:custGeom>
                  <a:avLst/>
                  <a:gdLst>
                    <a:gd name="T0" fmla="*/ 96 w 96"/>
                    <a:gd name="T1" fmla="*/ 0 h 336"/>
                    <a:gd name="T2" fmla="*/ 0 w 96"/>
                    <a:gd name="T3" fmla="*/ 0 h 336"/>
                    <a:gd name="T4" fmla="*/ 0 w 96"/>
                    <a:gd name="T5" fmla="*/ 336 h 336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336"/>
                    <a:gd name="T11" fmla="*/ 96 w 96"/>
                    <a:gd name="T12" fmla="*/ 336 h 3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336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3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3274" y="3936"/>
                  <a:ext cx="56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INTR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3</a:t>
                  </a:r>
                  <a:endParaRPr lang="en-US" altLang="zh-CN" sz="2000">
                    <a:latin typeface="Times New Roman" pitchFamily="18" charset="0"/>
                  </a:endParaRPr>
                </a:p>
              </p:txBody>
            </p:sp>
            <p:sp>
              <p:nvSpPr>
                <p:cNvPr id="34904" name="Line 61"/>
                <p:cNvSpPr>
                  <a:spLocks noChangeShapeType="1"/>
                </p:cNvSpPr>
                <p:nvPr/>
              </p:nvSpPr>
              <p:spPr bwMode="auto">
                <a:xfrm>
                  <a:off x="3332" y="3946"/>
                  <a:ext cx="384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5" name="Freeform 62"/>
                <p:cNvSpPr>
                  <a:spLocks/>
                </p:cNvSpPr>
                <p:nvPr/>
              </p:nvSpPr>
              <p:spPr bwMode="auto">
                <a:xfrm>
                  <a:off x="4799" y="3552"/>
                  <a:ext cx="96" cy="336"/>
                </a:xfrm>
                <a:custGeom>
                  <a:avLst/>
                  <a:gdLst>
                    <a:gd name="T0" fmla="*/ 96 w 96"/>
                    <a:gd name="T1" fmla="*/ 0 h 336"/>
                    <a:gd name="T2" fmla="*/ 0 w 96"/>
                    <a:gd name="T3" fmla="*/ 0 h 336"/>
                    <a:gd name="T4" fmla="*/ 0 w 96"/>
                    <a:gd name="T5" fmla="*/ 336 h 336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336"/>
                    <a:gd name="T11" fmla="*/ 96 w 96"/>
                    <a:gd name="T12" fmla="*/ 336 h 3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336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33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6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4618" y="3936"/>
                  <a:ext cx="56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INTR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4</a:t>
                  </a:r>
                  <a:endParaRPr lang="en-US" altLang="zh-CN" sz="2000">
                    <a:latin typeface="Times New Roman" pitchFamily="18" charset="0"/>
                  </a:endParaRPr>
                </a:p>
              </p:txBody>
            </p:sp>
            <p:sp>
              <p:nvSpPr>
                <p:cNvPr id="34907" name="Line 64"/>
                <p:cNvSpPr>
                  <a:spLocks noChangeShapeType="1"/>
                </p:cNvSpPr>
                <p:nvPr/>
              </p:nvSpPr>
              <p:spPr bwMode="auto">
                <a:xfrm>
                  <a:off x="4676" y="3946"/>
                  <a:ext cx="384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08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1761" y="3241"/>
                  <a:ext cx="236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1</a:t>
                  </a:r>
                </a:p>
              </p:txBody>
            </p:sp>
            <p:sp>
              <p:nvSpPr>
                <p:cNvPr id="34909" name="Rectangle 66"/>
                <p:cNvSpPr>
                  <a:spLocks noChangeArrowheads="1"/>
                </p:cNvSpPr>
                <p:nvPr/>
              </p:nvSpPr>
              <p:spPr bwMode="auto">
                <a:xfrm>
                  <a:off x="1775" y="3130"/>
                  <a:ext cx="239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10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302" y="3241"/>
                  <a:ext cx="28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&amp; </a:t>
                  </a:r>
                </a:p>
              </p:txBody>
            </p:sp>
            <p:sp>
              <p:nvSpPr>
                <p:cNvPr id="34911" name="Rectangle 68"/>
                <p:cNvSpPr>
                  <a:spLocks noChangeArrowheads="1"/>
                </p:cNvSpPr>
                <p:nvPr/>
              </p:nvSpPr>
              <p:spPr bwMode="auto">
                <a:xfrm>
                  <a:off x="2303" y="3130"/>
                  <a:ext cx="238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12" name="Oval 69"/>
                <p:cNvSpPr>
                  <a:spLocks noChangeArrowheads="1"/>
                </p:cNvSpPr>
                <p:nvPr/>
              </p:nvSpPr>
              <p:spPr bwMode="auto">
                <a:xfrm>
                  <a:off x="2014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13" name="Oval 70"/>
                <p:cNvSpPr>
                  <a:spLocks noChangeArrowheads="1"/>
                </p:cNvSpPr>
                <p:nvPr/>
              </p:nvSpPr>
              <p:spPr bwMode="auto">
                <a:xfrm>
                  <a:off x="2542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14" name="Freeform 71"/>
                <p:cNvSpPr>
                  <a:spLocks/>
                </p:cNvSpPr>
                <p:nvPr/>
              </p:nvSpPr>
              <p:spPr bwMode="auto">
                <a:xfrm>
                  <a:off x="2072" y="3394"/>
                  <a:ext cx="233" cy="1"/>
                </a:xfrm>
                <a:custGeom>
                  <a:avLst/>
                  <a:gdLst>
                    <a:gd name="T0" fmla="*/ 0 w 233"/>
                    <a:gd name="T1" fmla="*/ 0 h 1"/>
                    <a:gd name="T2" fmla="*/ 233 w 233"/>
                    <a:gd name="T3" fmla="*/ 0 h 1"/>
                    <a:gd name="T4" fmla="*/ 0 60000 65536"/>
                    <a:gd name="T5" fmla="*/ 0 60000 65536"/>
                    <a:gd name="T6" fmla="*/ 0 w 233"/>
                    <a:gd name="T7" fmla="*/ 0 h 1"/>
                    <a:gd name="T8" fmla="*/ 233 w 233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33" h="1">
                      <a:moveTo>
                        <a:pt x="0" y="0"/>
                      </a:moveTo>
                      <a:lnTo>
                        <a:pt x="233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15" name="Freeform 72"/>
                <p:cNvSpPr>
                  <a:spLocks/>
                </p:cNvSpPr>
                <p:nvPr/>
              </p:nvSpPr>
              <p:spPr bwMode="auto">
                <a:xfrm>
                  <a:off x="2594" y="3391"/>
                  <a:ext cx="477" cy="3"/>
                </a:xfrm>
                <a:custGeom>
                  <a:avLst/>
                  <a:gdLst>
                    <a:gd name="T0" fmla="*/ 0 w 477"/>
                    <a:gd name="T1" fmla="*/ 3 h 3"/>
                    <a:gd name="T2" fmla="*/ 477 w 477"/>
                    <a:gd name="T3" fmla="*/ 0 h 3"/>
                    <a:gd name="T4" fmla="*/ 0 60000 65536"/>
                    <a:gd name="T5" fmla="*/ 0 60000 65536"/>
                    <a:gd name="T6" fmla="*/ 0 w 477"/>
                    <a:gd name="T7" fmla="*/ 0 h 3"/>
                    <a:gd name="T8" fmla="*/ 477 w 477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77" h="3">
                      <a:moveTo>
                        <a:pt x="0" y="3"/>
                      </a:moveTo>
                      <a:lnTo>
                        <a:pt x="477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16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3055" y="3241"/>
                  <a:ext cx="236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1</a:t>
                  </a:r>
                </a:p>
              </p:txBody>
            </p:sp>
            <p:sp>
              <p:nvSpPr>
                <p:cNvPr id="34917" name="Rectangle 74"/>
                <p:cNvSpPr>
                  <a:spLocks noChangeArrowheads="1"/>
                </p:cNvSpPr>
                <p:nvPr/>
              </p:nvSpPr>
              <p:spPr bwMode="auto">
                <a:xfrm>
                  <a:off x="3072" y="3130"/>
                  <a:ext cx="239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18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3599" y="3241"/>
                  <a:ext cx="28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&amp; </a:t>
                  </a:r>
                </a:p>
              </p:txBody>
            </p:sp>
            <p:sp>
              <p:nvSpPr>
                <p:cNvPr id="34919" name="Rectangle 76"/>
                <p:cNvSpPr>
                  <a:spLocks noChangeArrowheads="1"/>
                </p:cNvSpPr>
                <p:nvPr/>
              </p:nvSpPr>
              <p:spPr bwMode="auto">
                <a:xfrm>
                  <a:off x="3600" y="3130"/>
                  <a:ext cx="238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20" name="Oval 77"/>
                <p:cNvSpPr>
                  <a:spLocks noChangeArrowheads="1"/>
                </p:cNvSpPr>
                <p:nvPr/>
              </p:nvSpPr>
              <p:spPr bwMode="auto">
                <a:xfrm>
                  <a:off x="3311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21" name="Oval 78"/>
                <p:cNvSpPr>
                  <a:spLocks noChangeArrowheads="1"/>
                </p:cNvSpPr>
                <p:nvPr/>
              </p:nvSpPr>
              <p:spPr bwMode="auto">
                <a:xfrm>
                  <a:off x="3839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22" name="Freeform 79"/>
                <p:cNvSpPr>
                  <a:spLocks/>
                </p:cNvSpPr>
                <p:nvPr/>
              </p:nvSpPr>
              <p:spPr bwMode="auto">
                <a:xfrm>
                  <a:off x="3369" y="3394"/>
                  <a:ext cx="233" cy="1"/>
                </a:xfrm>
                <a:custGeom>
                  <a:avLst/>
                  <a:gdLst>
                    <a:gd name="T0" fmla="*/ 0 w 233"/>
                    <a:gd name="T1" fmla="*/ 0 h 1"/>
                    <a:gd name="T2" fmla="*/ 233 w 233"/>
                    <a:gd name="T3" fmla="*/ 0 h 1"/>
                    <a:gd name="T4" fmla="*/ 0 60000 65536"/>
                    <a:gd name="T5" fmla="*/ 0 60000 65536"/>
                    <a:gd name="T6" fmla="*/ 0 w 233"/>
                    <a:gd name="T7" fmla="*/ 0 h 1"/>
                    <a:gd name="T8" fmla="*/ 233 w 233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33" h="1">
                      <a:moveTo>
                        <a:pt x="0" y="0"/>
                      </a:moveTo>
                      <a:lnTo>
                        <a:pt x="233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23" name="Freeform 80"/>
                <p:cNvSpPr>
                  <a:spLocks/>
                </p:cNvSpPr>
                <p:nvPr/>
              </p:nvSpPr>
              <p:spPr bwMode="auto">
                <a:xfrm>
                  <a:off x="3891" y="3391"/>
                  <a:ext cx="477" cy="3"/>
                </a:xfrm>
                <a:custGeom>
                  <a:avLst/>
                  <a:gdLst>
                    <a:gd name="T0" fmla="*/ 0 w 477"/>
                    <a:gd name="T1" fmla="*/ 3 h 3"/>
                    <a:gd name="T2" fmla="*/ 477 w 477"/>
                    <a:gd name="T3" fmla="*/ 0 h 3"/>
                    <a:gd name="T4" fmla="*/ 0 60000 65536"/>
                    <a:gd name="T5" fmla="*/ 0 60000 65536"/>
                    <a:gd name="T6" fmla="*/ 0 w 477"/>
                    <a:gd name="T7" fmla="*/ 0 h 3"/>
                    <a:gd name="T8" fmla="*/ 477 w 477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77" h="3">
                      <a:moveTo>
                        <a:pt x="0" y="3"/>
                      </a:moveTo>
                      <a:lnTo>
                        <a:pt x="477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24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4348" y="3241"/>
                  <a:ext cx="236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1</a:t>
                  </a:r>
                </a:p>
              </p:txBody>
            </p:sp>
            <p:sp>
              <p:nvSpPr>
                <p:cNvPr id="34925" name="Rectangle 82"/>
                <p:cNvSpPr>
                  <a:spLocks noChangeArrowheads="1"/>
                </p:cNvSpPr>
                <p:nvPr/>
              </p:nvSpPr>
              <p:spPr bwMode="auto">
                <a:xfrm>
                  <a:off x="4368" y="3130"/>
                  <a:ext cx="239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26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4895" y="3241"/>
                  <a:ext cx="28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&amp; </a:t>
                  </a:r>
                </a:p>
              </p:txBody>
            </p:sp>
            <p:sp>
              <p:nvSpPr>
                <p:cNvPr id="34927" name="Rectangle 84"/>
                <p:cNvSpPr>
                  <a:spLocks noChangeArrowheads="1"/>
                </p:cNvSpPr>
                <p:nvPr/>
              </p:nvSpPr>
              <p:spPr bwMode="auto">
                <a:xfrm>
                  <a:off x="4896" y="3130"/>
                  <a:ext cx="238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28" name="Oval 85"/>
                <p:cNvSpPr>
                  <a:spLocks noChangeArrowheads="1"/>
                </p:cNvSpPr>
                <p:nvPr/>
              </p:nvSpPr>
              <p:spPr bwMode="auto">
                <a:xfrm>
                  <a:off x="4607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29" name="Oval 86"/>
                <p:cNvSpPr>
                  <a:spLocks noChangeArrowheads="1"/>
                </p:cNvSpPr>
                <p:nvPr/>
              </p:nvSpPr>
              <p:spPr bwMode="auto">
                <a:xfrm>
                  <a:off x="5135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30" name="Freeform 87"/>
                <p:cNvSpPr>
                  <a:spLocks/>
                </p:cNvSpPr>
                <p:nvPr/>
              </p:nvSpPr>
              <p:spPr bwMode="auto">
                <a:xfrm>
                  <a:off x="4665" y="3394"/>
                  <a:ext cx="233" cy="1"/>
                </a:xfrm>
                <a:custGeom>
                  <a:avLst/>
                  <a:gdLst>
                    <a:gd name="T0" fmla="*/ 0 w 233"/>
                    <a:gd name="T1" fmla="*/ 0 h 1"/>
                    <a:gd name="T2" fmla="*/ 233 w 233"/>
                    <a:gd name="T3" fmla="*/ 0 h 1"/>
                    <a:gd name="T4" fmla="*/ 0 60000 65536"/>
                    <a:gd name="T5" fmla="*/ 0 60000 65536"/>
                    <a:gd name="T6" fmla="*/ 0 w 233"/>
                    <a:gd name="T7" fmla="*/ 0 h 1"/>
                    <a:gd name="T8" fmla="*/ 233 w 233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33" h="1">
                      <a:moveTo>
                        <a:pt x="0" y="0"/>
                      </a:moveTo>
                      <a:lnTo>
                        <a:pt x="233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31" name="Freeform 88"/>
                <p:cNvSpPr>
                  <a:spLocks/>
                </p:cNvSpPr>
                <p:nvPr/>
              </p:nvSpPr>
              <p:spPr bwMode="auto">
                <a:xfrm>
                  <a:off x="5187" y="3391"/>
                  <a:ext cx="477" cy="3"/>
                </a:xfrm>
                <a:custGeom>
                  <a:avLst/>
                  <a:gdLst>
                    <a:gd name="T0" fmla="*/ 0 w 477"/>
                    <a:gd name="T1" fmla="*/ 3 h 3"/>
                    <a:gd name="T2" fmla="*/ 477 w 477"/>
                    <a:gd name="T3" fmla="*/ 0 h 3"/>
                    <a:gd name="T4" fmla="*/ 0 60000 65536"/>
                    <a:gd name="T5" fmla="*/ 0 60000 65536"/>
                    <a:gd name="T6" fmla="*/ 0 w 477"/>
                    <a:gd name="T7" fmla="*/ 0 h 3"/>
                    <a:gd name="T8" fmla="*/ 477 w 477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77" h="3">
                      <a:moveTo>
                        <a:pt x="0" y="3"/>
                      </a:moveTo>
                      <a:lnTo>
                        <a:pt x="477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32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67" y="3241"/>
                  <a:ext cx="236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1</a:t>
                  </a:r>
                </a:p>
              </p:txBody>
            </p:sp>
            <p:sp>
              <p:nvSpPr>
                <p:cNvPr id="34933" name="Rectangle 90"/>
                <p:cNvSpPr>
                  <a:spLocks noChangeArrowheads="1"/>
                </p:cNvSpPr>
                <p:nvPr/>
              </p:nvSpPr>
              <p:spPr bwMode="auto">
                <a:xfrm>
                  <a:off x="479" y="3130"/>
                  <a:ext cx="239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34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1006" y="3241"/>
                  <a:ext cx="289" cy="250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&amp; </a:t>
                  </a:r>
                </a:p>
              </p:txBody>
            </p:sp>
            <p:sp>
              <p:nvSpPr>
                <p:cNvPr id="34935" name="Rectangle 92"/>
                <p:cNvSpPr>
                  <a:spLocks noChangeArrowheads="1"/>
                </p:cNvSpPr>
                <p:nvPr/>
              </p:nvSpPr>
              <p:spPr bwMode="auto">
                <a:xfrm>
                  <a:off x="1007" y="3130"/>
                  <a:ext cx="238" cy="48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34936" name="Oval 93"/>
                <p:cNvSpPr>
                  <a:spLocks noChangeArrowheads="1"/>
                </p:cNvSpPr>
                <p:nvPr/>
              </p:nvSpPr>
              <p:spPr bwMode="auto">
                <a:xfrm>
                  <a:off x="718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37" name="Oval 94"/>
                <p:cNvSpPr>
                  <a:spLocks noChangeArrowheads="1"/>
                </p:cNvSpPr>
                <p:nvPr/>
              </p:nvSpPr>
              <p:spPr bwMode="auto">
                <a:xfrm>
                  <a:off x="1246" y="3370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4938" name="Freeform 95"/>
                <p:cNvSpPr>
                  <a:spLocks/>
                </p:cNvSpPr>
                <p:nvPr/>
              </p:nvSpPr>
              <p:spPr bwMode="auto">
                <a:xfrm>
                  <a:off x="776" y="3394"/>
                  <a:ext cx="233" cy="1"/>
                </a:xfrm>
                <a:custGeom>
                  <a:avLst/>
                  <a:gdLst>
                    <a:gd name="T0" fmla="*/ 0 w 233"/>
                    <a:gd name="T1" fmla="*/ 0 h 1"/>
                    <a:gd name="T2" fmla="*/ 233 w 233"/>
                    <a:gd name="T3" fmla="*/ 0 h 1"/>
                    <a:gd name="T4" fmla="*/ 0 60000 65536"/>
                    <a:gd name="T5" fmla="*/ 0 60000 65536"/>
                    <a:gd name="T6" fmla="*/ 0 w 233"/>
                    <a:gd name="T7" fmla="*/ 0 h 1"/>
                    <a:gd name="T8" fmla="*/ 233 w 233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33" h="1">
                      <a:moveTo>
                        <a:pt x="0" y="0"/>
                      </a:moveTo>
                      <a:lnTo>
                        <a:pt x="233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39" name="Freeform 96"/>
                <p:cNvSpPr>
                  <a:spLocks/>
                </p:cNvSpPr>
                <p:nvPr/>
              </p:nvSpPr>
              <p:spPr bwMode="auto">
                <a:xfrm>
                  <a:off x="1298" y="3391"/>
                  <a:ext cx="477" cy="3"/>
                </a:xfrm>
                <a:custGeom>
                  <a:avLst/>
                  <a:gdLst>
                    <a:gd name="T0" fmla="*/ 0 w 477"/>
                    <a:gd name="T1" fmla="*/ 3 h 3"/>
                    <a:gd name="T2" fmla="*/ 477 w 477"/>
                    <a:gd name="T3" fmla="*/ 0 h 3"/>
                    <a:gd name="T4" fmla="*/ 0 60000 65536"/>
                    <a:gd name="T5" fmla="*/ 0 60000 65536"/>
                    <a:gd name="T6" fmla="*/ 0 w 477"/>
                    <a:gd name="T7" fmla="*/ 0 h 3"/>
                    <a:gd name="T8" fmla="*/ 477 w 477"/>
                    <a:gd name="T9" fmla="*/ 3 h 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77" h="3">
                      <a:moveTo>
                        <a:pt x="0" y="3"/>
                      </a:moveTo>
                      <a:lnTo>
                        <a:pt x="477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40" name="Freeform 97"/>
                <p:cNvSpPr>
                  <a:spLocks/>
                </p:cNvSpPr>
                <p:nvPr/>
              </p:nvSpPr>
              <p:spPr bwMode="auto">
                <a:xfrm>
                  <a:off x="383" y="3360"/>
                  <a:ext cx="96" cy="192"/>
                </a:xfrm>
                <a:custGeom>
                  <a:avLst/>
                  <a:gdLst>
                    <a:gd name="T0" fmla="*/ 96 w 96"/>
                    <a:gd name="T1" fmla="*/ 0 h 192"/>
                    <a:gd name="T2" fmla="*/ 0 w 96"/>
                    <a:gd name="T3" fmla="*/ 0 h 192"/>
                    <a:gd name="T4" fmla="*/ 0 w 96"/>
                    <a:gd name="T5" fmla="*/ 192 h 192"/>
                    <a:gd name="T6" fmla="*/ 0 60000 65536"/>
                    <a:gd name="T7" fmla="*/ 0 60000 65536"/>
                    <a:gd name="T8" fmla="*/ 0 60000 65536"/>
                    <a:gd name="T9" fmla="*/ 0 w 96"/>
                    <a:gd name="T10" fmla="*/ 0 h 192"/>
                    <a:gd name="T11" fmla="*/ 96 w 96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6" h="192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941" name="Line 98"/>
                <p:cNvSpPr>
                  <a:spLocks noChangeShapeType="1"/>
                </p:cNvSpPr>
                <p:nvPr/>
              </p:nvSpPr>
              <p:spPr bwMode="auto">
                <a:xfrm>
                  <a:off x="330" y="3552"/>
                  <a:ext cx="96" cy="1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4891" name="Group 99"/>
              <p:cNvGrpSpPr>
                <a:grpSpLocks/>
              </p:cNvGrpSpPr>
              <p:nvPr/>
            </p:nvGrpSpPr>
            <p:grpSpPr bwMode="auto">
              <a:xfrm>
                <a:off x="864" y="2468"/>
                <a:ext cx="3890" cy="916"/>
                <a:chOff x="864" y="2468"/>
                <a:chExt cx="3890" cy="916"/>
              </a:xfrm>
            </p:grpSpPr>
            <p:sp>
              <p:nvSpPr>
                <p:cNvPr id="34892" name="Freeform 100"/>
                <p:cNvSpPr>
                  <a:spLocks/>
                </p:cNvSpPr>
                <p:nvPr/>
              </p:nvSpPr>
              <p:spPr bwMode="auto">
                <a:xfrm>
                  <a:off x="864" y="2468"/>
                  <a:ext cx="1" cy="916"/>
                </a:xfrm>
                <a:custGeom>
                  <a:avLst/>
                  <a:gdLst>
                    <a:gd name="T0" fmla="*/ 0 w 1"/>
                    <a:gd name="T1" fmla="*/ 0 h 916"/>
                    <a:gd name="T2" fmla="*/ 1 w 1"/>
                    <a:gd name="T3" fmla="*/ 916 h 916"/>
                    <a:gd name="T4" fmla="*/ 0 60000 65536"/>
                    <a:gd name="T5" fmla="*/ 0 60000 65536"/>
                    <a:gd name="T6" fmla="*/ 0 w 1"/>
                    <a:gd name="T7" fmla="*/ 0 h 916"/>
                    <a:gd name="T8" fmla="*/ 1 w 1"/>
                    <a:gd name="T9" fmla="*/ 916 h 91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916">
                      <a:moveTo>
                        <a:pt x="0" y="0"/>
                      </a:moveTo>
                      <a:lnTo>
                        <a:pt x="1" y="91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oval" w="sm" len="sm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893" name="Freeform 101"/>
                <p:cNvSpPr>
                  <a:spLocks/>
                </p:cNvSpPr>
                <p:nvPr/>
              </p:nvSpPr>
              <p:spPr bwMode="auto">
                <a:xfrm>
                  <a:off x="2167" y="2468"/>
                  <a:ext cx="1" cy="916"/>
                </a:xfrm>
                <a:custGeom>
                  <a:avLst/>
                  <a:gdLst>
                    <a:gd name="T0" fmla="*/ 0 w 1"/>
                    <a:gd name="T1" fmla="*/ 0 h 916"/>
                    <a:gd name="T2" fmla="*/ 1 w 1"/>
                    <a:gd name="T3" fmla="*/ 916 h 916"/>
                    <a:gd name="T4" fmla="*/ 0 60000 65536"/>
                    <a:gd name="T5" fmla="*/ 0 60000 65536"/>
                    <a:gd name="T6" fmla="*/ 0 w 1"/>
                    <a:gd name="T7" fmla="*/ 0 h 916"/>
                    <a:gd name="T8" fmla="*/ 1 w 1"/>
                    <a:gd name="T9" fmla="*/ 916 h 91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916">
                      <a:moveTo>
                        <a:pt x="0" y="0"/>
                      </a:moveTo>
                      <a:lnTo>
                        <a:pt x="1" y="91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oval" w="sm" len="sm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894" name="Freeform 102"/>
                <p:cNvSpPr>
                  <a:spLocks/>
                </p:cNvSpPr>
                <p:nvPr/>
              </p:nvSpPr>
              <p:spPr bwMode="auto">
                <a:xfrm>
                  <a:off x="3463" y="2468"/>
                  <a:ext cx="1" cy="916"/>
                </a:xfrm>
                <a:custGeom>
                  <a:avLst/>
                  <a:gdLst>
                    <a:gd name="T0" fmla="*/ 0 w 1"/>
                    <a:gd name="T1" fmla="*/ 0 h 916"/>
                    <a:gd name="T2" fmla="*/ 1 w 1"/>
                    <a:gd name="T3" fmla="*/ 916 h 916"/>
                    <a:gd name="T4" fmla="*/ 0 60000 65536"/>
                    <a:gd name="T5" fmla="*/ 0 60000 65536"/>
                    <a:gd name="T6" fmla="*/ 0 w 1"/>
                    <a:gd name="T7" fmla="*/ 0 h 916"/>
                    <a:gd name="T8" fmla="*/ 1 w 1"/>
                    <a:gd name="T9" fmla="*/ 916 h 91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916">
                      <a:moveTo>
                        <a:pt x="0" y="0"/>
                      </a:moveTo>
                      <a:lnTo>
                        <a:pt x="1" y="91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oval" w="sm" len="sm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4895" name="Freeform 103"/>
                <p:cNvSpPr>
                  <a:spLocks/>
                </p:cNvSpPr>
                <p:nvPr/>
              </p:nvSpPr>
              <p:spPr bwMode="auto">
                <a:xfrm>
                  <a:off x="4753" y="2468"/>
                  <a:ext cx="1" cy="916"/>
                </a:xfrm>
                <a:custGeom>
                  <a:avLst/>
                  <a:gdLst>
                    <a:gd name="T0" fmla="*/ 0 w 1"/>
                    <a:gd name="T1" fmla="*/ 0 h 916"/>
                    <a:gd name="T2" fmla="*/ 1 w 1"/>
                    <a:gd name="T3" fmla="*/ 916 h 916"/>
                    <a:gd name="T4" fmla="*/ 0 60000 65536"/>
                    <a:gd name="T5" fmla="*/ 0 60000 65536"/>
                    <a:gd name="T6" fmla="*/ 0 w 1"/>
                    <a:gd name="T7" fmla="*/ 0 h 916"/>
                    <a:gd name="T8" fmla="*/ 1 w 1"/>
                    <a:gd name="T9" fmla="*/ 916 h 91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916">
                      <a:moveTo>
                        <a:pt x="0" y="0"/>
                      </a:moveTo>
                      <a:lnTo>
                        <a:pt x="1" y="91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oval" w="sm" len="sm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4878" name="Group 104"/>
            <p:cNvGrpSpPr>
              <a:grpSpLocks/>
            </p:cNvGrpSpPr>
            <p:nvPr/>
          </p:nvGrpSpPr>
          <p:grpSpPr bwMode="auto">
            <a:xfrm>
              <a:off x="282" y="2773"/>
              <a:ext cx="1109" cy="933"/>
              <a:chOff x="282" y="2773"/>
              <a:chExt cx="1109" cy="933"/>
            </a:xfrm>
          </p:grpSpPr>
          <p:sp>
            <p:nvSpPr>
              <p:cNvPr id="34888" name="Text Box 105"/>
              <p:cNvSpPr txBox="1">
                <a:spLocks noChangeArrowheads="1"/>
              </p:cNvSpPr>
              <p:nvPr/>
            </p:nvSpPr>
            <p:spPr bwMode="auto">
              <a:xfrm>
                <a:off x="282" y="2773"/>
                <a:ext cx="63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INTP</a:t>
                </a:r>
                <a:r>
                  <a:rPr lang="en-US" altLang="zh-CN" sz="2000" baseline="-25000">
                    <a:latin typeface="Times New Roman" pitchFamily="18" charset="0"/>
                  </a:rPr>
                  <a:t>1</a:t>
                </a:r>
                <a:r>
                  <a:rPr lang="zh-CN" altLang="en-US" sz="2000">
                    <a:latin typeface="Arial" charset="0"/>
                    <a:cs typeface="Arial" charset="0"/>
                  </a:rPr>
                  <a:t>´</a:t>
                </a:r>
                <a:endParaRPr lang="en-US" altLang="zh-CN" sz="20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889" name="Rectangle 106"/>
              <p:cNvSpPr>
                <a:spLocks noChangeArrowheads="1"/>
              </p:cNvSpPr>
              <p:nvPr/>
            </p:nvSpPr>
            <p:spPr bwMode="auto">
              <a:xfrm>
                <a:off x="287" y="3034"/>
                <a:ext cx="1104" cy="6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34879" name="Group 107"/>
            <p:cNvGrpSpPr>
              <a:grpSpLocks/>
            </p:cNvGrpSpPr>
            <p:nvPr/>
          </p:nvGrpSpPr>
          <p:grpSpPr bwMode="auto">
            <a:xfrm>
              <a:off x="1578" y="2783"/>
              <a:ext cx="1109" cy="923"/>
              <a:chOff x="1578" y="2783"/>
              <a:chExt cx="1109" cy="923"/>
            </a:xfrm>
          </p:grpSpPr>
          <p:sp>
            <p:nvSpPr>
              <p:cNvPr id="34886" name="Text Box 108"/>
              <p:cNvSpPr txBox="1">
                <a:spLocks noChangeArrowheads="1"/>
              </p:cNvSpPr>
              <p:nvPr/>
            </p:nvSpPr>
            <p:spPr bwMode="auto">
              <a:xfrm>
                <a:off x="1578" y="2783"/>
                <a:ext cx="63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INTP</a:t>
                </a:r>
                <a:r>
                  <a:rPr lang="en-US" altLang="zh-CN" sz="2000" baseline="-25000">
                    <a:latin typeface="Times New Roman" pitchFamily="18" charset="0"/>
                  </a:rPr>
                  <a:t>2</a:t>
                </a:r>
                <a:r>
                  <a:rPr lang="zh-CN" altLang="en-US" sz="2000">
                    <a:latin typeface="Arial" charset="0"/>
                    <a:cs typeface="Arial" charset="0"/>
                  </a:rPr>
                  <a:t>´</a:t>
                </a:r>
                <a:endParaRPr lang="en-US" altLang="zh-CN" sz="20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887" name="Rectangle 109"/>
              <p:cNvSpPr>
                <a:spLocks noChangeArrowheads="1"/>
              </p:cNvSpPr>
              <p:nvPr/>
            </p:nvSpPr>
            <p:spPr bwMode="auto">
              <a:xfrm>
                <a:off x="1583" y="3034"/>
                <a:ext cx="1104" cy="6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34880" name="Group 110"/>
            <p:cNvGrpSpPr>
              <a:grpSpLocks/>
            </p:cNvGrpSpPr>
            <p:nvPr/>
          </p:nvGrpSpPr>
          <p:grpSpPr bwMode="auto">
            <a:xfrm>
              <a:off x="2879" y="2783"/>
              <a:ext cx="1104" cy="923"/>
              <a:chOff x="2879" y="2783"/>
              <a:chExt cx="1104" cy="923"/>
            </a:xfrm>
          </p:grpSpPr>
          <p:sp>
            <p:nvSpPr>
              <p:cNvPr id="34884" name="Text Box 111"/>
              <p:cNvSpPr txBox="1">
                <a:spLocks noChangeArrowheads="1"/>
              </p:cNvSpPr>
              <p:nvPr/>
            </p:nvSpPr>
            <p:spPr bwMode="auto">
              <a:xfrm>
                <a:off x="2880" y="2783"/>
                <a:ext cx="63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INTP</a:t>
                </a:r>
                <a:r>
                  <a:rPr lang="en-US" altLang="zh-CN" sz="2000" baseline="-25000">
                    <a:latin typeface="Times New Roman" pitchFamily="18" charset="0"/>
                  </a:rPr>
                  <a:t>3</a:t>
                </a:r>
                <a:r>
                  <a:rPr lang="zh-CN" altLang="en-US" sz="2000">
                    <a:latin typeface="Arial" charset="0"/>
                    <a:cs typeface="Arial" charset="0"/>
                  </a:rPr>
                  <a:t>´</a:t>
                </a:r>
                <a:endParaRPr lang="en-US" altLang="zh-CN" sz="20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885" name="Rectangle 112"/>
              <p:cNvSpPr>
                <a:spLocks noChangeArrowheads="1"/>
              </p:cNvSpPr>
              <p:nvPr/>
            </p:nvSpPr>
            <p:spPr bwMode="auto">
              <a:xfrm>
                <a:off x="2879" y="3034"/>
                <a:ext cx="1104" cy="6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34881" name="Group 113"/>
            <p:cNvGrpSpPr>
              <a:grpSpLocks/>
            </p:cNvGrpSpPr>
            <p:nvPr/>
          </p:nvGrpSpPr>
          <p:grpSpPr bwMode="auto">
            <a:xfrm>
              <a:off x="4175" y="2783"/>
              <a:ext cx="1104" cy="923"/>
              <a:chOff x="4175" y="2783"/>
              <a:chExt cx="1104" cy="923"/>
            </a:xfrm>
          </p:grpSpPr>
          <p:sp>
            <p:nvSpPr>
              <p:cNvPr id="34882" name="Text Box 114"/>
              <p:cNvSpPr txBox="1">
                <a:spLocks noChangeArrowheads="1"/>
              </p:cNvSpPr>
              <p:nvPr/>
            </p:nvSpPr>
            <p:spPr bwMode="auto">
              <a:xfrm>
                <a:off x="4176" y="2783"/>
                <a:ext cx="63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INTP</a:t>
                </a:r>
                <a:r>
                  <a:rPr lang="en-US" altLang="zh-CN" sz="2000" baseline="-25000">
                    <a:latin typeface="Times New Roman" pitchFamily="18" charset="0"/>
                  </a:rPr>
                  <a:t>4</a:t>
                </a:r>
                <a:r>
                  <a:rPr lang="zh-CN" altLang="en-US" sz="2000">
                    <a:latin typeface="Arial" charset="0"/>
                    <a:cs typeface="Arial" charset="0"/>
                  </a:rPr>
                  <a:t>´</a:t>
                </a:r>
                <a:endParaRPr lang="en-US" altLang="zh-CN" sz="20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883" name="Rectangle 115"/>
              <p:cNvSpPr>
                <a:spLocks noChangeArrowheads="1"/>
              </p:cNvSpPr>
              <p:nvPr/>
            </p:nvSpPr>
            <p:spPr bwMode="auto">
              <a:xfrm>
                <a:off x="4175" y="3034"/>
                <a:ext cx="1104" cy="6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</p:grpSp>
      <p:grpSp>
        <p:nvGrpSpPr>
          <p:cNvPr id="14" name="Group 116"/>
          <p:cNvGrpSpPr>
            <a:grpSpLocks/>
          </p:cNvGrpSpPr>
          <p:nvPr/>
        </p:nvGrpSpPr>
        <p:grpSpPr bwMode="auto">
          <a:xfrm>
            <a:off x="1371600" y="3922713"/>
            <a:ext cx="6175375" cy="1454150"/>
            <a:chOff x="864" y="2471"/>
            <a:chExt cx="3890" cy="916"/>
          </a:xfrm>
        </p:grpSpPr>
        <p:sp>
          <p:nvSpPr>
            <p:cNvPr id="34873" name="Freeform 117"/>
            <p:cNvSpPr>
              <a:spLocks/>
            </p:cNvSpPr>
            <p:nvPr/>
          </p:nvSpPr>
          <p:spPr bwMode="auto">
            <a:xfrm>
              <a:off x="864" y="2487"/>
              <a:ext cx="1" cy="900"/>
            </a:xfrm>
            <a:custGeom>
              <a:avLst/>
              <a:gdLst>
                <a:gd name="T0" fmla="*/ 0 w 1"/>
                <a:gd name="T1" fmla="*/ 0 h 900"/>
                <a:gd name="T2" fmla="*/ 1 w 1"/>
                <a:gd name="T3" fmla="*/ 900 h 900"/>
                <a:gd name="T4" fmla="*/ 0 60000 65536"/>
                <a:gd name="T5" fmla="*/ 0 60000 65536"/>
                <a:gd name="T6" fmla="*/ 0 w 1"/>
                <a:gd name="T7" fmla="*/ 0 h 900"/>
                <a:gd name="T8" fmla="*/ 1 w 1"/>
                <a:gd name="T9" fmla="*/ 900 h 9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00">
                  <a:moveTo>
                    <a:pt x="0" y="0"/>
                  </a:moveTo>
                  <a:lnTo>
                    <a:pt x="1" y="900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74" name="Freeform 118"/>
            <p:cNvSpPr>
              <a:spLocks/>
            </p:cNvSpPr>
            <p:nvPr/>
          </p:nvSpPr>
          <p:spPr bwMode="auto">
            <a:xfrm>
              <a:off x="2168" y="2478"/>
              <a:ext cx="1" cy="909"/>
            </a:xfrm>
            <a:custGeom>
              <a:avLst/>
              <a:gdLst>
                <a:gd name="T0" fmla="*/ 1 w 1"/>
                <a:gd name="T1" fmla="*/ 0 h 909"/>
                <a:gd name="T2" fmla="*/ 0 w 1"/>
                <a:gd name="T3" fmla="*/ 909 h 909"/>
                <a:gd name="T4" fmla="*/ 0 60000 65536"/>
                <a:gd name="T5" fmla="*/ 0 60000 65536"/>
                <a:gd name="T6" fmla="*/ 0 w 1"/>
                <a:gd name="T7" fmla="*/ 0 h 909"/>
                <a:gd name="T8" fmla="*/ 1 w 1"/>
                <a:gd name="T9" fmla="*/ 909 h 90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09">
                  <a:moveTo>
                    <a:pt x="1" y="0"/>
                  </a:moveTo>
                  <a:lnTo>
                    <a:pt x="0" y="909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75" name="Freeform 119"/>
            <p:cNvSpPr>
              <a:spLocks/>
            </p:cNvSpPr>
            <p:nvPr/>
          </p:nvSpPr>
          <p:spPr bwMode="auto">
            <a:xfrm>
              <a:off x="3464" y="2487"/>
              <a:ext cx="1" cy="900"/>
            </a:xfrm>
            <a:custGeom>
              <a:avLst/>
              <a:gdLst>
                <a:gd name="T0" fmla="*/ 1 w 1"/>
                <a:gd name="T1" fmla="*/ 0 h 900"/>
                <a:gd name="T2" fmla="*/ 0 w 1"/>
                <a:gd name="T3" fmla="*/ 900 h 900"/>
                <a:gd name="T4" fmla="*/ 0 60000 65536"/>
                <a:gd name="T5" fmla="*/ 0 60000 65536"/>
                <a:gd name="T6" fmla="*/ 0 w 1"/>
                <a:gd name="T7" fmla="*/ 0 h 900"/>
                <a:gd name="T8" fmla="*/ 1 w 1"/>
                <a:gd name="T9" fmla="*/ 900 h 9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00">
                  <a:moveTo>
                    <a:pt x="1" y="0"/>
                  </a:moveTo>
                  <a:lnTo>
                    <a:pt x="0" y="90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76" name="Freeform 120"/>
            <p:cNvSpPr>
              <a:spLocks/>
            </p:cNvSpPr>
            <p:nvPr/>
          </p:nvSpPr>
          <p:spPr bwMode="auto">
            <a:xfrm>
              <a:off x="4753" y="2471"/>
              <a:ext cx="1" cy="916"/>
            </a:xfrm>
            <a:custGeom>
              <a:avLst/>
              <a:gdLst>
                <a:gd name="T0" fmla="*/ 0 w 1"/>
                <a:gd name="T1" fmla="*/ 0 h 916"/>
                <a:gd name="T2" fmla="*/ 1 w 1"/>
                <a:gd name="T3" fmla="*/ 916 h 916"/>
                <a:gd name="T4" fmla="*/ 0 60000 65536"/>
                <a:gd name="T5" fmla="*/ 0 60000 65536"/>
                <a:gd name="T6" fmla="*/ 0 w 1"/>
                <a:gd name="T7" fmla="*/ 0 h 916"/>
                <a:gd name="T8" fmla="*/ 1 w 1"/>
                <a:gd name="T9" fmla="*/ 916 h 9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16">
                  <a:moveTo>
                    <a:pt x="0" y="0"/>
                  </a:moveTo>
                  <a:lnTo>
                    <a:pt x="1" y="91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5" name="Group 121"/>
          <p:cNvGrpSpPr>
            <a:grpSpLocks/>
          </p:cNvGrpSpPr>
          <p:nvPr/>
        </p:nvGrpSpPr>
        <p:grpSpPr bwMode="auto">
          <a:xfrm>
            <a:off x="3140075" y="5638800"/>
            <a:ext cx="903288" cy="1006475"/>
            <a:chOff x="1978" y="3552"/>
            <a:chExt cx="569" cy="634"/>
          </a:xfrm>
        </p:grpSpPr>
        <p:sp>
          <p:nvSpPr>
            <p:cNvPr id="34870" name="Freeform 122"/>
            <p:cNvSpPr>
              <a:spLocks/>
            </p:cNvSpPr>
            <p:nvPr/>
          </p:nvSpPr>
          <p:spPr bwMode="auto">
            <a:xfrm>
              <a:off x="2207" y="3552"/>
              <a:ext cx="96" cy="336"/>
            </a:xfrm>
            <a:custGeom>
              <a:avLst/>
              <a:gdLst>
                <a:gd name="T0" fmla="*/ 96 w 96"/>
                <a:gd name="T1" fmla="*/ 0 h 336"/>
                <a:gd name="T2" fmla="*/ 0 w 96"/>
                <a:gd name="T3" fmla="*/ 0 h 336"/>
                <a:gd name="T4" fmla="*/ 0 w 96"/>
                <a:gd name="T5" fmla="*/ 336 h 336"/>
                <a:gd name="T6" fmla="*/ 0 60000 65536"/>
                <a:gd name="T7" fmla="*/ 0 60000 65536"/>
                <a:gd name="T8" fmla="*/ 0 60000 65536"/>
                <a:gd name="T9" fmla="*/ 0 w 96"/>
                <a:gd name="T10" fmla="*/ 0 h 336"/>
                <a:gd name="T11" fmla="*/ 96 w 96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336">
                  <a:moveTo>
                    <a:pt x="96" y="0"/>
                  </a:move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71" name="Text Box 123"/>
            <p:cNvSpPr txBox="1">
              <a:spLocks noChangeArrowheads="1"/>
            </p:cNvSpPr>
            <p:nvPr/>
          </p:nvSpPr>
          <p:spPr bwMode="auto">
            <a:xfrm>
              <a:off x="1978" y="3936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solidFill>
                    <a:schemeClr val="folHlink"/>
                  </a:solidFill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4872" name="Line 124"/>
            <p:cNvSpPr>
              <a:spLocks noChangeShapeType="1"/>
            </p:cNvSpPr>
            <p:nvPr/>
          </p:nvSpPr>
          <p:spPr bwMode="auto">
            <a:xfrm>
              <a:off x="2036" y="3946"/>
              <a:ext cx="384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6" name="Group 125"/>
          <p:cNvGrpSpPr>
            <a:grpSpLocks/>
          </p:cNvGrpSpPr>
          <p:nvPr/>
        </p:nvGrpSpPr>
        <p:grpSpPr bwMode="auto">
          <a:xfrm>
            <a:off x="1065213" y="5638800"/>
            <a:ext cx="903287" cy="1006475"/>
            <a:chOff x="671" y="3552"/>
            <a:chExt cx="569" cy="634"/>
          </a:xfrm>
        </p:grpSpPr>
        <p:sp>
          <p:nvSpPr>
            <p:cNvPr id="34867" name="Freeform 126"/>
            <p:cNvSpPr>
              <a:spLocks/>
            </p:cNvSpPr>
            <p:nvPr/>
          </p:nvSpPr>
          <p:spPr bwMode="auto">
            <a:xfrm>
              <a:off x="911" y="3552"/>
              <a:ext cx="96" cy="336"/>
            </a:xfrm>
            <a:custGeom>
              <a:avLst/>
              <a:gdLst>
                <a:gd name="T0" fmla="*/ 96 w 96"/>
                <a:gd name="T1" fmla="*/ 0 h 336"/>
                <a:gd name="T2" fmla="*/ 0 w 96"/>
                <a:gd name="T3" fmla="*/ 0 h 336"/>
                <a:gd name="T4" fmla="*/ 0 w 96"/>
                <a:gd name="T5" fmla="*/ 336 h 336"/>
                <a:gd name="T6" fmla="*/ 0 60000 65536"/>
                <a:gd name="T7" fmla="*/ 0 60000 65536"/>
                <a:gd name="T8" fmla="*/ 0 60000 65536"/>
                <a:gd name="T9" fmla="*/ 0 w 96"/>
                <a:gd name="T10" fmla="*/ 0 h 336"/>
                <a:gd name="T11" fmla="*/ 96 w 96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336">
                  <a:moveTo>
                    <a:pt x="96" y="0"/>
                  </a:move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68" name="Text Box 127"/>
            <p:cNvSpPr txBox="1">
              <a:spLocks noChangeArrowheads="1"/>
            </p:cNvSpPr>
            <p:nvPr/>
          </p:nvSpPr>
          <p:spPr bwMode="auto">
            <a:xfrm>
              <a:off x="671" y="3936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rgbClr val="C28F00"/>
                  </a:solidFill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solidFill>
                    <a:srgbClr val="C28F00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869" name="Line 128"/>
            <p:cNvSpPr>
              <a:spLocks noChangeShapeType="1"/>
            </p:cNvSpPr>
            <p:nvPr/>
          </p:nvSpPr>
          <p:spPr bwMode="auto">
            <a:xfrm>
              <a:off x="729" y="3946"/>
              <a:ext cx="384" cy="1"/>
            </a:xfrm>
            <a:prstGeom prst="line">
              <a:avLst/>
            </a:prstGeom>
            <a:noFill/>
            <a:ln w="28575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7" name="Group 129"/>
          <p:cNvGrpSpPr>
            <a:grpSpLocks/>
          </p:cNvGrpSpPr>
          <p:nvPr/>
        </p:nvGrpSpPr>
        <p:grpSpPr bwMode="auto">
          <a:xfrm>
            <a:off x="1839913" y="3886200"/>
            <a:ext cx="3036887" cy="396875"/>
            <a:chOff x="1159" y="2448"/>
            <a:chExt cx="1913" cy="250"/>
          </a:xfrm>
        </p:grpSpPr>
        <p:sp>
          <p:nvSpPr>
            <p:cNvPr id="34863" name="Freeform 130"/>
            <p:cNvSpPr>
              <a:spLocks/>
            </p:cNvSpPr>
            <p:nvPr/>
          </p:nvSpPr>
          <p:spPr bwMode="auto">
            <a:xfrm>
              <a:off x="1159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64" name="Text Box 131"/>
            <p:cNvSpPr txBox="1">
              <a:spLocks noChangeArrowheads="1"/>
            </p:cNvSpPr>
            <p:nvPr/>
          </p:nvSpPr>
          <p:spPr bwMode="auto">
            <a:xfrm>
              <a:off x="1207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solidFill>
                    <a:schemeClr val="folHlink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865" name="Freeform 132"/>
            <p:cNvSpPr>
              <a:spLocks/>
            </p:cNvSpPr>
            <p:nvPr/>
          </p:nvSpPr>
          <p:spPr bwMode="auto">
            <a:xfrm>
              <a:off x="2455" y="2473"/>
              <a:ext cx="384" cy="215"/>
            </a:xfrm>
            <a:custGeom>
              <a:avLst/>
              <a:gdLst>
                <a:gd name="T0" fmla="*/ 0 w 384"/>
                <a:gd name="T1" fmla="*/ 0 h 129"/>
                <a:gd name="T2" fmla="*/ 0 w 384"/>
                <a:gd name="T3" fmla="*/ 215 h 129"/>
                <a:gd name="T4" fmla="*/ 384 w 384"/>
                <a:gd name="T5" fmla="*/ 215 h 129"/>
                <a:gd name="T6" fmla="*/ 0 60000 65536"/>
                <a:gd name="T7" fmla="*/ 0 60000 65536"/>
                <a:gd name="T8" fmla="*/ 0 60000 65536"/>
                <a:gd name="T9" fmla="*/ 0 w 384"/>
                <a:gd name="T10" fmla="*/ 0 h 129"/>
                <a:gd name="T11" fmla="*/ 384 w 384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29">
                  <a:moveTo>
                    <a:pt x="0" y="0"/>
                  </a:moveTo>
                  <a:lnTo>
                    <a:pt x="0" y="129"/>
                  </a:lnTo>
                  <a:lnTo>
                    <a:pt x="384" y="129"/>
                  </a:lnTo>
                </a:path>
              </a:pathLst>
            </a:custGeom>
            <a:noFill/>
            <a:ln w="38100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66" name="Text Box 133"/>
            <p:cNvSpPr txBox="1">
              <a:spLocks noChangeArrowheads="1"/>
            </p:cNvSpPr>
            <p:nvPr/>
          </p:nvSpPr>
          <p:spPr bwMode="auto">
            <a:xfrm>
              <a:off x="2503" y="2448"/>
              <a:ext cx="56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rgbClr val="C28F00"/>
                  </a:solidFill>
                  <a:latin typeface="Times New Roman" pitchFamily="18" charset="0"/>
                </a:rPr>
                <a:t>INTR</a:t>
              </a:r>
              <a:r>
                <a:rPr lang="en-US" altLang="zh-CN" sz="2000" baseline="-25000">
                  <a:solidFill>
                    <a:srgbClr val="C28F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18" name="Group 134"/>
          <p:cNvGrpSpPr>
            <a:grpSpLocks/>
          </p:cNvGrpSpPr>
          <p:nvPr/>
        </p:nvGrpSpPr>
        <p:grpSpPr bwMode="auto">
          <a:xfrm>
            <a:off x="4117975" y="5380038"/>
            <a:ext cx="4873625" cy="9525"/>
            <a:chOff x="2594" y="3389"/>
            <a:chExt cx="3070" cy="6"/>
          </a:xfrm>
        </p:grpSpPr>
        <p:grpSp>
          <p:nvGrpSpPr>
            <p:cNvPr id="34857" name="Group 135"/>
            <p:cNvGrpSpPr>
              <a:grpSpLocks/>
            </p:cNvGrpSpPr>
            <p:nvPr/>
          </p:nvGrpSpPr>
          <p:grpSpPr bwMode="auto">
            <a:xfrm>
              <a:off x="2594" y="3391"/>
              <a:ext cx="2304" cy="4"/>
              <a:chOff x="2594" y="3391"/>
              <a:chExt cx="2304" cy="4"/>
            </a:xfrm>
          </p:grpSpPr>
          <p:sp>
            <p:nvSpPr>
              <p:cNvPr id="34859" name="Freeform 136"/>
              <p:cNvSpPr>
                <a:spLocks/>
              </p:cNvSpPr>
              <p:nvPr/>
            </p:nvSpPr>
            <p:spPr bwMode="auto">
              <a:xfrm>
                <a:off x="2594" y="3391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60" name="Freeform 137"/>
              <p:cNvSpPr>
                <a:spLocks/>
              </p:cNvSpPr>
              <p:nvPr/>
            </p:nvSpPr>
            <p:spPr bwMode="auto">
              <a:xfrm>
                <a:off x="3369" y="3394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61" name="Freeform 138"/>
              <p:cNvSpPr>
                <a:spLocks/>
              </p:cNvSpPr>
              <p:nvPr/>
            </p:nvSpPr>
            <p:spPr bwMode="auto">
              <a:xfrm>
                <a:off x="3891" y="3391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62" name="Freeform 139"/>
              <p:cNvSpPr>
                <a:spLocks/>
              </p:cNvSpPr>
              <p:nvPr/>
            </p:nvSpPr>
            <p:spPr bwMode="auto">
              <a:xfrm>
                <a:off x="4665" y="3394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34858" name="Freeform 140"/>
            <p:cNvSpPr>
              <a:spLocks/>
            </p:cNvSpPr>
            <p:nvPr/>
          </p:nvSpPr>
          <p:spPr bwMode="auto">
            <a:xfrm>
              <a:off x="5187" y="3389"/>
              <a:ext cx="477" cy="3"/>
            </a:xfrm>
            <a:custGeom>
              <a:avLst/>
              <a:gdLst>
                <a:gd name="T0" fmla="*/ 0 w 477"/>
                <a:gd name="T1" fmla="*/ 3 h 3"/>
                <a:gd name="T2" fmla="*/ 477 w 477"/>
                <a:gd name="T3" fmla="*/ 0 h 3"/>
                <a:gd name="T4" fmla="*/ 0 60000 65536"/>
                <a:gd name="T5" fmla="*/ 0 60000 65536"/>
                <a:gd name="T6" fmla="*/ 0 w 477"/>
                <a:gd name="T7" fmla="*/ 0 h 3"/>
                <a:gd name="T8" fmla="*/ 477 w 477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77" h="3">
                  <a:moveTo>
                    <a:pt x="0" y="3"/>
                  </a:moveTo>
                  <a:lnTo>
                    <a:pt x="477" y="0"/>
                  </a:lnTo>
                </a:path>
              </a:pathLst>
            </a:custGeom>
            <a:noFill/>
            <a:ln w="38100">
              <a:solidFill>
                <a:srgbClr val="CC99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20" name="Group 141"/>
          <p:cNvGrpSpPr>
            <a:grpSpLocks/>
          </p:cNvGrpSpPr>
          <p:nvPr/>
        </p:nvGrpSpPr>
        <p:grpSpPr bwMode="auto">
          <a:xfrm>
            <a:off x="523875" y="5332413"/>
            <a:ext cx="3135313" cy="306387"/>
            <a:chOff x="330" y="3359"/>
            <a:chExt cx="1975" cy="193"/>
          </a:xfrm>
        </p:grpSpPr>
        <p:grpSp>
          <p:nvGrpSpPr>
            <p:cNvPr id="34850" name="Group 142"/>
            <p:cNvGrpSpPr>
              <a:grpSpLocks/>
            </p:cNvGrpSpPr>
            <p:nvPr/>
          </p:nvGrpSpPr>
          <p:grpSpPr bwMode="auto">
            <a:xfrm>
              <a:off x="776" y="3391"/>
              <a:ext cx="1529" cy="4"/>
              <a:chOff x="776" y="3391"/>
              <a:chExt cx="1529" cy="4"/>
            </a:xfrm>
          </p:grpSpPr>
          <p:sp>
            <p:nvSpPr>
              <p:cNvPr id="34854" name="Freeform 143"/>
              <p:cNvSpPr>
                <a:spLocks/>
              </p:cNvSpPr>
              <p:nvPr/>
            </p:nvSpPr>
            <p:spPr bwMode="auto">
              <a:xfrm>
                <a:off x="2072" y="3394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55" name="Freeform 144"/>
              <p:cNvSpPr>
                <a:spLocks/>
              </p:cNvSpPr>
              <p:nvPr/>
            </p:nvSpPr>
            <p:spPr bwMode="auto">
              <a:xfrm>
                <a:off x="776" y="3394"/>
                <a:ext cx="233" cy="1"/>
              </a:xfrm>
              <a:custGeom>
                <a:avLst/>
                <a:gdLst>
                  <a:gd name="T0" fmla="*/ 0 w 233"/>
                  <a:gd name="T1" fmla="*/ 0 h 1"/>
                  <a:gd name="T2" fmla="*/ 233 w 233"/>
                  <a:gd name="T3" fmla="*/ 0 h 1"/>
                  <a:gd name="T4" fmla="*/ 0 60000 65536"/>
                  <a:gd name="T5" fmla="*/ 0 60000 65536"/>
                  <a:gd name="T6" fmla="*/ 0 w 233"/>
                  <a:gd name="T7" fmla="*/ 0 h 1"/>
                  <a:gd name="T8" fmla="*/ 233 w 23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3" h="1">
                    <a:moveTo>
                      <a:pt x="0" y="0"/>
                    </a:moveTo>
                    <a:lnTo>
                      <a:pt x="233" y="0"/>
                    </a:lnTo>
                  </a:path>
                </a:pathLst>
              </a:custGeom>
              <a:noFill/>
              <a:ln w="38100">
                <a:solidFill>
                  <a:srgbClr val="C28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56" name="Freeform 145"/>
              <p:cNvSpPr>
                <a:spLocks/>
              </p:cNvSpPr>
              <p:nvPr/>
            </p:nvSpPr>
            <p:spPr bwMode="auto">
              <a:xfrm>
                <a:off x="1298" y="3391"/>
                <a:ext cx="477" cy="3"/>
              </a:xfrm>
              <a:custGeom>
                <a:avLst/>
                <a:gdLst>
                  <a:gd name="T0" fmla="*/ 0 w 477"/>
                  <a:gd name="T1" fmla="*/ 3 h 3"/>
                  <a:gd name="T2" fmla="*/ 477 w 477"/>
                  <a:gd name="T3" fmla="*/ 0 h 3"/>
                  <a:gd name="T4" fmla="*/ 0 60000 65536"/>
                  <a:gd name="T5" fmla="*/ 0 60000 65536"/>
                  <a:gd name="T6" fmla="*/ 0 w 477"/>
                  <a:gd name="T7" fmla="*/ 0 h 3"/>
                  <a:gd name="T8" fmla="*/ 477 w 47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7" h="3">
                    <a:moveTo>
                      <a:pt x="0" y="3"/>
                    </a:moveTo>
                    <a:lnTo>
                      <a:pt x="477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51" name="Group 146"/>
            <p:cNvGrpSpPr>
              <a:grpSpLocks/>
            </p:cNvGrpSpPr>
            <p:nvPr/>
          </p:nvGrpSpPr>
          <p:grpSpPr bwMode="auto">
            <a:xfrm>
              <a:off x="330" y="3359"/>
              <a:ext cx="144" cy="193"/>
              <a:chOff x="336" y="3168"/>
              <a:chExt cx="144" cy="193"/>
            </a:xfrm>
          </p:grpSpPr>
          <p:sp>
            <p:nvSpPr>
              <p:cNvPr id="34852" name="Freeform 147"/>
              <p:cNvSpPr>
                <a:spLocks/>
              </p:cNvSpPr>
              <p:nvPr/>
            </p:nvSpPr>
            <p:spPr bwMode="auto">
              <a:xfrm>
                <a:off x="384" y="3168"/>
                <a:ext cx="96" cy="192"/>
              </a:xfrm>
              <a:custGeom>
                <a:avLst/>
                <a:gdLst>
                  <a:gd name="T0" fmla="*/ 96 w 96"/>
                  <a:gd name="T1" fmla="*/ 0 h 192"/>
                  <a:gd name="T2" fmla="*/ 0 w 96"/>
                  <a:gd name="T3" fmla="*/ 0 h 192"/>
                  <a:gd name="T4" fmla="*/ 0 w 96"/>
                  <a:gd name="T5" fmla="*/ 192 h 192"/>
                  <a:gd name="T6" fmla="*/ 0 60000 65536"/>
                  <a:gd name="T7" fmla="*/ 0 60000 65536"/>
                  <a:gd name="T8" fmla="*/ 0 60000 65536"/>
                  <a:gd name="T9" fmla="*/ 0 w 96"/>
                  <a:gd name="T10" fmla="*/ 0 h 192"/>
                  <a:gd name="T11" fmla="*/ 96 w 96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6" h="192">
                    <a:moveTo>
                      <a:pt x="96" y="0"/>
                    </a:moveTo>
                    <a:lnTo>
                      <a:pt x="0" y="0"/>
                    </a:lnTo>
                    <a:lnTo>
                      <a:pt x="0" y="192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53" name="Line 148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96" cy="1"/>
              </a:xfrm>
              <a:prstGeom prst="line">
                <a:avLst/>
              </a:prstGeom>
              <a:noFill/>
              <a:ln w="762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sp>
        <p:nvSpPr>
          <p:cNvPr id="336021" name="Rectangle 14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grpSp>
        <p:nvGrpSpPr>
          <p:cNvPr id="23" name="Group 150"/>
          <p:cNvGrpSpPr>
            <a:grpSpLocks/>
          </p:cNvGrpSpPr>
          <p:nvPr/>
        </p:nvGrpSpPr>
        <p:grpSpPr bwMode="auto">
          <a:xfrm>
            <a:off x="3209925" y="2438400"/>
            <a:ext cx="1373188" cy="1495425"/>
            <a:chOff x="2022" y="1536"/>
            <a:chExt cx="865" cy="942"/>
          </a:xfrm>
        </p:grpSpPr>
        <p:sp>
          <p:nvSpPr>
            <p:cNvPr id="34841" name="Text Box 151"/>
            <p:cNvSpPr txBox="1">
              <a:spLocks noChangeArrowheads="1"/>
            </p:cNvSpPr>
            <p:nvPr/>
          </p:nvSpPr>
          <p:spPr bwMode="auto">
            <a:xfrm>
              <a:off x="2217" y="1797"/>
              <a:ext cx="196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rgbClr val="C28F00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4842" name="Rectangle 152"/>
            <p:cNvSpPr>
              <a:spLocks noChangeArrowheads="1"/>
            </p:cNvSpPr>
            <p:nvPr/>
          </p:nvSpPr>
          <p:spPr bwMode="auto">
            <a:xfrm>
              <a:off x="2022" y="1802"/>
              <a:ext cx="576" cy="240"/>
            </a:xfrm>
            <a:prstGeom prst="rect">
              <a:avLst/>
            </a:prstGeom>
            <a:noFill/>
            <a:ln w="28575">
              <a:solidFill>
                <a:srgbClr val="C28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843" name="Text Box 153"/>
            <p:cNvSpPr txBox="1">
              <a:spLocks noChangeArrowheads="1"/>
            </p:cNvSpPr>
            <p:nvPr/>
          </p:nvSpPr>
          <p:spPr bwMode="auto">
            <a:xfrm>
              <a:off x="2198" y="2228"/>
              <a:ext cx="249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rgbClr val="C28F00"/>
                  </a:solidFill>
                  <a:latin typeface="Times New Roman" pitchFamily="18" charset="0"/>
                </a:rPr>
                <a:t>&amp;</a:t>
              </a:r>
            </a:p>
          </p:txBody>
        </p:sp>
        <p:sp>
          <p:nvSpPr>
            <p:cNvPr id="34844" name="Rectangle 154"/>
            <p:cNvSpPr>
              <a:spLocks noChangeArrowheads="1"/>
            </p:cNvSpPr>
            <p:nvPr/>
          </p:nvSpPr>
          <p:spPr bwMode="auto">
            <a:xfrm>
              <a:off x="2022" y="2237"/>
              <a:ext cx="576" cy="240"/>
            </a:xfrm>
            <a:prstGeom prst="rect">
              <a:avLst/>
            </a:prstGeom>
            <a:noFill/>
            <a:ln w="28575">
              <a:solidFill>
                <a:srgbClr val="C28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845" name="Oval 155"/>
            <p:cNvSpPr>
              <a:spLocks noChangeArrowheads="1"/>
            </p:cNvSpPr>
            <p:nvPr/>
          </p:nvSpPr>
          <p:spPr bwMode="auto">
            <a:xfrm>
              <a:off x="2288" y="2178"/>
              <a:ext cx="48" cy="48"/>
            </a:xfrm>
            <a:prstGeom prst="ellipse">
              <a:avLst/>
            </a:prstGeom>
            <a:noFill/>
            <a:ln w="28575">
              <a:solidFill>
                <a:srgbClr val="C28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846" name="Oval 156"/>
            <p:cNvSpPr>
              <a:spLocks noChangeArrowheads="1"/>
            </p:cNvSpPr>
            <p:nvPr/>
          </p:nvSpPr>
          <p:spPr bwMode="auto">
            <a:xfrm>
              <a:off x="2288" y="1750"/>
              <a:ext cx="48" cy="48"/>
            </a:xfrm>
            <a:prstGeom prst="ellipse">
              <a:avLst/>
            </a:prstGeom>
            <a:noFill/>
            <a:ln w="28575">
              <a:solidFill>
                <a:srgbClr val="C28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4847" name="Freeform 157"/>
            <p:cNvSpPr>
              <a:spLocks/>
            </p:cNvSpPr>
            <p:nvPr/>
          </p:nvSpPr>
          <p:spPr bwMode="auto">
            <a:xfrm rot="10800000">
              <a:off x="2309" y="1549"/>
              <a:ext cx="1" cy="210"/>
            </a:xfrm>
            <a:custGeom>
              <a:avLst/>
              <a:gdLst>
                <a:gd name="T0" fmla="*/ 0 w 1"/>
                <a:gd name="T1" fmla="*/ 0 h 210"/>
                <a:gd name="T2" fmla="*/ 0 w 1"/>
                <a:gd name="T3" fmla="*/ 210 h 210"/>
                <a:gd name="T4" fmla="*/ 0 60000 65536"/>
                <a:gd name="T5" fmla="*/ 0 60000 65536"/>
                <a:gd name="T6" fmla="*/ 0 w 1"/>
                <a:gd name="T7" fmla="*/ 0 h 210"/>
                <a:gd name="T8" fmla="*/ 1 w 1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0">
                  <a:moveTo>
                    <a:pt x="0" y="0"/>
                  </a:moveTo>
                  <a:lnTo>
                    <a:pt x="0" y="210"/>
                  </a:lnTo>
                </a:path>
              </a:pathLst>
            </a:custGeom>
            <a:noFill/>
            <a:ln w="28575">
              <a:solidFill>
                <a:srgbClr val="C28F00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48" name="Freeform 158"/>
            <p:cNvSpPr>
              <a:spLocks/>
            </p:cNvSpPr>
            <p:nvPr/>
          </p:nvSpPr>
          <p:spPr bwMode="auto">
            <a:xfrm>
              <a:off x="2311" y="2043"/>
              <a:ext cx="1" cy="144"/>
            </a:xfrm>
            <a:custGeom>
              <a:avLst/>
              <a:gdLst>
                <a:gd name="T0" fmla="*/ 0 w 1"/>
                <a:gd name="T1" fmla="*/ 0 h 144"/>
                <a:gd name="T2" fmla="*/ 0 w 1"/>
                <a:gd name="T3" fmla="*/ 144 h 144"/>
                <a:gd name="T4" fmla="*/ 0 60000 65536"/>
                <a:gd name="T5" fmla="*/ 0 60000 65536"/>
                <a:gd name="T6" fmla="*/ 0 w 1"/>
                <a:gd name="T7" fmla="*/ 0 h 144"/>
                <a:gd name="T8" fmla="*/ 1 w 1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4">
                  <a:moveTo>
                    <a:pt x="0" y="0"/>
                  </a:moveTo>
                  <a:lnTo>
                    <a:pt x="0" y="144"/>
                  </a:lnTo>
                </a:path>
              </a:pathLst>
            </a:custGeom>
            <a:noFill/>
            <a:ln w="28575">
              <a:solidFill>
                <a:srgbClr val="C28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849" name="Text Box 159"/>
            <p:cNvSpPr txBox="1">
              <a:spLocks noChangeArrowheads="1"/>
            </p:cNvSpPr>
            <p:nvPr/>
          </p:nvSpPr>
          <p:spPr bwMode="auto">
            <a:xfrm>
              <a:off x="2336" y="1536"/>
              <a:ext cx="551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rgbClr val="C28F00"/>
                  </a:solidFill>
                  <a:latin typeface="Times New Roman" pitchFamily="18" charset="0"/>
                </a:rPr>
                <a:t>INTP</a:t>
              </a:r>
              <a:r>
                <a:rPr lang="en-US" altLang="zh-CN" sz="2000" baseline="-25000">
                  <a:solidFill>
                    <a:srgbClr val="C28F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34832" name="Group 160"/>
          <p:cNvGrpSpPr>
            <a:grpSpLocks/>
          </p:cNvGrpSpPr>
          <p:nvPr/>
        </p:nvGrpSpPr>
        <p:grpSpPr bwMode="auto">
          <a:xfrm>
            <a:off x="185738" y="228600"/>
            <a:ext cx="8958262" cy="1905000"/>
            <a:chOff x="117" y="144"/>
            <a:chExt cx="5643" cy="1200"/>
          </a:xfrm>
        </p:grpSpPr>
        <p:sp>
          <p:nvSpPr>
            <p:cNvPr id="34834" name="Text Box 161"/>
            <p:cNvSpPr txBox="1">
              <a:spLocks noChangeArrowheads="1"/>
            </p:cNvSpPr>
            <p:nvPr/>
          </p:nvSpPr>
          <p:spPr bwMode="auto">
            <a:xfrm>
              <a:off x="117" y="144"/>
              <a:ext cx="126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3600">
                  <a:latin typeface="Times New Roman" pitchFamily="18" charset="0"/>
                </a:rPr>
                <a:t>2. 排队器</a:t>
              </a:r>
            </a:p>
          </p:txBody>
        </p:sp>
        <p:sp>
          <p:nvSpPr>
            <p:cNvPr id="34835" name="Text Box 162"/>
            <p:cNvSpPr txBox="1">
              <a:spLocks noChangeArrowheads="1"/>
            </p:cNvSpPr>
            <p:nvPr/>
          </p:nvSpPr>
          <p:spPr bwMode="auto">
            <a:xfrm>
              <a:off x="319" y="825"/>
              <a:ext cx="5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排队</a:t>
              </a:r>
            </a:p>
          </p:txBody>
        </p:sp>
        <p:sp>
          <p:nvSpPr>
            <p:cNvPr id="34836" name="Text Box 163"/>
            <p:cNvSpPr txBox="1">
              <a:spLocks noChangeArrowheads="1"/>
            </p:cNvSpPr>
            <p:nvPr/>
          </p:nvSpPr>
          <p:spPr bwMode="auto">
            <a:xfrm>
              <a:off x="1471" y="661"/>
              <a:ext cx="428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在 </a:t>
              </a:r>
              <a:r>
                <a:rPr lang="en-US" altLang="zh-CN" sz="2800">
                  <a:latin typeface="Times New Roman" pitchFamily="18" charset="0"/>
                </a:rPr>
                <a:t>CPU </a:t>
              </a:r>
              <a:r>
                <a:rPr lang="zh-CN" altLang="en-US" sz="2800">
                  <a:latin typeface="Times New Roman" pitchFamily="18" charset="0"/>
                </a:rPr>
                <a:t>内或在接口电路中（链式排队器）</a:t>
              </a:r>
            </a:p>
          </p:txBody>
        </p:sp>
        <p:sp>
          <p:nvSpPr>
            <p:cNvPr id="34837" name="Text Box 164"/>
            <p:cNvSpPr txBox="1">
              <a:spLocks noChangeArrowheads="1"/>
            </p:cNvSpPr>
            <p:nvPr/>
          </p:nvSpPr>
          <p:spPr bwMode="auto">
            <a:xfrm>
              <a:off x="895" y="661"/>
              <a:ext cx="56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硬件</a:t>
              </a:r>
            </a:p>
          </p:txBody>
        </p:sp>
        <p:sp>
          <p:nvSpPr>
            <p:cNvPr id="34838" name="Text Box 165"/>
            <p:cNvSpPr txBox="1">
              <a:spLocks noChangeArrowheads="1"/>
            </p:cNvSpPr>
            <p:nvPr/>
          </p:nvSpPr>
          <p:spPr bwMode="auto">
            <a:xfrm>
              <a:off x="895" y="1017"/>
              <a:ext cx="56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软件</a:t>
              </a:r>
            </a:p>
          </p:txBody>
        </p:sp>
        <p:sp>
          <p:nvSpPr>
            <p:cNvPr id="34839" name="AutoShape 166"/>
            <p:cNvSpPr>
              <a:spLocks/>
            </p:cNvSpPr>
            <p:nvPr/>
          </p:nvSpPr>
          <p:spPr bwMode="auto">
            <a:xfrm>
              <a:off x="847" y="777"/>
              <a:ext cx="96" cy="471"/>
            </a:xfrm>
            <a:prstGeom prst="leftBrace">
              <a:avLst>
                <a:gd name="adj1" fmla="val 40885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4840" name="Text Box 167"/>
            <p:cNvSpPr txBox="1">
              <a:spLocks noChangeArrowheads="1"/>
            </p:cNvSpPr>
            <p:nvPr/>
          </p:nvSpPr>
          <p:spPr bwMode="auto">
            <a:xfrm>
              <a:off x="1471" y="1017"/>
              <a:ext cx="26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详见第八章</a:t>
              </a:r>
            </a:p>
          </p:txBody>
        </p:sp>
      </p:grpSp>
      <p:sp>
        <p:nvSpPr>
          <p:cNvPr id="34833" name="AutoShape 16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8A945A-6A98-45F5-A761-F36513614001}" type="slidenum">
              <a:rPr lang="zh-CN" altLang="en-US"/>
              <a:pPr/>
              <a:t>33</a:t>
            </a:fld>
            <a:endParaRPr lang="en-US" altLang="zh-CN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517525" y="273050"/>
            <a:ext cx="5229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3. 中断向量地址形成部件</a:t>
            </a: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1181100" y="1230313"/>
            <a:ext cx="163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入口地址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55700" y="2514600"/>
            <a:ext cx="1209675" cy="1357313"/>
            <a:chOff x="728" y="1584"/>
            <a:chExt cx="762" cy="855"/>
          </a:xfrm>
        </p:grpSpPr>
        <p:sp>
          <p:nvSpPr>
            <p:cNvPr id="35927" name="Line 5"/>
            <p:cNvSpPr>
              <a:spLocks noChangeShapeType="1"/>
            </p:cNvSpPr>
            <p:nvPr/>
          </p:nvSpPr>
          <p:spPr bwMode="auto">
            <a:xfrm flipV="1">
              <a:off x="742" y="2000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28" name="Line 6"/>
            <p:cNvSpPr>
              <a:spLocks noChangeShapeType="1"/>
            </p:cNvSpPr>
            <p:nvPr/>
          </p:nvSpPr>
          <p:spPr bwMode="auto">
            <a:xfrm flipV="1">
              <a:off x="903" y="2000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29" name="Line 7"/>
            <p:cNvSpPr>
              <a:spLocks noChangeShapeType="1"/>
            </p:cNvSpPr>
            <p:nvPr/>
          </p:nvSpPr>
          <p:spPr bwMode="auto">
            <a:xfrm flipV="1">
              <a:off x="1490" y="2000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30" name="Text Box 8"/>
            <p:cNvSpPr txBox="1">
              <a:spLocks noChangeArrowheads="1"/>
            </p:cNvSpPr>
            <p:nvPr/>
          </p:nvSpPr>
          <p:spPr bwMode="auto">
            <a:xfrm>
              <a:off x="997" y="2024"/>
              <a:ext cx="341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5931" name="Text Box 9"/>
            <p:cNvSpPr txBox="1">
              <a:spLocks noChangeArrowheads="1"/>
            </p:cNvSpPr>
            <p:nvPr/>
          </p:nvSpPr>
          <p:spPr bwMode="auto">
            <a:xfrm>
              <a:off x="728" y="1584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向量地址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052513" y="4814888"/>
            <a:ext cx="1462087" cy="1449387"/>
            <a:chOff x="663" y="3033"/>
            <a:chExt cx="921" cy="913"/>
          </a:xfrm>
        </p:grpSpPr>
        <p:sp>
          <p:nvSpPr>
            <p:cNvPr id="35922" name="Line 11"/>
            <p:cNvSpPr>
              <a:spLocks noChangeShapeType="1"/>
            </p:cNvSpPr>
            <p:nvPr/>
          </p:nvSpPr>
          <p:spPr bwMode="auto">
            <a:xfrm flipV="1">
              <a:off x="743" y="3074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23" name="Line 12"/>
            <p:cNvSpPr>
              <a:spLocks noChangeShapeType="1"/>
            </p:cNvSpPr>
            <p:nvPr/>
          </p:nvSpPr>
          <p:spPr bwMode="auto">
            <a:xfrm flipV="1">
              <a:off x="903" y="3074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24" name="Line 13"/>
            <p:cNvSpPr>
              <a:spLocks noChangeShapeType="1"/>
            </p:cNvSpPr>
            <p:nvPr/>
          </p:nvSpPr>
          <p:spPr bwMode="auto">
            <a:xfrm flipV="1">
              <a:off x="1490" y="3074"/>
              <a:ext cx="0" cy="4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925" name="Text Box 14"/>
            <p:cNvSpPr txBox="1">
              <a:spLocks noChangeArrowheads="1"/>
            </p:cNvSpPr>
            <p:nvPr/>
          </p:nvSpPr>
          <p:spPr bwMode="auto">
            <a:xfrm>
              <a:off x="1000" y="3033"/>
              <a:ext cx="3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35926" name="Text Box 15"/>
            <p:cNvSpPr txBox="1">
              <a:spLocks noChangeArrowheads="1"/>
            </p:cNvSpPr>
            <p:nvPr/>
          </p:nvSpPr>
          <p:spPr bwMode="auto">
            <a:xfrm>
              <a:off x="663" y="3696"/>
              <a:ext cx="9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排队器输出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755900" y="981075"/>
            <a:ext cx="1708150" cy="963613"/>
            <a:chOff x="1736" y="618"/>
            <a:chExt cx="1076" cy="607"/>
          </a:xfrm>
        </p:grpSpPr>
        <p:sp>
          <p:nvSpPr>
            <p:cNvPr id="35920" name="Text Box 17"/>
            <p:cNvSpPr txBox="1">
              <a:spLocks noChangeArrowheads="1"/>
            </p:cNvSpPr>
            <p:nvPr/>
          </p:nvSpPr>
          <p:spPr bwMode="auto">
            <a:xfrm>
              <a:off x="1736" y="618"/>
              <a:ext cx="10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由软件产生</a:t>
              </a:r>
            </a:p>
          </p:txBody>
        </p:sp>
        <p:sp>
          <p:nvSpPr>
            <p:cNvPr id="35921" name="Text Box 18"/>
            <p:cNvSpPr txBox="1">
              <a:spLocks noChangeArrowheads="1"/>
            </p:cNvSpPr>
            <p:nvPr/>
          </p:nvSpPr>
          <p:spPr bwMode="auto">
            <a:xfrm>
              <a:off x="1736" y="937"/>
              <a:ext cx="10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硬件向量法</a:t>
              </a:r>
            </a:p>
          </p:txBody>
        </p:sp>
      </p:grpSp>
      <p:sp>
        <p:nvSpPr>
          <p:cNvPr id="336915" name="AutoShape 19"/>
          <p:cNvSpPr>
            <a:spLocks/>
          </p:cNvSpPr>
          <p:nvPr/>
        </p:nvSpPr>
        <p:spPr bwMode="auto">
          <a:xfrm>
            <a:off x="2590800" y="1208088"/>
            <a:ext cx="152400" cy="568325"/>
          </a:xfrm>
          <a:prstGeom prst="leftBrace">
            <a:avLst>
              <a:gd name="adj1" fmla="val 3107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3995738" y="2420938"/>
            <a:ext cx="4673600" cy="4284662"/>
            <a:chOff x="2576" y="1525"/>
            <a:chExt cx="2944" cy="2699"/>
          </a:xfrm>
        </p:grpSpPr>
        <p:grpSp>
          <p:nvGrpSpPr>
            <p:cNvPr id="35886" name="Group 21"/>
            <p:cNvGrpSpPr>
              <a:grpSpLocks/>
            </p:cNvGrpSpPr>
            <p:nvPr/>
          </p:nvGrpSpPr>
          <p:grpSpPr bwMode="auto">
            <a:xfrm>
              <a:off x="3888" y="1800"/>
              <a:ext cx="1632" cy="2424"/>
              <a:chOff x="3888" y="1800"/>
              <a:chExt cx="1632" cy="2424"/>
            </a:xfrm>
          </p:grpSpPr>
          <p:sp>
            <p:nvSpPr>
              <p:cNvPr id="35897" name="Rectangle 22"/>
              <p:cNvSpPr>
                <a:spLocks noChangeArrowheads="1"/>
              </p:cNvSpPr>
              <p:nvPr/>
            </p:nvSpPr>
            <p:spPr bwMode="auto">
              <a:xfrm>
                <a:off x="3984" y="3687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r>
                  <a:rPr lang="zh-CN" altLang="en-US" sz="2400" b="0">
                    <a:latin typeface="Times New Roman" pitchFamily="18" charset="0"/>
                  </a:rPr>
                  <a:t> </a:t>
                </a:r>
                <a:r>
                  <a:rPr lang="zh-CN" altLang="en-US" sz="2000">
                    <a:latin typeface="Times New Roman" pitchFamily="18" charset="0"/>
                  </a:rPr>
                  <a:t>显示器服务程序</a:t>
                </a:r>
              </a:p>
            </p:txBody>
          </p:sp>
          <p:sp>
            <p:nvSpPr>
              <p:cNvPr id="35898" name="Rectangle 23"/>
              <p:cNvSpPr>
                <a:spLocks noChangeArrowheads="1"/>
              </p:cNvSpPr>
              <p:nvPr/>
            </p:nvSpPr>
            <p:spPr bwMode="auto">
              <a:xfrm>
                <a:off x="3888" y="3408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endParaRPr lang="zh-CN" altLang="en-US" sz="2000" b="0">
                  <a:latin typeface="Times New Roman" pitchFamily="18" charset="0"/>
                </a:endParaRPr>
              </a:p>
            </p:txBody>
          </p:sp>
          <p:sp>
            <p:nvSpPr>
              <p:cNvPr id="35899" name="Rectangle 24"/>
              <p:cNvSpPr>
                <a:spLocks noChangeArrowheads="1"/>
              </p:cNvSpPr>
              <p:nvPr/>
            </p:nvSpPr>
            <p:spPr bwMode="auto">
              <a:xfrm>
                <a:off x="3984" y="3159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r>
                  <a:rPr lang="zh-CN" altLang="en-US" sz="2400">
                    <a:latin typeface="Times New Roman" pitchFamily="18" charset="0"/>
                  </a:rPr>
                  <a:t> </a:t>
                </a:r>
                <a:r>
                  <a:rPr lang="zh-CN" altLang="en-US" sz="2000">
                    <a:latin typeface="Times New Roman" pitchFamily="18" charset="0"/>
                  </a:rPr>
                  <a:t>打印机服务程序</a:t>
                </a:r>
              </a:p>
              <a:p>
                <a:pPr algn="l" eaLnBrk="1" hangingPunct="1">
                  <a:buClr>
                    <a:schemeClr val="accent2"/>
                  </a:buClr>
                </a:pPr>
                <a:endParaRPr lang="zh-CN" altLang="en-US" sz="2400">
                  <a:latin typeface="Times New Roman" pitchFamily="18" charset="0"/>
                </a:endParaRPr>
              </a:p>
            </p:txBody>
          </p:sp>
          <p:sp>
            <p:nvSpPr>
              <p:cNvPr id="35900" name="Rectangle 25"/>
              <p:cNvSpPr>
                <a:spLocks noChangeArrowheads="1"/>
              </p:cNvSpPr>
              <p:nvPr/>
            </p:nvSpPr>
            <p:spPr bwMode="auto">
              <a:xfrm>
                <a:off x="3888" y="2910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endParaRPr lang="zh-CN" altLang="en-US" sz="2000" b="0">
                  <a:latin typeface="Times New Roman" pitchFamily="18" charset="0"/>
                </a:endParaRPr>
              </a:p>
            </p:txBody>
          </p:sp>
          <p:sp>
            <p:nvSpPr>
              <p:cNvPr id="35901" name="Rectangle 26"/>
              <p:cNvSpPr>
                <a:spLocks noChangeArrowheads="1"/>
              </p:cNvSpPr>
              <p:nvPr/>
            </p:nvSpPr>
            <p:spPr bwMode="auto">
              <a:xfrm>
                <a:off x="3888" y="2623"/>
                <a:ext cx="1536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r>
                  <a:rPr lang="en-US" altLang="zh-CN" sz="2400">
                    <a:latin typeface="Times New Roman" pitchFamily="18" charset="0"/>
                  </a:rPr>
                  <a:t>JMP        400</a:t>
                </a:r>
              </a:p>
            </p:txBody>
          </p:sp>
          <p:sp>
            <p:nvSpPr>
              <p:cNvPr id="35902" name="Rectangle 27"/>
              <p:cNvSpPr>
                <a:spLocks noChangeArrowheads="1"/>
              </p:cNvSpPr>
              <p:nvPr/>
            </p:nvSpPr>
            <p:spPr bwMode="auto">
              <a:xfrm>
                <a:off x="3888" y="2336"/>
                <a:ext cx="1536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r>
                  <a:rPr lang="en-US" altLang="zh-CN" sz="2400">
                    <a:latin typeface="Times New Roman" pitchFamily="18" charset="0"/>
                  </a:rPr>
                  <a:t>JMP        300</a:t>
                </a:r>
              </a:p>
            </p:txBody>
          </p:sp>
          <p:sp>
            <p:nvSpPr>
              <p:cNvPr id="35903" name="Rectangle 28"/>
              <p:cNvSpPr>
                <a:spLocks noChangeArrowheads="1"/>
              </p:cNvSpPr>
              <p:nvPr/>
            </p:nvSpPr>
            <p:spPr bwMode="auto">
              <a:xfrm>
                <a:off x="3888" y="2049"/>
                <a:ext cx="1536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r>
                  <a:rPr lang="en-US" altLang="zh-CN" sz="2400">
                    <a:latin typeface="Times New Roman" pitchFamily="18" charset="0"/>
                  </a:rPr>
                  <a:t>JMP        </a:t>
                </a:r>
                <a:r>
                  <a:rPr lang="en-US" altLang="zh-CN" sz="2400">
                    <a:solidFill>
                      <a:schemeClr val="folHlink"/>
                    </a:solidFill>
                    <a:latin typeface="Times New Roman" pitchFamily="18" charset="0"/>
                  </a:rPr>
                  <a:t>200</a:t>
                </a:r>
              </a:p>
            </p:txBody>
          </p:sp>
          <p:sp>
            <p:nvSpPr>
              <p:cNvPr id="35904" name="Rectangle 29"/>
              <p:cNvSpPr>
                <a:spLocks noChangeArrowheads="1"/>
              </p:cNvSpPr>
              <p:nvPr/>
            </p:nvSpPr>
            <p:spPr bwMode="auto">
              <a:xfrm>
                <a:off x="3888" y="1800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endParaRPr lang="zh-CN" altLang="en-US" sz="2000" b="0">
                  <a:latin typeface="Times New Roman" pitchFamily="18" charset="0"/>
                </a:endParaRPr>
              </a:p>
            </p:txBody>
          </p:sp>
          <p:sp>
            <p:nvSpPr>
              <p:cNvPr id="35905" name="Line 30"/>
              <p:cNvSpPr>
                <a:spLocks noChangeShapeType="1"/>
              </p:cNvSpPr>
              <p:nvPr/>
            </p:nvSpPr>
            <p:spPr bwMode="auto">
              <a:xfrm>
                <a:off x="3888" y="1800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06" name="Line 31"/>
              <p:cNvSpPr>
                <a:spLocks noChangeShapeType="1"/>
              </p:cNvSpPr>
              <p:nvPr/>
            </p:nvSpPr>
            <p:spPr bwMode="auto">
              <a:xfrm>
                <a:off x="3888" y="2049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07" name="Line 32"/>
              <p:cNvSpPr>
                <a:spLocks noChangeShapeType="1"/>
              </p:cNvSpPr>
              <p:nvPr/>
            </p:nvSpPr>
            <p:spPr bwMode="auto">
              <a:xfrm>
                <a:off x="3888" y="233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08" name="Line 33"/>
              <p:cNvSpPr>
                <a:spLocks noChangeShapeType="1"/>
              </p:cNvSpPr>
              <p:nvPr/>
            </p:nvSpPr>
            <p:spPr bwMode="auto">
              <a:xfrm>
                <a:off x="3888" y="2623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09" name="Line 34"/>
              <p:cNvSpPr>
                <a:spLocks noChangeShapeType="1"/>
              </p:cNvSpPr>
              <p:nvPr/>
            </p:nvSpPr>
            <p:spPr bwMode="auto">
              <a:xfrm>
                <a:off x="3888" y="2910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0" name="Line 35"/>
              <p:cNvSpPr>
                <a:spLocks noChangeShapeType="1"/>
              </p:cNvSpPr>
              <p:nvPr/>
            </p:nvSpPr>
            <p:spPr bwMode="auto">
              <a:xfrm>
                <a:off x="3888" y="3159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1" name="Line 36"/>
              <p:cNvSpPr>
                <a:spLocks noChangeShapeType="1"/>
              </p:cNvSpPr>
              <p:nvPr/>
            </p:nvSpPr>
            <p:spPr bwMode="auto">
              <a:xfrm>
                <a:off x="3888" y="369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2" name="Line 37"/>
              <p:cNvSpPr>
                <a:spLocks noChangeShapeType="1"/>
              </p:cNvSpPr>
              <p:nvPr/>
            </p:nvSpPr>
            <p:spPr bwMode="auto">
              <a:xfrm>
                <a:off x="3888" y="1800"/>
                <a:ext cx="0" cy="240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3" name="Line 38"/>
              <p:cNvSpPr>
                <a:spLocks noChangeShapeType="1"/>
              </p:cNvSpPr>
              <p:nvPr/>
            </p:nvSpPr>
            <p:spPr bwMode="auto">
              <a:xfrm>
                <a:off x="5424" y="1800"/>
                <a:ext cx="0" cy="240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4" name="Text Box 39"/>
              <p:cNvSpPr txBox="1">
                <a:spLocks noChangeArrowheads="1"/>
              </p:cNvSpPr>
              <p:nvPr/>
            </p:nvSpPr>
            <p:spPr bwMode="auto">
              <a:xfrm>
                <a:off x="4512" y="1800"/>
                <a:ext cx="385" cy="2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  <p:sp>
            <p:nvSpPr>
              <p:cNvPr id="35915" name="Text Box 40"/>
              <p:cNvSpPr txBox="1">
                <a:spLocks noChangeArrowheads="1"/>
              </p:cNvSpPr>
              <p:nvPr/>
            </p:nvSpPr>
            <p:spPr bwMode="auto">
              <a:xfrm>
                <a:off x="4512" y="2910"/>
                <a:ext cx="385" cy="2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  <p:sp>
            <p:nvSpPr>
              <p:cNvPr id="35916" name="Text Box 41"/>
              <p:cNvSpPr txBox="1">
                <a:spLocks noChangeArrowheads="1"/>
              </p:cNvSpPr>
              <p:nvPr/>
            </p:nvSpPr>
            <p:spPr bwMode="auto">
              <a:xfrm>
                <a:off x="4512" y="3438"/>
                <a:ext cx="385" cy="2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  <p:sp>
            <p:nvSpPr>
              <p:cNvPr id="35917" name="Rectangle 42"/>
              <p:cNvSpPr>
                <a:spLocks noChangeArrowheads="1"/>
              </p:cNvSpPr>
              <p:nvPr/>
            </p:nvSpPr>
            <p:spPr bwMode="auto">
              <a:xfrm>
                <a:off x="3888" y="3927"/>
                <a:ext cx="153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>
                  <a:buClr>
                    <a:schemeClr val="accent2"/>
                  </a:buClr>
                </a:pPr>
                <a:endParaRPr lang="zh-CN" altLang="en-US" sz="2000" b="0">
                  <a:latin typeface="Times New Roman" pitchFamily="18" charset="0"/>
                </a:endParaRPr>
              </a:p>
            </p:txBody>
          </p:sp>
          <p:sp>
            <p:nvSpPr>
              <p:cNvPr id="35918" name="Line 43"/>
              <p:cNvSpPr>
                <a:spLocks noChangeShapeType="1"/>
              </p:cNvSpPr>
              <p:nvPr/>
            </p:nvSpPr>
            <p:spPr bwMode="auto">
              <a:xfrm>
                <a:off x="3888" y="4176"/>
                <a:ext cx="15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5919" name="Text Box 44"/>
              <p:cNvSpPr txBox="1">
                <a:spLocks noChangeArrowheads="1"/>
              </p:cNvSpPr>
              <p:nvPr/>
            </p:nvSpPr>
            <p:spPr bwMode="auto">
              <a:xfrm>
                <a:off x="4512" y="3942"/>
                <a:ext cx="385" cy="2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</p:grpSp>
        <p:sp>
          <p:nvSpPr>
            <p:cNvPr id="35887" name="Text Box 45"/>
            <p:cNvSpPr txBox="1">
              <a:spLocks noChangeArrowheads="1"/>
            </p:cNvSpPr>
            <p:nvPr/>
          </p:nvSpPr>
          <p:spPr bwMode="auto">
            <a:xfrm>
              <a:off x="4416" y="1525"/>
              <a:ext cx="5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主存</a:t>
              </a:r>
            </a:p>
          </p:txBody>
        </p:sp>
        <p:sp>
          <p:nvSpPr>
            <p:cNvPr id="35888" name="Text Box 46"/>
            <p:cNvSpPr txBox="1">
              <a:spLocks noChangeArrowheads="1"/>
            </p:cNvSpPr>
            <p:nvPr/>
          </p:nvSpPr>
          <p:spPr bwMode="auto">
            <a:xfrm>
              <a:off x="3430" y="2056"/>
              <a:ext cx="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12</a:t>
              </a:r>
              <a:r>
                <a:rPr lang="en-US" altLang="zh-CN" sz="2000">
                  <a:solidFill>
                    <a:schemeClr val="folHlink"/>
                  </a:solidFill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35889" name="Text Box 47"/>
            <p:cNvSpPr txBox="1">
              <a:spLocks noChangeArrowheads="1"/>
            </p:cNvSpPr>
            <p:nvPr/>
          </p:nvSpPr>
          <p:spPr bwMode="auto">
            <a:xfrm>
              <a:off x="3440" y="2344"/>
              <a:ext cx="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13</a:t>
              </a:r>
              <a:r>
                <a:rPr lang="en-US" altLang="zh-CN" sz="2000"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35890" name="Text Box 48"/>
            <p:cNvSpPr txBox="1">
              <a:spLocks noChangeArrowheads="1"/>
            </p:cNvSpPr>
            <p:nvPr/>
          </p:nvSpPr>
          <p:spPr bwMode="auto">
            <a:xfrm>
              <a:off x="3440" y="2642"/>
              <a:ext cx="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14</a:t>
              </a:r>
              <a:r>
                <a:rPr lang="en-US" altLang="zh-CN" sz="2000">
                  <a:latin typeface="Times New Roman" pitchFamily="18" charset="0"/>
                </a:rPr>
                <a:t>H</a:t>
              </a:r>
            </a:p>
          </p:txBody>
        </p:sp>
        <p:sp>
          <p:nvSpPr>
            <p:cNvPr id="35891" name="Text Box 49"/>
            <p:cNvSpPr txBox="1">
              <a:spLocks noChangeArrowheads="1"/>
            </p:cNvSpPr>
            <p:nvPr/>
          </p:nvSpPr>
          <p:spPr bwMode="auto">
            <a:xfrm>
              <a:off x="3532" y="3120"/>
              <a:ext cx="3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200</a:t>
              </a:r>
              <a:endParaRPr lang="en-US" altLang="zh-CN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5892" name="Text Box 50"/>
            <p:cNvSpPr txBox="1">
              <a:spLocks noChangeArrowheads="1"/>
            </p:cNvSpPr>
            <p:nvPr/>
          </p:nvSpPr>
          <p:spPr bwMode="auto">
            <a:xfrm>
              <a:off x="3532" y="3640"/>
              <a:ext cx="3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300</a:t>
              </a:r>
              <a:endParaRPr lang="en-US" altLang="zh-CN" sz="2000">
                <a:latin typeface="Times New Roman" pitchFamily="18" charset="0"/>
              </a:endParaRPr>
            </a:p>
          </p:txBody>
        </p:sp>
        <p:sp>
          <p:nvSpPr>
            <p:cNvPr id="35893" name="AutoShape 51"/>
            <p:cNvSpPr>
              <a:spLocks/>
            </p:cNvSpPr>
            <p:nvPr/>
          </p:nvSpPr>
          <p:spPr bwMode="auto">
            <a:xfrm>
              <a:off x="3296" y="2114"/>
              <a:ext cx="144" cy="720"/>
            </a:xfrm>
            <a:prstGeom prst="leftBrace">
              <a:avLst>
                <a:gd name="adj1" fmla="val 41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5894" name="Text Box 52"/>
            <p:cNvSpPr txBox="1">
              <a:spLocks noChangeArrowheads="1"/>
            </p:cNvSpPr>
            <p:nvPr/>
          </p:nvSpPr>
          <p:spPr bwMode="auto">
            <a:xfrm>
              <a:off x="2576" y="2344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向量地址</a:t>
              </a:r>
            </a:p>
          </p:txBody>
        </p:sp>
        <p:sp>
          <p:nvSpPr>
            <p:cNvPr id="35895" name="Text Box 53"/>
            <p:cNvSpPr txBox="1">
              <a:spLocks noChangeArrowheads="1"/>
            </p:cNvSpPr>
            <p:nvPr/>
          </p:nvSpPr>
          <p:spPr bwMode="auto">
            <a:xfrm>
              <a:off x="2820" y="3120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入口地址</a:t>
              </a:r>
            </a:p>
          </p:txBody>
        </p:sp>
        <p:sp>
          <p:nvSpPr>
            <p:cNvPr id="35896" name="Text Box 54"/>
            <p:cNvSpPr txBox="1">
              <a:spLocks noChangeArrowheads="1"/>
            </p:cNvSpPr>
            <p:nvPr/>
          </p:nvSpPr>
          <p:spPr bwMode="auto">
            <a:xfrm>
              <a:off x="2812" y="3640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入口地址</a:t>
              </a:r>
            </a:p>
          </p:txBody>
        </p:sp>
      </p:grp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838200" y="3886200"/>
            <a:ext cx="1905000" cy="990600"/>
            <a:chOff x="528" y="2448"/>
            <a:chExt cx="1200" cy="624"/>
          </a:xfrm>
        </p:grpSpPr>
        <p:sp>
          <p:nvSpPr>
            <p:cNvPr id="35884" name="Text Box 56"/>
            <p:cNvSpPr txBox="1">
              <a:spLocks noChangeArrowheads="1"/>
            </p:cNvSpPr>
            <p:nvPr/>
          </p:nvSpPr>
          <p:spPr bwMode="auto">
            <a:xfrm>
              <a:off x="576" y="2534"/>
              <a:ext cx="108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中断向量地址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形成部件</a:t>
              </a: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35885" name="Rectangle 57"/>
            <p:cNvSpPr>
              <a:spLocks noChangeArrowheads="1"/>
            </p:cNvSpPr>
            <p:nvPr/>
          </p:nvSpPr>
          <p:spPr bwMode="auto">
            <a:xfrm>
              <a:off x="528" y="2448"/>
              <a:ext cx="1200" cy="6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36954" name="AutoShape 58"/>
          <p:cNvSpPr>
            <a:spLocks noChangeArrowheads="1"/>
          </p:cNvSpPr>
          <p:nvPr/>
        </p:nvSpPr>
        <p:spPr bwMode="auto">
          <a:xfrm>
            <a:off x="2860675" y="3505200"/>
            <a:ext cx="1042988" cy="781050"/>
          </a:xfrm>
          <a:prstGeom prst="wedgeRoundRectCallout">
            <a:avLst>
              <a:gd name="adj1" fmla="val -56847"/>
              <a:gd name="adj2" fmla="val 67481"/>
              <a:gd name="adj3" fmla="val 16667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  设备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编码器</a:t>
            </a:r>
          </a:p>
        </p:txBody>
      </p:sp>
      <p:grpSp>
        <p:nvGrpSpPr>
          <p:cNvPr id="8" name="Group 59"/>
          <p:cNvGrpSpPr>
            <a:grpSpLocks/>
          </p:cNvGrpSpPr>
          <p:nvPr/>
        </p:nvGrpSpPr>
        <p:grpSpPr bwMode="auto">
          <a:xfrm>
            <a:off x="1035050" y="2819400"/>
            <a:ext cx="1543050" cy="3154363"/>
            <a:chOff x="652" y="1776"/>
            <a:chExt cx="972" cy="1987"/>
          </a:xfrm>
        </p:grpSpPr>
        <p:grpSp>
          <p:nvGrpSpPr>
            <p:cNvPr id="35872" name="Group 60"/>
            <p:cNvGrpSpPr>
              <a:grpSpLocks/>
            </p:cNvGrpSpPr>
            <p:nvPr/>
          </p:nvGrpSpPr>
          <p:grpSpPr bwMode="auto">
            <a:xfrm>
              <a:off x="652" y="3417"/>
              <a:ext cx="956" cy="346"/>
              <a:chOff x="652" y="3417"/>
              <a:chExt cx="956" cy="346"/>
            </a:xfrm>
          </p:grpSpPr>
          <p:sp>
            <p:nvSpPr>
              <p:cNvPr id="35882" name="Text Box 61"/>
              <p:cNvSpPr txBox="1">
                <a:spLocks noChangeArrowheads="1"/>
              </p:cNvSpPr>
              <p:nvPr/>
            </p:nvSpPr>
            <p:spPr bwMode="auto">
              <a:xfrm>
                <a:off x="652" y="3513"/>
                <a:ext cx="9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1  0  0         0</a:t>
                </a:r>
              </a:p>
            </p:txBody>
          </p:sp>
          <p:sp>
            <p:nvSpPr>
              <p:cNvPr id="35883" name="Text Box 62"/>
              <p:cNvSpPr txBox="1">
                <a:spLocks noChangeArrowheads="1"/>
              </p:cNvSpPr>
              <p:nvPr/>
            </p:nvSpPr>
            <p:spPr bwMode="auto">
              <a:xfrm>
                <a:off x="1148" y="3417"/>
                <a:ext cx="34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</p:grpSp>
        <p:grpSp>
          <p:nvGrpSpPr>
            <p:cNvPr id="35873" name="Group 63"/>
            <p:cNvGrpSpPr>
              <a:grpSpLocks/>
            </p:cNvGrpSpPr>
            <p:nvPr/>
          </p:nvGrpSpPr>
          <p:grpSpPr bwMode="auto">
            <a:xfrm>
              <a:off x="668" y="1776"/>
              <a:ext cx="956" cy="250"/>
              <a:chOff x="668" y="1776"/>
              <a:chExt cx="956" cy="250"/>
            </a:xfrm>
          </p:grpSpPr>
          <p:sp>
            <p:nvSpPr>
              <p:cNvPr id="35874" name="Text Box 64"/>
              <p:cNvSpPr txBox="1">
                <a:spLocks noChangeArrowheads="1"/>
              </p:cNvSpPr>
              <p:nvPr/>
            </p:nvSpPr>
            <p:spPr bwMode="auto">
              <a:xfrm>
                <a:off x="668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75" name="Text Box 65"/>
              <p:cNvSpPr txBox="1">
                <a:spLocks noChangeArrowheads="1"/>
              </p:cNvSpPr>
              <p:nvPr/>
            </p:nvSpPr>
            <p:spPr bwMode="auto">
              <a:xfrm>
                <a:off x="777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76" name="Text Box 66"/>
              <p:cNvSpPr txBox="1">
                <a:spLocks noChangeArrowheads="1"/>
              </p:cNvSpPr>
              <p:nvPr/>
            </p:nvSpPr>
            <p:spPr bwMode="auto">
              <a:xfrm>
                <a:off x="886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77" name="Text Box 67"/>
              <p:cNvSpPr txBox="1">
                <a:spLocks noChangeArrowheads="1"/>
              </p:cNvSpPr>
              <p:nvPr/>
            </p:nvSpPr>
            <p:spPr bwMode="auto">
              <a:xfrm>
                <a:off x="994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5878" name="Text Box 68"/>
              <p:cNvSpPr txBox="1">
                <a:spLocks noChangeArrowheads="1"/>
              </p:cNvSpPr>
              <p:nvPr/>
            </p:nvSpPr>
            <p:spPr bwMode="auto">
              <a:xfrm>
                <a:off x="1103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79" name="Text Box 69"/>
              <p:cNvSpPr txBox="1">
                <a:spLocks noChangeArrowheads="1"/>
              </p:cNvSpPr>
              <p:nvPr/>
            </p:nvSpPr>
            <p:spPr bwMode="auto">
              <a:xfrm>
                <a:off x="1211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80" name="Text Box 70"/>
              <p:cNvSpPr txBox="1">
                <a:spLocks noChangeArrowheads="1"/>
              </p:cNvSpPr>
              <p:nvPr/>
            </p:nvSpPr>
            <p:spPr bwMode="auto">
              <a:xfrm>
                <a:off x="1320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5881" name="Text Box 71"/>
              <p:cNvSpPr txBox="1">
                <a:spLocks noChangeArrowheads="1"/>
              </p:cNvSpPr>
              <p:nvPr/>
            </p:nvSpPr>
            <p:spPr bwMode="auto">
              <a:xfrm>
                <a:off x="1428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</p:grpSp>
      </p:grpSp>
      <p:grpSp>
        <p:nvGrpSpPr>
          <p:cNvPr id="11" name="Group 72"/>
          <p:cNvGrpSpPr>
            <a:grpSpLocks/>
          </p:cNvGrpSpPr>
          <p:nvPr/>
        </p:nvGrpSpPr>
        <p:grpSpPr bwMode="auto">
          <a:xfrm>
            <a:off x="1066800" y="2819400"/>
            <a:ext cx="1524000" cy="3140075"/>
            <a:chOff x="672" y="1776"/>
            <a:chExt cx="960" cy="1978"/>
          </a:xfrm>
        </p:grpSpPr>
        <p:grpSp>
          <p:nvGrpSpPr>
            <p:cNvPr id="35860" name="Group 73"/>
            <p:cNvGrpSpPr>
              <a:grpSpLocks/>
            </p:cNvGrpSpPr>
            <p:nvPr/>
          </p:nvGrpSpPr>
          <p:grpSpPr bwMode="auto">
            <a:xfrm>
              <a:off x="676" y="3408"/>
              <a:ext cx="956" cy="346"/>
              <a:chOff x="652" y="3417"/>
              <a:chExt cx="956" cy="346"/>
            </a:xfrm>
          </p:grpSpPr>
          <p:sp>
            <p:nvSpPr>
              <p:cNvPr id="35870" name="Text Box 74"/>
              <p:cNvSpPr txBox="1">
                <a:spLocks noChangeArrowheads="1"/>
              </p:cNvSpPr>
              <p:nvPr/>
            </p:nvSpPr>
            <p:spPr bwMode="auto">
              <a:xfrm>
                <a:off x="652" y="3513"/>
                <a:ext cx="9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0  1  0         0</a:t>
                </a:r>
              </a:p>
            </p:txBody>
          </p:sp>
          <p:sp>
            <p:nvSpPr>
              <p:cNvPr id="35871" name="Text Box 75"/>
              <p:cNvSpPr txBox="1">
                <a:spLocks noChangeArrowheads="1"/>
              </p:cNvSpPr>
              <p:nvPr/>
            </p:nvSpPr>
            <p:spPr bwMode="auto">
              <a:xfrm>
                <a:off x="1148" y="3417"/>
                <a:ext cx="34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>
                    <a:latin typeface="Times New Roman" pitchFamily="18" charset="0"/>
                  </a:rPr>
                  <a:t>…</a:t>
                </a:r>
              </a:p>
            </p:txBody>
          </p:sp>
        </p:grpSp>
        <p:grpSp>
          <p:nvGrpSpPr>
            <p:cNvPr id="35861" name="Group 76"/>
            <p:cNvGrpSpPr>
              <a:grpSpLocks/>
            </p:cNvGrpSpPr>
            <p:nvPr/>
          </p:nvGrpSpPr>
          <p:grpSpPr bwMode="auto">
            <a:xfrm>
              <a:off x="672" y="1776"/>
              <a:ext cx="956" cy="250"/>
              <a:chOff x="668" y="1776"/>
              <a:chExt cx="956" cy="250"/>
            </a:xfrm>
          </p:grpSpPr>
          <p:sp>
            <p:nvSpPr>
              <p:cNvPr id="35862" name="Text Box 77"/>
              <p:cNvSpPr txBox="1">
                <a:spLocks noChangeArrowheads="1"/>
              </p:cNvSpPr>
              <p:nvPr/>
            </p:nvSpPr>
            <p:spPr bwMode="auto">
              <a:xfrm>
                <a:off x="668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63" name="Text Box 78"/>
              <p:cNvSpPr txBox="1">
                <a:spLocks noChangeArrowheads="1"/>
              </p:cNvSpPr>
              <p:nvPr/>
            </p:nvSpPr>
            <p:spPr bwMode="auto">
              <a:xfrm>
                <a:off x="777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64" name="Text Box 79"/>
              <p:cNvSpPr txBox="1">
                <a:spLocks noChangeArrowheads="1"/>
              </p:cNvSpPr>
              <p:nvPr/>
            </p:nvSpPr>
            <p:spPr bwMode="auto">
              <a:xfrm>
                <a:off x="886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65" name="Text Box 80"/>
              <p:cNvSpPr txBox="1">
                <a:spLocks noChangeArrowheads="1"/>
              </p:cNvSpPr>
              <p:nvPr/>
            </p:nvSpPr>
            <p:spPr bwMode="auto">
              <a:xfrm>
                <a:off x="994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5866" name="Text Box 81"/>
              <p:cNvSpPr txBox="1">
                <a:spLocks noChangeArrowheads="1"/>
              </p:cNvSpPr>
              <p:nvPr/>
            </p:nvSpPr>
            <p:spPr bwMode="auto">
              <a:xfrm>
                <a:off x="1103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67" name="Text Box 82"/>
              <p:cNvSpPr txBox="1">
                <a:spLocks noChangeArrowheads="1"/>
              </p:cNvSpPr>
              <p:nvPr/>
            </p:nvSpPr>
            <p:spPr bwMode="auto">
              <a:xfrm>
                <a:off x="1211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  <p:sp>
            <p:nvSpPr>
              <p:cNvPr id="35868" name="Text Box 83"/>
              <p:cNvSpPr txBox="1">
                <a:spLocks noChangeArrowheads="1"/>
              </p:cNvSpPr>
              <p:nvPr/>
            </p:nvSpPr>
            <p:spPr bwMode="auto">
              <a:xfrm>
                <a:off x="1320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5869" name="Text Box 84"/>
              <p:cNvSpPr txBox="1">
                <a:spLocks noChangeArrowheads="1"/>
              </p:cNvSpPr>
              <p:nvPr/>
            </p:nvSpPr>
            <p:spPr bwMode="auto">
              <a:xfrm>
                <a:off x="1428" y="177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</p:grpSp>
      </p:grpSp>
      <p:sp>
        <p:nvSpPr>
          <p:cNvPr id="336981" name="Text Box 85"/>
          <p:cNvSpPr txBox="1">
            <a:spLocks noChangeArrowheads="1"/>
          </p:cNvSpPr>
          <p:nvPr/>
        </p:nvSpPr>
        <p:spPr bwMode="auto">
          <a:xfrm>
            <a:off x="4749800" y="981075"/>
            <a:ext cx="1716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详见第八章</a:t>
            </a:r>
          </a:p>
        </p:txBody>
      </p:sp>
      <p:grpSp>
        <p:nvGrpSpPr>
          <p:cNvPr id="14" name="Group 86"/>
          <p:cNvGrpSpPr>
            <a:grpSpLocks/>
          </p:cNvGrpSpPr>
          <p:nvPr/>
        </p:nvGrpSpPr>
        <p:grpSpPr bwMode="auto">
          <a:xfrm>
            <a:off x="4749800" y="1508125"/>
            <a:ext cx="4165600" cy="935038"/>
            <a:chOff x="2992" y="950"/>
            <a:chExt cx="2624" cy="589"/>
          </a:xfrm>
        </p:grpSpPr>
        <p:sp>
          <p:nvSpPr>
            <p:cNvPr id="35858" name="Text Box 87"/>
            <p:cNvSpPr txBox="1">
              <a:spLocks noChangeArrowheads="1"/>
            </p:cNvSpPr>
            <p:nvPr/>
          </p:nvSpPr>
          <p:spPr bwMode="auto">
            <a:xfrm>
              <a:off x="2992" y="950"/>
              <a:ext cx="2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由 </a:t>
              </a: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硬件 </a:t>
              </a:r>
              <a:r>
                <a:rPr lang="zh-CN" altLang="en-US" sz="2400">
                  <a:latin typeface="Times New Roman" pitchFamily="18" charset="0"/>
                </a:rPr>
                <a:t>产生 </a:t>
              </a: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向量地址</a:t>
              </a:r>
            </a:p>
          </p:txBody>
        </p:sp>
        <p:sp>
          <p:nvSpPr>
            <p:cNvPr id="35859" name="Text Box 88"/>
            <p:cNvSpPr txBox="1">
              <a:spLocks noChangeArrowheads="1"/>
            </p:cNvSpPr>
            <p:nvPr/>
          </p:nvSpPr>
          <p:spPr bwMode="auto">
            <a:xfrm>
              <a:off x="2992" y="1251"/>
              <a:ext cx="26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再由 </a:t>
              </a: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向量地址 </a:t>
              </a:r>
              <a:r>
                <a:rPr lang="zh-CN" altLang="en-US" sz="2400">
                  <a:latin typeface="Times New Roman" pitchFamily="18" charset="0"/>
                </a:rPr>
                <a:t>找到 </a:t>
              </a:r>
              <a:r>
                <a:rPr lang="zh-CN" altLang="en-US" sz="2400">
                  <a:solidFill>
                    <a:schemeClr val="folHlink"/>
                  </a:solidFill>
                  <a:latin typeface="Times New Roman" pitchFamily="18" charset="0"/>
                </a:rPr>
                <a:t>入口地址</a:t>
              </a:r>
            </a:p>
          </p:txBody>
        </p:sp>
      </p:grpSp>
      <p:sp>
        <p:nvSpPr>
          <p:cNvPr id="336985" name="Rectangle 8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5857" name="AutoShape 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autoUpdateAnimBg="0"/>
      <p:bldP spid="336915" grpId="0" animBg="1"/>
      <p:bldP spid="336954" grpId="0" animBg="1" autoUpdateAnimBg="0"/>
      <p:bldP spid="33698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4447-CF91-4150-81DA-79ECB9B44726}" type="slidenum">
              <a:rPr lang="zh-CN" altLang="en-US"/>
              <a:pPr/>
              <a:t>34</a:t>
            </a:fld>
            <a:endParaRPr lang="en-US" altLang="zh-CN"/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0" y="904875"/>
            <a:ext cx="8983663" cy="5800725"/>
            <a:chOff x="0" y="570"/>
            <a:chExt cx="5659" cy="3654"/>
          </a:xfrm>
        </p:grpSpPr>
        <p:sp>
          <p:nvSpPr>
            <p:cNvPr id="36871" name="AutoShape 3"/>
            <p:cNvSpPr>
              <a:spLocks noChangeArrowheads="1"/>
            </p:cNvSpPr>
            <p:nvPr/>
          </p:nvSpPr>
          <p:spPr bwMode="auto">
            <a:xfrm>
              <a:off x="539" y="3984"/>
              <a:ext cx="1728" cy="192"/>
            </a:xfrm>
            <a:prstGeom prst="leftArrow">
              <a:avLst>
                <a:gd name="adj1" fmla="val 58333"/>
                <a:gd name="adj2" fmla="val 13595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36872" name="Group 91"/>
            <p:cNvGrpSpPr>
              <a:grpSpLocks/>
            </p:cNvGrpSpPr>
            <p:nvPr/>
          </p:nvGrpSpPr>
          <p:grpSpPr bwMode="auto">
            <a:xfrm>
              <a:off x="0" y="570"/>
              <a:ext cx="5659" cy="3654"/>
              <a:chOff x="0" y="570"/>
              <a:chExt cx="5659" cy="3654"/>
            </a:xfrm>
          </p:grpSpPr>
          <p:sp>
            <p:nvSpPr>
              <p:cNvPr id="36873" name="Freeform 5"/>
              <p:cNvSpPr>
                <a:spLocks/>
              </p:cNvSpPr>
              <p:nvPr/>
            </p:nvSpPr>
            <p:spPr bwMode="auto">
              <a:xfrm>
                <a:off x="3799" y="2724"/>
                <a:ext cx="1491" cy="119"/>
              </a:xfrm>
              <a:custGeom>
                <a:avLst/>
                <a:gdLst>
                  <a:gd name="T0" fmla="*/ 0 w 1730"/>
                  <a:gd name="T1" fmla="*/ 119 h 139"/>
                  <a:gd name="T2" fmla="*/ 2 w 1730"/>
                  <a:gd name="T3" fmla="*/ 0 h 139"/>
                  <a:gd name="T4" fmla="*/ 1491 w 1730"/>
                  <a:gd name="T5" fmla="*/ 0 h 139"/>
                  <a:gd name="T6" fmla="*/ 0 60000 65536"/>
                  <a:gd name="T7" fmla="*/ 0 60000 65536"/>
                  <a:gd name="T8" fmla="*/ 0 60000 65536"/>
                  <a:gd name="T9" fmla="*/ 0 w 1730"/>
                  <a:gd name="T10" fmla="*/ 0 h 139"/>
                  <a:gd name="T11" fmla="*/ 1730 w 1730"/>
                  <a:gd name="T12" fmla="*/ 139 h 1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0" h="139">
                    <a:moveTo>
                      <a:pt x="0" y="139"/>
                    </a:moveTo>
                    <a:lnTo>
                      <a:pt x="2" y="0"/>
                    </a:lnTo>
                    <a:lnTo>
                      <a:pt x="173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74" name="Rectangle 6"/>
              <p:cNvSpPr>
                <a:spLocks noChangeArrowheads="1"/>
              </p:cNvSpPr>
              <p:nvPr/>
            </p:nvSpPr>
            <p:spPr bwMode="auto">
              <a:xfrm>
                <a:off x="2266" y="3633"/>
                <a:ext cx="2016" cy="207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设备选择电路</a:t>
                </a:r>
              </a:p>
            </p:txBody>
          </p:sp>
          <p:sp>
            <p:nvSpPr>
              <p:cNvPr id="36875" name="Rectangle 7"/>
              <p:cNvSpPr>
                <a:spLocks noChangeArrowheads="1"/>
              </p:cNvSpPr>
              <p:nvPr/>
            </p:nvSpPr>
            <p:spPr bwMode="auto">
              <a:xfrm>
                <a:off x="2266" y="3975"/>
                <a:ext cx="2016" cy="208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DBR</a:t>
                </a:r>
              </a:p>
            </p:txBody>
          </p:sp>
          <p:sp>
            <p:nvSpPr>
              <p:cNvPr id="36876" name="Rectangle 8"/>
              <p:cNvSpPr>
                <a:spLocks noChangeArrowheads="1"/>
              </p:cNvSpPr>
              <p:nvPr/>
            </p:nvSpPr>
            <p:spPr bwMode="auto">
              <a:xfrm>
                <a:off x="2266" y="2839"/>
                <a:ext cx="576" cy="329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877" name="Text Box 9"/>
              <p:cNvSpPr txBox="1">
                <a:spLocks noChangeArrowheads="1"/>
              </p:cNvSpPr>
              <p:nvPr/>
            </p:nvSpPr>
            <p:spPr bwMode="auto">
              <a:xfrm>
                <a:off x="2420" y="2880"/>
                <a:ext cx="272" cy="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</a:t>
                </a: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36878" name="Text Box 10"/>
              <p:cNvSpPr txBox="1">
                <a:spLocks noChangeArrowheads="1"/>
              </p:cNvSpPr>
              <p:nvPr/>
            </p:nvSpPr>
            <p:spPr bwMode="auto">
              <a:xfrm>
                <a:off x="2266" y="2807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36879" name="Oval 11"/>
              <p:cNvSpPr>
                <a:spLocks noChangeArrowheads="1"/>
              </p:cNvSpPr>
              <p:nvPr/>
            </p:nvSpPr>
            <p:spPr bwMode="auto">
              <a:xfrm>
                <a:off x="2842" y="293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880" name="Oval 12"/>
              <p:cNvSpPr>
                <a:spLocks noChangeArrowheads="1"/>
              </p:cNvSpPr>
              <p:nvPr/>
            </p:nvSpPr>
            <p:spPr bwMode="auto">
              <a:xfrm>
                <a:off x="3647" y="293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881" name="Freeform 13"/>
              <p:cNvSpPr>
                <a:spLocks/>
              </p:cNvSpPr>
              <p:nvPr/>
            </p:nvSpPr>
            <p:spPr bwMode="auto">
              <a:xfrm>
                <a:off x="2887" y="2955"/>
                <a:ext cx="759" cy="1"/>
              </a:xfrm>
              <a:custGeom>
                <a:avLst/>
                <a:gdLst>
                  <a:gd name="T0" fmla="*/ 0 w 759"/>
                  <a:gd name="T1" fmla="*/ 0 h 1"/>
                  <a:gd name="T2" fmla="*/ 759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82" name="Freeform 14"/>
              <p:cNvSpPr>
                <a:spLocks/>
              </p:cNvSpPr>
              <p:nvPr/>
            </p:nvSpPr>
            <p:spPr bwMode="auto">
              <a:xfrm>
                <a:off x="1786" y="2955"/>
                <a:ext cx="1488" cy="308"/>
              </a:xfrm>
              <a:custGeom>
                <a:avLst/>
                <a:gdLst>
                  <a:gd name="T0" fmla="*/ 1488 w 1488"/>
                  <a:gd name="T1" fmla="*/ 0 h 357"/>
                  <a:gd name="T2" fmla="*/ 1488 w 1488"/>
                  <a:gd name="T3" fmla="*/ 308 h 357"/>
                  <a:gd name="T4" fmla="*/ 0 w 1488"/>
                  <a:gd name="T5" fmla="*/ 308 h 357"/>
                  <a:gd name="T6" fmla="*/ 0 60000 65536"/>
                  <a:gd name="T7" fmla="*/ 0 60000 65536"/>
                  <a:gd name="T8" fmla="*/ 0 60000 65536"/>
                  <a:gd name="T9" fmla="*/ 0 w 1488"/>
                  <a:gd name="T10" fmla="*/ 0 h 357"/>
                  <a:gd name="T11" fmla="*/ 1488 w 1488"/>
                  <a:gd name="T12" fmla="*/ 357 h 3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88" h="357">
                    <a:moveTo>
                      <a:pt x="1488" y="0"/>
                    </a:moveTo>
                    <a:lnTo>
                      <a:pt x="1488" y="357"/>
                    </a:lnTo>
                    <a:lnTo>
                      <a:pt x="0" y="35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83" name="Rectangle 15"/>
              <p:cNvSpPr>
                <a:spLocks noChangeArrowheads="1"/>
              </p:cNvSpPr>
              <p:nvPr/>
            </p:nvSpPr>
            <p:spPr bwMode="auto">
              <a:xfrm>
                <a:off x="1489" y="3098"/>
                <a:ext cx="240" cy="33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884" name="Text Box 16"/>
              <p:cNvSpPr txBox="1">
                <a:spLocks noChangeArrowheads="1"/>
              </p:cNvSpPr>
              <p:nvPr/>
            </p:nvSpPr>
            <p:spPr bwMode="auto">
              <a:xfrm>
                <a:off x="1489" y="3128"/>
                <a:ext cx="24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</a:t>
                </a:r>
              </a:p>
            </p:txBody>
          </p:sp>
          <p:sp>
            <p:nvSpPr>
              <p:cNvPr id="36885" name="Oval 17"/>
              <p:cNvSpPr>
                <a:spLocks noChangeArrowheads="1"/>
              </p:cNvSpPr>
              <p:nvPr/>
            </p:nvSpPr>
            <p:spPr bwMode="auto">
              <a:xfrm>
                <a:off x="2205" y="293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886" name="Freeform 18"/>
              <p:cNvSpPr>
                <a:spLocks/>
              </p:cNvSpPr>
              <p:nvPr/>
            </p:nvSpPr>
            <p:spPr bwMode="auto">
              <a:xfrm>
                <a:off x="2064" y="2957"/>
                <a:ext cx="2784" cy="396"/>
              </a:xfrm>
              <a:custGeom>
                <a:avLst/>
                <a:gdLst>
                  <a:gd name="T0" fmla="*/ 144 w 2784"/>
                  <a:gd name="T1" fmla="*/ 1 h 396"/>
                  <a:gd name="T2" fmla="*/ 0 w 2784"/>
                  <a:gd name="T3" fmla="*/ 0 h 396"/>
                  <a:gd name="T4" fmla="*/ 0 w 2784"/>
                  <a:gd name="T5" fmla="*/ 396 h 396"/>
                  <a:gd name="T6" fmla="*/ 2784 w 2784"/>
                  <a:gd name="T7" fmla="*/ 396 h 3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84"/>
                  <a:gd name="T13" fmla="*/ 0 h 396"/>
                  <a:gd name="T14" fmla="*/ 2784 w 2784"/>
                  <a:gd name="T15" fmla="*/ 396 h 3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84" h="396">
                    <a:moveTo>
                      <a:pt x="144" y="1"/>
                    </a:moveTo>
                    <a:lnTo>
                      <a:pt x="0" y="0"/>
                    </a:lnTo>
                    <a:lnTo>
                      <a:pt x="0" y="396"/>
                    </a:lnTo>
                    <a:lnTo>
                      <a:pt x="2784" y="39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87" name="Oval 19"/>
              <p:cNvSpPr>
                <a:spLocks noChangeArrowheads="1"/>
              </p:cNvSpPr>
              <p:nvPr/>
            </p:nvSpPr>
            <p:spPr bwMode="auto">
              <a:xfrm>
                <a:off x="4282" y="293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888" name="Freeform 20"/>
              <p:cNvSpPr>
                <a:spLocks/>
              </p:cNvSpPr>
              <p:nvPr/>
            </p:nvSpPr>
            <p:spPr bwMode="auto">
              <a:xfrm>
                <a:off x="4336" y="2955"/>
                <a:ext cx="282" cy="391"/>
              </a:xfrm>
              <a:custGeom>
                <a:avLst/>
                <a:gdLst>
                  <a:gd name="T0" fmla="*/ 282 w 282"/>
                  <a:gd name="T1" fmla="*/ 391 h 453"/>
                  <a:gd name="T2" fmla="*/ 279 w 282"/>
                  <a:gd name="T3" fmla="*/ 0 h 453"/>
                  <a:gd name="T4" fmla="*/ 0 w 282"/>
                  <a:gd name="T5" fmla="*/ 0 h 453"/>
                  <a:gd name="T6" fmla="*/ 0 60000 65536"/>
                  <a:gd name="T7" fmla="*/ 0 60000 65536"/>
                  <a:gd name="T8" fmla="*/ 0 60000 65536"/>
                  <a:gd name="T9" fmla="*/ 0 w 282"/>
                  <a:gd name="T10" fmla="*/ 0 h 453"/>
                  <a:gd name="T11" fmla="*/ 282 w 282"/>
                  <a:gd name="T12" fmla="*/ 453 h 4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2" h="453">
                    <a:moveTo>
                      <a:pt x="282" y="453"/>
                    </a:moveTo>
                    <a:lnTo>
                      <a:pt x="279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89" name="Oval 21"/>
              <p:cNvSpPr>
                <a:spLocks noChangeArrowheads="1"/>
              </p:cNvSpPr>
              <p:nvPr/>
            </p:nvSpPr>
            <p:spPr bwMode="auto">
              <a:xfrm>
                <a:off x="1738" y="3241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890" name="Freeform 22"/>
              <p:cNvSpPr>
                <a:spLocks/>
              </p:cNvSpPr>
              <p:nvPr/>
            </p:nvSpPr>
            <p:spPr bwMode="auto">
              <a:xfrm>
                <a:off x="1258" y="3346"/>
                <a:ext cx="1392" cy="291"/>
              </a:xfrm>
              <a:custGeom>
                <a:avLst/>
                <a:gdLst>
                  <a:gd name="T0" fmla="*/ 240 w 1392"/>
                  <a:gd name="T1" fmla="*/ 0 h 336"/>
                  <a:gd name="T2" fmla="*/ 0 w 1392"/>
                  <a:gd name="T3" fmla="*/ 0 h 336"/>
                  <a:gd name="T4" fmla="*/ 0 w 1392"/>
                  <a:gd name="T5" fmla="*/ 208 h 336"/>
                  <a:gd name="T6" fmla="*/ 1392 w 1392"/>
                  <a:gd name="T7" fmla="*/ 208 h 336"/>
                  <a:gd name="T8" fmla="*/ 1392 w 1392"/>
                  <a:gd name="T9" fmla="*/ 291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92"/>
                  <a:gd name="T16" fmla="*/ 0 h 336"/>
                  <a:gd name="T17" fmla="*/ 1392 w 1392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92" h="336">
                    <a:moveTo>
                      <a:pt x="240" y="0"/>
                    </a:moveTo>
                    <a:lnTo>
                      <a:pt x="0" y="0"/>
                    </a:lnTo>
                    <a:lnTo>
                      <a:pt x="0" y="240"/>
                    </a:lnTo>
                    <a:lnTo>
                      <a:pt x="1392" y="240"/>
                    </a:lnTo>
                    <a:lnTo>
                      <a:pt x="1392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91" name="Line 23"/>
              <p:cNvSpPr>
                <a:spLocks noChangeShapeType="1"/>
              </p:cNvSpPr>
              <p:nvPr/>
            </p:nvSpPr>
            <p:spPr bwMode="auto">
              <a:xfrm>
                <a:off x="826" y="3180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92" name="Line 24"/>
              <p:cNvSpPr>
                <a:spLocks noChangeShapeType="1"/>
              </p:cNvSpPr>
              <p:nvPr/>
            </p:nvSpPr>
            <p:spPr bwMode="auto">
              <a:xfrm>
                <a:off x="634" y="3180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893" name="AutoShape 25"/>
              <p:cNvSpPr>
                <a:spLocks noChangeArrowheads="1"/>
              </p:cNvSpPr>
              <p:nvPr/>
            </p:nvSpPr>
            <p:spPr bwMode="auto">
              <a:xfrm>
                <a:off x="623" y="3637"/>
                <a:ext cx="1632" cy="165"/>
              </a:xfrm>
              <a:prstGeom prst="rightArrow">
                <a:avLst>
                  <a:gd name="adj1" fmla="val 50000"/>
                  <a:gd name="adj2" fmla="val 164253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894" name="AutoShape 26"/>
              <p:cNvSpPr>
                <a:spLocks noChangeArrowheads="1"/>
              </p:cNvSpPr>
              <p:nvPr/>
            </p:nvSpPr>
            <p:spPr bwMode="auto">
              <a:xfrm>
                <a:off x="4293" y="3975"/>
                <a:ext cx="1008" cy="208"/>
              </a:xfrm>
              <a:prstGeom prst="leftArrow">
                <a:avLst>
                  <a:gd name="adj1" fmla="val 50000"/>
                  <a:gd name="adj2" fmla="val 88465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895" name="Text Box 27"/>
              <p:cNvSpPr txBox="1">
                <a:spLocks noChangeArrowheads="1"/>
              </p:cNvSpPr>
              <p:nvPr/>
            </p:nvSpPr>
            <p:spPr bwMode="auto">
              <a:xfrm>
                <a:off x="0" y="3945"/>
                <a:ext cx="55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数据线</a:t>
                </a:r>
              </a:p>
            </p:txBody>
          </p:sp>
          <p:sp>
            <p:nvSpPr>
              <p:cNvPr id="36896" name="Text Box 28"/>
              <p:cNvSpPr txBox="1">
                <a:spLocks noChangeArrowheads="1"/>
              </p:cNvSpPr>
              <p:nvPr/>
            </p:nvSpPr>
            <p:spPr bwMode="auto">
              <a:xfrm>
                <a:off x="0" y="3024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启动命令</a:t>
                </a:r>
              </a:p>
            </p:txBody>
          </p:sp>
          <p:sp>
            <p:nvSpPr>
              <p:cNvPr id="36897" name="Text Box 29"/>
              <p:cNvSpPr txBox="1">
                <a:spLocks noChangeArrowheads="1"/>
              </p:cNvSpPr>
              <p:nvPr/>
            </p:nvSpPr>
            <p:spPr bwMode="auto">
              <a:xfrm>
                <a:off x="0" y="3609"/>
                <a:ext cx="55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地址线</a:t>
                </a:r>
              </a:p>
            </p:txBody>
          </p:sp>
          <p:sp>
            <p:nvSpPr>
              <p:cNvPr id="36898" name="Text Box 30"/>
              <p:cNvSpPr txBox="1">
                <a:spLocks noChangeArrowheads="1"/>
              </p:cNvSpPr>
              <p:nvPr/>
            </p:nvSpPr>
            <p:spPr bwMode="auto">
              <a:xfrm>
                <a:off x="2640" y="3408"/>
                <a:ext cx="4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SEL</a:t>
                </a:r>
              </a:p>
            </p:txBody>
          </p:sp>
          <p:sp>
            <p:nvSpPr>
              <p:cNvPr id="36899" name="Line 31"/>
              <p:cNvSpPr>
                <a:spLocks noChangeShapeType="1"/>
              </p:cNvSpPr>
              <p:nvPr/>
            </p:nvSpPr>
            <p:spPr bwMode="auto">
              <a:xfrm flipH="1" flipV="1">
                <a:off x="4810" y="3346"/>
                <a:ext cx="432" cy="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00" name="Text Box 32"/>
              <p:cNvSpPr txBox="1">
                <a:spLocks noChangeArrowheads="1"/>
              </p:cNvSpPr>
              <p:nvPr/>
            </p:nvSpPr>
            <p:spPr bwMode="auto">
              <a:xfrm>
                <a:off x="4818" y="3792"/>
                <a:ext cx="7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输入数据</a:t>
                </a:r>
              </a:p>
            </p:txBody>
          </p:sp>
          <p:sp>
            <p:nvSpPr>
              <p:cNvPr id="36901" name="Text Box 33"/>
              <p:cNvSpPr txBox="1">
                <a:spLocks noChangeArrowheads="1"/>
              </p:cNvSpPr>
              <p:nvPr/>
            </p:nvSpPr>
            <p:spPr bwMode="auto">
              <a:xfrm>
                <a:off x="4818" y="2747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启动设备</a:t>
                </a:r>
              </a:p>
            </p:txBody>
          </p:sp>
          <p:sp>
            <p:nvSpPr>
              <p:cNvPr id="36902" name="Text Box 34"/>
              <p:cNvSpPr txBox="1">
                <a:spLocks noChangeArrowheads="1"/>
              </p:cNvSpPr>
              <p:nvPr/>
            </p:nvSpPr>
            <p:spPr bwMode="auto">
              <a:xfrm>
                <a:off x="4818" y="3360"/>
                <a:ext cx="69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设备工作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   结束</a:t>
                </a:r>
              </a:p>
            </p:txBody>
          </p:sp>
          <p:sp>
            <p:nvSpPr>
              <p:cNvPr id="36903" name="Text Box 35"/>
              <p:cNvSpPr txBox="1">
                <a:spLocks noChangeArrowheads="1"/>
              </p:cNvSpPr>
              <p:nvPr/>
            </p:nvSpPr>
            <p:spPr bwMode="auto">
              <a:xfrm>
                <a:off x="2352" y="2448"/>
                <a:ext cx="2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&amp;</a:t>
                </a:r>
              </a:p>
            </p:txBody>
          </p:sp>
          <p:sp>
            <p:nvSpPr>
              <p:cNvPr id="36904" name="Rectangle 36"/>
              <p:cNvSpPr>
                <a:spLocks noChangeArrowheads="1"/>
              </p:cNvSpPr>
              <p:nvPr/>
            </p:nvSpPr>
            <p:spPr bwMode="auto">
              <a:xfrm>
                <a:off x="2276" y="2489"/>
                <a:ext cx="381" cy="15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05" name="Text Box 37"/>
              <p:cNvSpPr txBox="1">
                <a:spLocks noChangeArrowheads="1"/>
              </p:cNvSpPr>
              <p:nvPr/>
            </p:nvSpPr>
            <p:spPr bwMode="auto">
              <a:xfrm>
                <a:off x="2380" y="2117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6906" name="Rectangle 38"/>
              <p:cNvSpPr>
                <a:spLocks noChangeArrowheads="1"/>
              </p:cNvSpPr>
              <p:nvPr/>
            </p:nvSpPr>
            <p:spPr bwMode="auto">
              <a:xfrm>
                <a:off x="2276" y="2157"/>
                <a:ext cx="381" cy="15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07" name="Oval 39"/>
              <p:cNvSpPr>
                <a:spLocks noChangeArrowheads="1"/>
              </p:cNvSpPr>
              <p:nvPr/>
            </p:nvSpPr>
            <p:spPr bwMode="auto">
              <a:xfrm>
                <a:off x="2458" y="2434"/>
                <a:ext cx="48" cy="4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08" name="Oval 40"/>
              <p:cNvSpPr>
                <a:spLocks noChangeArrowheads="1"/>
              </p:cNvSpPr>
              <p:nvPr/>
            </p:nvSpPr>
            <p:spPr bwMode="auto">
              <a:xfrm>
                <a:off x="2458" y="211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09" name="Rectangle 41"/>
              <p:cNvSpPr>
                <a:spLocks noChangeArrowheads="1"/>
              </p:cNvSpPr>
              <p:nvPr/>
            </p:nvSpPr>
            <p:spPr bwMode="auto">
              <a:xfrm>
                <a:off x="2266" y="1583"/>
                <a:ext cx="768" cy="415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10" name="Text Box 42"/>
              <p:cNvSpPr txBox="1">
                <a:spLocks noChangeArrowheads="1"/>
              </p:cNvSpPr>
              <p:nvPr/>
            </p:nvSpPr>
            <p:spPr bwMode="auto">
              <a:xfrm>
                <a:off x="2266" y="1583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  <a:endParaRPr lang="zh-CN" altLang="en-US" sz="1600">
                  <a:latin typeface="Times New Roman" pitchFamily="18" charset="0"/>
                </a:endParaRPr>
              </a:p>
            </p:txBody>
          </p:sp>
          <p:grpSp>
            <p:nvGrpSpPr>
              <p:cNvPr id="36911" name="Group 43"/>
              <p:cNvGrpSpPr>
                <a:grpSpLocks/>
              </p:cNvGrpSpPr>
              <p:nvPr/>
            </p:nvGrpSpPr>
            <p:grpSpPr bwMode="auto">
              <a:xfrm>
                <a:off x="2818" y="1606"/>
                <a:ext cx="216" cy="213"/>
                <a:chOff x="2808" y="891"/>
                <a:chExt cx="216" cy="246"/>
              </a:xfrm>
            </p:grpSpPr>
            <p:sp>
              <p:nvSpPr>
                <p:cNvPr id="3695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808" y="891"/>
                  <a:ext cx="216" cy="2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1600">
                      <a:latin typeface="Times New Roman" pitchFamily="18" charset="0"/>
                    </a:rPr>
                    <a:t>Q</a:t>
                  </a:r>
                  <a:endParaRPr lang="zh-CN" alt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36955" name="Line 45"/>
                <p:cNvSpPr>
                  <a:spLocks noChangeShapeType="1"/>
                </p:cNvSpPr>
                <p:nvPr/>
              </p:nvSpPr>
              <p:spPr bwMode="auto">
                <a:xfrm>
                  <a:off x="2832" y="912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36912" name="Text Box 46"/>
              <p:cNvSpPr txBox="1">
                <a:spLocks noChangeArrowheads="1"/>
              </p:cNvSpPr>
              <p:nvPr/>
            </p:nvSpPr>
            <p:spPr bwMode="auto">
              <a:xfrm>
                <a:off x="2266" y="1815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36913" name="Text Box 47"/>
              <p:cNvSpPr txBox="1">
                <a:spLocks noChangeArrowheads="1"/>
              </p:cNvSpPr>
              <p:nvPr/>
            </p:nvSpPr>
            <p:spPr bwMode="auto">
              <a:xfrm>
                <a:off x="2410" y="1699"/>
                <a:ext cx="51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INTR</a:t>
                </a:r>
              </a:p>
            </p:txBody>
          </p:sp>
          <p:sp>
            <p:nvSpPr>
              <p:cNvPr id="36914" name="AutoShape 48"/>
              <p:cNvSpPr>
                <a:spLocks noChangeArrowheads="1"/>
              </p:cNvSpPr>
              <p:nvPr/>
            </p:nvSpPr>
            <p:spPr bwMode="auto">
              <a:xfrm>
                <a:off x="2890" y="1911"/>
                <a:ext cx="96" cy="83"/>
              </a:xfrm>
              <a:prstGeom prst="triangle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15" name="Rectangle 49"/>
              <p:cNvSpPr>
                <a:spLocks noChangeArrowheads="1"/>
              </p:cNvSpPr>
              <p:nvPr/>
            </p:nvSpPr>
            <p:spPr bwMode="auto">
              <a:xfrm>
                <a:off x="3706" y="2839"/>
                <a:ext cx="576" cy="329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16" name="Text Box 50"/>
              <p:cNvSpPr txBox="1">
                <a:spLocks noChangeArrowheads="1"/>
              </p:cNvSpPr>
              <p:nvPr/>
            </p:nvSpPr>
            <p:spPr bwMode="auto">
              <a:xfrm>
                <a:off x="3860" y="2880"/>
                <a:ext cx="2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 B</a:t>
                </a:r>
              </a:p>
            </p:txBody>
          </p:sp>
          <p:sp>
            <p:nvSpPr>
              <p:cNvPr id="36917" name="Text Box 51"/>
              <p:cNvSpPr txBox="1">
                <a:spLocks noChangeArrowheads="1"/>
              </p:cNvSpPr>
              <p:nvPr/>
            </p:nvSpPr>
            <p:spPr bwMode="auto">
              <a:xfrm>
                <a:off x="3706" y="2807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36918" name="Freeform 52"/>
              <p:cNvSpPr>
                <a:spLocks/>
              </p:cNvSpPr>
              <p:nvPr/>
            </p:nvSpPr>
            <p:spPr bwMode="auto">
              <a:xfrm>
                <a:off x="2364" y="2646"/>
                <a:ext cx="1" cy="192"/>
              </a:xfrm>
              <a:custGeom>
                <a:avLst/>
                <a:gdLst>
                  <a:gd name="T0" fmla="*/ 0 w 1"/>
                  <a:gd name="T1" fmla="*/ 192 h 192"/>
                  <a:gd name="T2" fmla="*/ 0 w 1"/>
                  <a:gd name="T3" fmla="*/ 0 h 192"/>
                  <a:gd name="T4" fmla="*/ 0 60000 65536"/>
                  <a:gd name="T5" fmla="*/ 0 60000 65536"/>
                  <a:gd name="T6" fmla="*/ 0 w 1"/>
                  <a:gd name="T7" fmla="*/ 0 h 192"/>
                  <a:gd name="T8" fmla="*/ 1 w 1"/>
                  <a:gd name="T9" fmla="*/ 192 h 19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92">
                    <a:moveTo>
                      <a:pt x="0" y="192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19" name="Line 53"/>
              <p:cNvSpPr>
                <a:spLocks noChangeShapeType="1"/>
              </p:cNvSpPr>
              <p:nvPr/>
            </p:nvSpPr>
            <p:spPr bwMode="auto">
              <a:xfrm flipV="1">
                <a:off x="2483" y="2310"/>
                <a:ext cx="0" cy="1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20" name="Line 54"/>
              <p:cNvSpPr>
                <a:spLocks noChangeShapeType="1"/>
              </p:cNvSpPr>
              <p:nvPr/>
            </p:nvSpPr>
            <p:spPr bwMode="auto">
              <a:xfrm flipV="1">
                <a:off x="2483" y="2000"/>
                <a:ext cx="0" cy="1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21" name="Rectangle 55"/>
              <p:cNvSpPr>
                <a:spLocks noChangeArrowheads="1"/>
              </p:cNvSpPr>
              <p:nvPr/>
            </p:nvSpPr>
            <p:spPr bwMode="auto">
              <a:xfrm>
                <a:off x="3648" y="1646"/>
                <a:ext cx="730" cy="418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grpSp>
            <p:nvGrpSpPr>
              <p:cNvPr id="36922" name="Group 56"/>
              <p:cNvGrpSpPr>
                <a:grpSpLocks/>
              </p:cNvGrpSpPr>
              <p:nvPr/>
            </p:nvGrpSpPr>
            <p:grpSpPr bwMode="auto">
              <a:xfrm>
                <a:off x="4162" y="1669"/>
                <a:ext cx="216" cy="213"/>
                <a:chOff x="2808" y="891"/>
                <a:chExt cx="216" cy="246"/>
              </a:xfrm>
            </p:grpSpPr>
            <p:sp>
              <p:nvSpPr>
                <p:cNvPr id="36952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808" y="891"/>
                  <a:ext cx="216" cy="2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1600">
                      <a:latin typeface="Times New Roman" pitchFamily="18" charset="0"/>
                    </a:rPr>
                    <a:t>Q</a:t>
                  </a:r>
                  <a:endParaRPr lang="zh-CN" alt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36953" name="Line 58"/>
                <p:cNvSpPr>
                  <a:spLocks noChangeShapeType="1"/>
                </p:cNvSpPr>
                <p:nvPr/>
              </p:nvSpPr>
              <p:spPr bwMode="auto">
                <a:xfrm>
                  <a:off x="2832" y="912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36923" name="Text Box 59"/>
              <p:cNvSpPr txBox="1">
                <a:spLocks noChangeArrowheads="1"/>
              </p:cNvSpPr>
              <p:nvPr/>
            </p:nvSpPr>
            <p:spPr bwMode="auto">
              <a:xfrm>
                <a:off x="3731" y="1770"/>
                <a:ext cx="5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MASK</a:t>
                </a:r>
              </a:p>
            </p:txBody>
          </p:sp>
          <p:sp>
            <p:nvSpPr>
              <p:cNvPr id="36924" name="Oval 60"/>
              <p:cNvSpPr>
                <a:spLocks noChangeArrowheads="1"/>
              </p:cNvSpPr>
              <p:nvPr/>
            </p:nvSpPr>
            <p:spPr bwMode="auto">
              <a:xfrm>
                <a:off x="2890" y="1543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25" name="Oval 61"/>
              <p:cNvSpPr>
                <a:spLocks noChangeArrowheads="1"/>
              </p:cNvSpPr>
              <p:nvPr/>
            </p:nvSpPr>
            <p:spPr bwMode="auto">
              <a:xfrm>
                <a:off x="4234" y="1605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26" name="Text Box 62"/>
              <p:cNvSpPr txBox="1">
                <a:spLocks noChangeArrowheads="1"/>
              </p:cNvSpPr>
              <p:nvPr/>
            </p:nvSpPr>
            <p:spPr bwMode="auto">
              <a:xfrm>
                <a:off x="2799" y="797"/>
                <a:ext cx="93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800">
                    <a:solidFill>
                      <a:schemeClr val="folHlink"/>
                    </a:solidFill>
                    <a:latin typeface="Times New Roman" pitchFamily="18" charset="0"/>
                  </a:rPr>
                  <a:t> 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设备编码器</a:t>
                </a:r>
              </a:p>
            </p:txBody>
          </p:sp>
          <p:sp>
            <p:nvSpPr>
              <p:cNvPr id="36927" name="Rectangle 63"/>
              <p:cNvSpPr>
                <a:spLocks noChangeArrowheads="1"/>
              </p:cNvSpPr>
              <p:nvPr/>
            </p:nvSpPr>
            <p:spPr bwMode="auto">
              <a:xfrm>
                <a:off x="2804" y="819"/>
                <a:ext cx="960" cy="207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28" name="Text Box 64"/>
              <p:cNvSpPr txBox="1">
                <a:spLocks noChangeArrowheads="1"/>
              </p:cNvSpPr>
              <p:nvPr/>
            </p:nvSpPr>
            <p:spPr bwMode="auto">
              <a:xfrm>
                <a:off x="2976" y="1156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排队器</a:t>
                </a:r>
              </a:p>
            </p:txBody>
          </p:sp>
          <p:sp>
            <p:nvSpPr>
              <p:cNvPr id="36929" name="Rectangle 65"/>
              <p:cNvSpPr>
                <a:spLocks noChangeArrowheads="1"/>
              </p:cNvSpPr>
              <p:nvPr/>
            </p:nvSpPr>
            <p:spPr bwMode="auto">
              <a:xfrm>
                <a:off x="2794" y="1184"/>
                <a:ext cx="960" cy="207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30" name="Freeform 66"/>
              <p:cNvSpPr>
                <a:spLocks/>
              </p:cNvSpPr>
              <p:nvPr/>
            </p:nvSpPr>
            <p:spPr bwMode="auto">
              <a:xfrm>
                <a:off x="2913" y="1398"/>
                <a:ext cx="1" cy="147"/>
              </a:xfrm>
              <a:custGeom>
                <a:avLst/>
                <a:gdLst>
                  <a:gd name="T0" fmla="*/ 0 w 1"/>
                  <a:gd name="T1" fmla="*/ 147 h 147"/>
                  <a:gd name="T2" fmla="*/ 0 w 1"/>
                  <a:gd name="T3" fmla="*/ 0 h 147"/>
                  <a:gd name="T4" fmla="*/ 0 60000 65536"/>
                  <a:gd name="T5" fmla="*/ 0 60000 65536"/>
                  <a:gd name="T6" fmla="*/ 0 w 1"/>
                  <a:gd name="T7" fmla="*/ 0 h 147"/>
                  <a:gd name="T8" fmla="*/ 1 w 1"/>
                  <a:gd name="T9" fmla="*/ 147 h 14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47">
                    <a:moveTo>
                      <a:pt x="0" y="147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1" name="Freeform 67"/>
              <p:cNvSpPr>
                <a:spLocks/>
              </p:cNvSpPr>
              <p:nvPr/>
            </p:nvSpPr>
            <p:spPr bwMode="auto">
              <a:xfrm>
                <a:off x="2938" y="1985"/>
                <a:ext cx="1872" cy="207"/>
              </a:xfrm>
              <a:custGeom>
                <a:avLst/>
                <a:gdLst>
                  <a:gd name="T0" fmla="*/ 0 w 2160"/>
                  <a:gd name="T1" fmla="*/ 0 h 240"/>
                  <a:gd name="T2" fmla="*/ 0 w 2160"/>
                  <a:gd name="T3" fmla="*/ 207 h 240"/>
                  <a:gd name="T4" fmla="*/ 1872 w 2160"/>
                  <a:gd name="T5" fmla="*/ 207 h 240"/>
                  <a:gd name="T6" fmla="*/ 0 60000 65536"/>
                  <a:gd name="T7" fmla="*/ 0 60000 65536"/>
                  <a:gd name="T8" fmla="*/ 0 60000 65536"/>
                  <a:gd name="T9" fmla="*/ 0 w 2160"/>
                  <a:gd name="T10" fmla="*/ 0 h 240"/>
                  <a:gd name="T11" fmla="*/ 2160 w 2160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" h="240">
                    <a:moveTo>
                      <a:pt x="0" y="0"/>
                    </a:moveTo>
                    <a:lnTo>
                      <a:pt x="0" y="240"/>
                    </a:lnTo>
                    <a:lnTo>
                      <a:pt x="2160" y="2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2" name="Freeform 68"/>
              <p:cNvSpPr>
                <a:spLocks/>
              </p:cNvSpPr>
              <p:nvPr/>
            </p:nvSpPr>
            <p:spPr bwMode="auto">
              <a:xfrm>
                <a:off x="2565" y="1555"/>
                <a:ext cx="1707" cy="1181"/>
              </a:xfrm>
              <a:custGeom>
                <a:avLst/>
                <a:gdLst>
                  <a:gd name="T0" fmla="*/ 0 w 1707"/>
                  <a:gd name="T1" fmla="*/ 1098 h 1368"/>
                  <a:gd name="T2" fmla="*/ 0 w 1707"/>
                  <a:gd name="T3" fmla="*/ 1181 h 1368"/>
                  <a:gd name="T4" fmla="*/ 720 w 1707"/>
                  <a:gd name="T5" fmla="*/ 1181 h 1368"/>
                  <a:gd name="T6" fmla="*/ 717 w 1707"/>
                  <a:gd name="T7" fmla="*/ 3 h 1368"/>
                  <a:gd name="T8" fmla="*/ 1707 w 1707"/>
                  <a:gd name="T9" fmla="*/ 0 h 1368"/>
                  <a:gd name="T10" fmla="*/ 1707 w 1707"/>
                  <a:gd name="T11" fmla="*/ 54 h 13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07"/>
                  <a:gd name="T19" fmla="*/ 0 h 1368"/>
                  <a:gd name="T20" fmla="*/ 1707 w 1707"/>
                  <a:gd name="T21" fmla="*/ 1368 h 13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07" h="1368">
                    <a:moveTo>
                      <a:pt x="0" y="1272"/>
                    </a:moveTo>
                    <a:lnTo>
                      <a:pt x="0" y="1368"/>
                    </a:lnTo>
                    <a:lnTo>
                      <a:pt x="720" y="1368"/>
                    </a:lnTo>
                    <a:lnTo>
                      <a:pt x="717" y="3"/>
                    </a:lnTo>
                    <a:lnTo>
                      <a:pt x="1707" y="0"/>
                    </a:lnTo>
                    <a:lnTo>
                      <a:pt x="1707" y="63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3" name="Freeform 69"/>
              <p:cNvSpPr>
                <a:spLocks/>
              </p:cNvSpPr>
              <p:nvPr/>
            </p:nvSpPr>
            <p:spPr bwMode="auto">
              <a:xfrm>
                <a:off x="3360" y="1392"/>
                <a:ext cx="1440" cy="83"/>
              </a:xfrm>
              <a:custGeom>
                <a:avLst/>
                <a:gdLst>
                  <a:gd name="T0" fmla="*/ 1440 w 1440"/>
                  <a:gd name="T1" fmla="*/ 83 h 96"/>
                  <a:gd name="T2" fmla="*/ 0 w 1440"/>
                  <a:gd name="T3" fmla="*/ 83 h 96"/>
                  <a:gd name="T4" fmla="*/ 0 w 1440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96"/>
                  <a:gd name="T11" fmla="*/ 1440 w 1440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96">
                    <a:moveTo>
                      <a:pt x="1440" y="96"/>
                    </a:move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4" name="Freeform 70"/>
              <p:cNvSpPr>
                <a:spLocks/>
              </p:cNvSpPr>
              <p:nvPr/>
            </p:nvSpPr>
            <p:spPr bwMode="auto">
              <a:xfrm>
                <a:off x="3273" y="1026"/>
                <a:ext cx="3" cy="165"/>
              </a:xfrm>
              <a:custGeom>
                <a:avLst/>
                <a:gdLst>
                  <a:gd name="T0" fmla="*/ 0 w 3"/>
                  <a:gd name="T1" fmla="*/ 165 h 165"/>
                  <a:gd name="T2" fmla="*/ 3 w 3"/>
                  <a:gd name="T3" fmla="*/ 0 h 165"/>
                  <a:gd name="T4" fmla="*/ 0 60000 65536"/>
                  <a:gd name="T5" fmla="*/ 0 60000 65536"/>
                  <a:gd name="T6" fmla="*/ 0 w 3"/>
                  <a:gd name="T7" fmla="*/ 0 h 165"/>
                  <a:gd name="T8" fmla="*/ 3 w 3"/>
                  <a:gd name="T9" fmla="*/ 165 h 16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65">
                    <a:moveTo>
                      <a:pt x="0" y="165"/>
                    </a:moveTo>
                    <a:lnTo>
                      <a:pt x="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5" name="Freeform 71"/>
              <p:cNvSpPr>
                <a:spLocks/>
              </p:cNvSpPr>
              <p:nvPr/>
            </p:nvSpPr>
            <p:spPr bwMode="auto">
              <a:xfrm>
                <a:off x="712" y="1454"/>
                <a:ext cx="1650" cy="130"/>
              </a:xfrm>
              <a:custGeom>
                <a:avLst/>
                <a:gdLst>
                  <a:gd name="T0" fmla="*/ 1650 w 1296"/>
                  <a:gd name="T1" fmla="*/ 130 h 144"/>
                  <a:gd name="T2" fmla="*/ 1650 w 1296"/>
                  <a:gd name="T3" fmla="*/ 0 h 144"/>
                  <a:gd name="T4" fmla="*/ 0 w 1296"/>
                  <a:gd name="T5" fmla="*/ 0 h 144"/>
                  <a:gd name="T6" fmla="*/ 0 60000 65536"/>
                  <a:gd name="T7" fmla="*/ 0 60000 65536"/>
                  <a:gd name="T8" fmla="*/ 0 60000 65536"/>
                  <a:gd name="T9" fmla="*/ 0 w 1296"/>
                  <a:gd name="T10" fmla="*/ 0 h 144"/>
                  <a:gd name="T11" fmla="*/ 1296 w 1296"/>
                  <a:gd name="T12" fmla="*/ 144 h 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96" h="144">
                    <a:moveTo>
                      <a:pt x="1296" y="144"/>
                    </a:moveTo>
                    <a:lnTo>
                      <a:pt x="1296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6" name="Freeform 72"/>
              <p:cNvSpPr>
                <a:spLocks/>
              </p:cNvSpPr>
              <p:nvPr/>
            </p:nvSpPr>
            <p:spPr bwMode="auto">
              <a:xfrm>
                <a:off x="1018" y="1031"/>
                <a:ext cx="1920" cy="83"/>
              </a:xfrm>
              <a:custGeom>
                <a:avLst/>
                <a:gdLst>
                  <a:gd name="T0" fmla="*/ 1920 w 1920"/>
                  <a:gd name="T1" fmla="*/ 0 h 96"/>
                  <a:gd name="T2" fmla="*/ 1920 w 1920"/>
                  <a:gd name="T3" fmla="*/ 83 h 96"/>
                  <a:gd name="T4" fmla="*/ 0 w 1920"/>
                  <a:gd name="T5" fmla="*/ 83 h 96"/>
                  <a:gd name="T6" fmla="*/ 0 60000 65536"/>
                  <a:gd name="T7" fmla="*/ 0 60000 65536"/>
                  <a:gd name="T8" fmla="*/ 0 60000 65536"/>
                  <a:gd name="T9" fmla="*/ 0 w 1920"/>
                  <a:gd name="T10" fmla="*/ 0 h 96"/>
                  <a:gd name="T11" fmla="*/ 1920 w 1920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" h="96">
                    <a:moveTo>
                      <a:pt x="1920" y="0"/>
                    </a:moveTo>
                    <a:lnTo>
                      <a:pt x="1920" y="96"/>
                    </a:lnTo>
                    <a:lnTo>
                      <a:pt x="0" y="9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7" name="Line 73"/>
              <p:cNvSpPr>
                <a:spLocks noChangeShapeType="1"/>
              </p:cNvSpPr>
              <p:nvPr/>
            </p:nvSpPr>
            <p:spPr bwMode="auto">
              <a:xfrm>
                <a:off x="3754" y="1280"/>
                <a:ext cx="14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38" name="Rectangle 74"/>
              <p:cNvSpPr>
                <a:spLocks noChangeArrowheads="1"/>
              </p:cNvSpPr>
              <p:nvPr/>
            </p:nvSpPr>
            <p:spPr bwMode="auto">
              <a:xfrm>
                <a:off x="1018" y="570"/>
                <a:ext cx="3792" cy="36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39" name="Rectangle 75"/>
              <p:cNvSpPr>
                <a:spLocks noChangeArrowheads="1"/>
              </p:cNvSpPr>
              <p:nvPr/>
            </p:nvSpPr>
            <p:spPr bwMode="auto">
              <a:xfrm>
                <a:off x="3312" y="672"/>
                <a:ext cx="48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40" name="AutoShape 76"/>
              <p:cNvSpPr>
                <a:spLocks noChangeArrowheads="1"/>
              </p:cNvSpPr>
              <p:nvPr/>
            </p:nvSpPr>
            <p:spPr bwMode="auto">
              <a:xfrm>
                <a:off x="672" y="624"/>
                <a:ext cx="2686" cy="144"/>
              </a:xfrm>
              <a:prstGeom prst="leftArrow">
                <a:avLst>
                  <a:gd name="adj1" fmla="val 39417"/>
                  <a:gd name="adj2" fmla="val 164853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41" name="Freeform 77"/>
              <p:cNvSpPr>
                <a:spLocks/>
              </p:cNvSpPr>
              <p:nvPr/>
            </p:nvSpPr>
            <p:spPr bwMode="auto">
              <a:xfrm>
                <a:off x="4773" y="1470"/>
                <a:ext cx="420" cy="1"/>
              </a:xfrm>
              <a:custGeom>
                <a:avLst/>
                <a:gdLst>
                  <a:gd name="T0" fmla="*/ 420 w 420"/>
                  <a:gd name="T1" fmla="*/ 0 h 1"/>
                  <a:gd name="T2" fmla="*/ 0 w 420"/>
                  <a:gd name="T3" fmla="*/ 0 h 1"/>
                  <a:gd name="T4" fmla="*/ 0 60000 65536"/>
                  <a:gd name="T5" fmla="*/ 0 60000 65536"/>
                  <a:gd name="T6" fmla="*/ 0 w 420"/>
                  <a:gd name="T7" fmla="*/ 0 h 1"/>
                  <a:gd name="T8" fmla="*/ 420 w 42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0" h="1">
                    <a:moveTo>
                      <a:pt x="420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42" name="Line 78"/>
              <p:cNvSpPr>
                <a:spLocks noChangeShapeType="1"/>
              </p:cNvSpPr>
              <p:nvPr/>
            </p:nvSpPr>
            <p:spPr bwMode="auto">
              <a:xfrm flipH="1">
                <a:off x="4810" y="2192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43" name="Text Box 79"/>
              <p:cNvSpPr txBox="1">
                <a:spLocks noChangeArrowheads="1"/>
              </p:cNvSpPr>
              <p:nvPr/>
            </p:nvSpPr>
            <p:spPr bwMode="auto">
              <a:xfrm>
                <a:off x="4818" y="2191"/>
                <a:ext cx="76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中断查询</a:t>
                </a:r>
              </a:p>
            </p:txBody>
          </p:sp>
          <p:sp>
            <p:nvSpPr>
              <p:cNvPr id="36944" name="Text Box 80"/>
              <p:cNvSpPr txBox="1">
                <a:spLocks noChangeArrowheads="1"/>
              </p:cNvSpPr>
              <p:nvPr/>
            </p:nvSpPr>
            <p:spPr bwMode="auto">
              <a:xfrm>
                <a:off x="4818" y="1488"/>
                <a:ext cx="84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来自高一级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 的排队器</a:t>
                </a:r>
              </a:p>
            </p:txBody>
          </p:sp>
          <p:sp>
            <p:nvSpPr>
              <p:cNvPr id="36945" name="Text Box 81"/>
              <p:cNvSpPr txBox="1">
                <a:spLocks noChangeArrowheads="1"/>
              </p:cNvSpPr>
              <p:nvPr/>
            </p:nvSpPr>
            <p:spPr bwMode="auto">
              <a:xfrm>
                <a:off x="4818" y="892"/>
                <a:ext cx="69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至低一级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的排队器</a:t>
                </a:r>
              </a:p>
            </p:txBody>
          </p:sp>
          <p:sp>
            <p:nvSpPr>
              <p:cNvPr id="36946" name="Text Box 82"/>
              <p:cNvSpPr txBox="1">
                <a:spLocks noChangeArrowheads="1"/>
              </p:cNvSpPr>
              <p:nvPr/>
            </p:nvSpPr>
            <p:spPr bwMode="auto">
              <a:xfrm>
                <a:off x="0" y="576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向量地址</a:t>
                </a:r>
              </a:p>
            </p:txBody>
          </p:sp>
          <p:sp>
            <p:nvSpPr>
              <p:cNvPr id="36947" name="Line 83"/>
              <p:cNvSpPr>
                <a:spLocks noChangeShapeType="1"/>
              </p:cNvSpPr>
              <p:nvPr/>
            </p:nvSpPr>
            <p:spPr bwMode="auto">
              <a:xfrm>
                <a:off x="682" y="1114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948" name="Text Box 84"/>
              <p:cNvSpPr txBox="1">
                <a:spLocks noChangeArrowheads="1"/>
              </p:cNvSpPr>
              <p:nvPr/>
            </p:nvSpPr>
            <p:spPr bwMode="auto">
              <a:xfrm>
                <a:off x="0" y="912"/>
                <a:ext cx="69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中断响应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>
                    <a:latin typeface="Times New Roman" pitchFamily="18" charset="0"/>
                  </a:rPr>
                  <a:t>   INTA</a:t>
                </a:r>
              </a:p>
            </p:txBody>
          </p:sp>
          <p:sp>
            <p:nvSpPr>
              <p:cNvPr id="36949" name="Text Box 85"/>
              <p:cNvSpPr txBox="1">
                <a:spLocks noChangeArrowheads="1"/>
              </p:cNvSpPr>
              <p:nvPr/>
            </p:nvSpPr>
            <p:spPr bwMode="auto">
              <a:xfrm>
                <a:off x="0" y="1344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中断请求</a:t>
                </a:r>
              </a:p>
            </p:txBody>
          </p:sp>
          <p:sp>
            <p:nvSpPr>
              <p:cNvPr id="36950" name="Rectangle 86"/>
              <p:cNvSpPr>
                <a:spLocks noChangeArrowheads="1"/>
              </p:cNvSpPr>
              <p:nvPr/>
            </p:nvSpPr>
            <p:spPr bwMode="auto">
              <a:xfrm>
                <a:off x="1066" y="2814"/>
                <a:ext cx="864" cy="788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6951" name="Text Box 87"/>
              <p:cNvSpPr txBox="1">
                <a:spLocks noChangeArrowheads="1"/>
              </p:cNvSpPr>
              <p:nvPr/>
            </p:nvSpPr>
            <p:spPr bwMode="auto">
              <a:xfrm>
                <a:off x="1113" y="2832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命令译码</a:t>
                </a:r>
              </a:p>
            </p:txBody>
          </p:sp>
        </p:grpSp>
      </p:grpSp>
      <p:sp>
        <p:nvSpPr>
          <p:cNvPr id="36868" name="Text Box 88"/>
          <p:cNvSpPr txBox="1">
            <a:spLocks noChangeArrowheads="1"/>
          </p:cNvSpPr>
          <p:nvPr/>
        </p:nvSpPr>
        <p:spPr bwMode="auto">
          <a:xfrm>
            <a:off x="300038" y="152400"/>
            <a:ext cx="6710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4. 程序中断方式接口电路的基本组成</a:t>
            </a:r>
          </a:p>
        </p:txBody>
      </p:sp>
      <p:sp>
        <p:nvSpPr>
          <p:cNvPr id="338009" name="Rectangle 8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6870" name="AutoShape 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6616FE-7E62-4B90-988A-EF4FD0625B21}" type="slidenum">
              <a:rPr lang="zh-CN" altLang="en-US"/>
              <a:pPr/>
              <a:t>35</a:t>
            </a:fld>
            <a:endParaRPr lang="en-US" altLang="zh-CN"/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441325" y="196850"/>
            <a:ext cx="6035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四、</a:t>
            </a:r>
            <a:r>
              <a:rPr lang="en-US" altLang="zh-CN" sz="3600">
                <a:latin typeface="Times New Roman" pitchFamily="18" charset="0"/>
              </a:rPr>
              <a:t>I/O </a:t>
            </a:r>
            <a:r>
              <a:rPr lang="zh-CN" altLang="en-US" sz="3600">
                <a:latin typeface="Times New Roman" pitchFamily="18" charset="0"/>
              </a:rPr>
              <a:t>中断处理过程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38947" name="Text Box 3"/>
          <p:cNvSpPr txBox="1">
            <a:spLocks noChangeArrowheads="1"/>
          </p:cNvSpPr>
          <p:nvPr/>
        </p:nvSpPr>
        <p:spPr bwMode="auto">
          <a:xfrm>
            <a:off x="755650" y="1009650"/>
            <a:ext cx="56070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</a:t>
            </a:r>
            <a:r>
              <a:rPr lang="en-US" altLang="zh-CN" sz="3200">
                <a:latin typeface="Times New Roman" pitchFamily="18" charset="0"/>
              </a:rPr>
              <a:t>CPU </a:t>
            </a:r>
            <a:r>
              <a:rPr lang="zh-CN" altLang="en-US" sz="3200">
                <a:latin typeface="Times New Roman" pitchFamily="18" charset="0"/>
              </a:rPr>
              <a:t>响应中断的条件和时间</a:t>
            </a:r>
          </a:p>
        </p:txBody>
      </p:sp>
      <p:sp>
        <p:nvSpPr>
          <p:cNvPr id="338948" name="Text Box 4"/>
          <p:cNvSpPr txBox="1">
            <a:spLocks noChangeArrowheads="1"/>
          </p:cNvSpPr>
          <p:nvPr/>
        </p:nvSpPr>
        <p:spPr bwMode="auto">
          <a:xfrm>
            <a:off x="1066800" y="1689100"/>
            <a:ext cx="2182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条件</a:t>
            </a:r>
          </a:p>
        </p:txBody>
      </p:sp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1066800" y="4171950"/>
            <a:ext cx="2259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时间</a:t>
            </a:r>
          </a:p>
        </p:txBody>
      </p:sp>
      <p:sp>
        <p:nvSpPr>
          <p:cNvPr id="338950" name="Text Box 6"/>
          <p:cNvSpPr txBox="1">
            <a:spLocks noChangeArrowheads="1"/>
          </p:cNvSpPr>
          <p:nvPr/>
        </p:nvSpPr>
        <p:spPr bwMode="auto">
          <a:xfrm>
            <a:off x="1497013" y="2309813"/>
            <a:ext cx="5257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允许中断触发器 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EINT = 1</a:t>
            </a:r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1497013" y="2930525"/>
            <a:ext cx="533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用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开中断 </a:t>
            </a:r>
            <a:r>
              <a:rPr lang="zh-CN" altLang="en-US" sz="2800">
                <a:latin typeface="Times New Roman" pitchFamily="18" charset="0"/>
              </a:rPr>
              <a:t>指令将 </a:t>
            </a:r>
            <a:r>
              <a:rPr lang="en-US" altLang="zh-CN" sz="2800">
                <a:latin typeface="Times New Roman" pitchFamily="18" charset="0"/>
              </a:rPr>
              <a:t>EINT </a:t>
            </a:r>
            <a:r>
              <a:rPr lang="zh-CN" altLang="en-US" sz="2800">
                <a:latin typeface="Times New Roman" pitchFamily="18" charset="0"/>
              </a:rPr>
              <a:t>置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“1”</a:t>
            </a:r>
            <a:endParaRPr lang="en-US" altLang="zh-CN" sz="28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338952" name="Text Box 8"/>
          <p:cNvSpPr txBox="1">
            <a:spLocks noChangeArrowheads="1"/>
          </p:cNvSpPr>
          <p:nvPr/>
        </p:nvSpPr>
        <p:spPr bwMode="auto">
          <a:xfrm>
            <a:off x="1000100" y="3551238"/>
            <a:ext cx="81169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用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关中断 </a:t>
            </a:r>
            <a:r>
              <a:rPr lang="zh-CN" altLang="en-US" sz="2800" dirty="0">
                <a:latin typeface="Times New Roman" pitchFamily="18" charset="0"/>
              </a:rPr>
              <a:t>指令将 </a:t>
            </a:r>
            <a:r>
              <a:rPr lang="en-US" altLang="zh-CN" sz="2800" dirty="0">
                <a:latin typeface="Times New Roman" pitchFamily="18" charset="0"/>
              </a:rPr>
              <a:t>EINT </a:t>
            </a:r>
            <a:r>
              <a:rPr lang="zh-CN" altLang="en-US" sz="2800" dirty="0">
                <a:latin typeface="Times New Roman" pitchFamily="18" charset="0"/>
              </a:rPr>
              <a:t>置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“ 0”</a:t>
            </a:r>
            <a:r>
              <a:rPr lang="zh-CN" altLang="en-US" sz="2800" dirty="0">
                <a:latin typeface="Times New Roman" pitchFamily="18" charset="0"/>
              </a:rPr>
              <a:t> 或硬件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自动复位</a:t>
            </a:r>
          </a:p>
        </p:txBody>
      </p:sp>
      <p:sp>
        <p:nvSpPr>
          <p:cNvPr id="338953" name="Text Box 9"/>
          <p:cNvSpPr txBox="1">
            <a:spLocks noChangeArrowheads="1"/>
          </p:cNvSpPr>
          <p:nvPr/>
        </p:nvSpPr>
        <p:spPr bwMode="auto">
          <a:xfrm>
            <a:off x="1497013" y="4792663"/>
            <a:ext cx="6553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当 </a:t>
            </a:r>
            <a:r>
              <a:rPr lang="en-US" altLang="zh-CN" sz="2800">
                <a:latin typeface="Times New Roman" pitchFamily="18" charset="0"/>
              </a:rPr>
              <a:t>D = 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1</a:t>
            </a:r>
            <a:r>
              <a:rPr lang="en-US" altLang="zh-CN" sz="2800">
                <a:latin typeface="Times New Roman" pitchFamily="18" charset="0"/>
              </a:rPr>
              <a:t>（</a:t>
            </a:r>
            <a:r>
              <a:rPr lang="zh-CN" altLang="en-US" sz="2800">
                <a:latin typeface="Times New Roman" pitchFamily="18" charset="0"/>
              </a:rPr>
              <a:t>随机）且 </a:t>
            </a:r>
            <a:r>
              <a:rPr lang="en-US" altLang="zh-CN" sz="2800">
                <a:latin typeface="Times New Roman" pitchFamily="18" charset="0"/>
              </a:rPr>
              <a:t>MASK = 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0</a:t>
            </a:r>
            <a:r>
              <a:rPr lang="en-US" altLang="zh-CN" sz="2800">
                <a:latin typeface="Times New Roman" pitchFamily="18" charset="0"/>
              </a:rPr>
              <a:t> </a:t>
            </a:r>
            <a:r>
              <a:rPr lang="zh-CN" altLang="en-US" sz="2800">
                <a:latin typeface="Times New Roman" pitchFamily="18" charset="0"/>
              </a:rPr>
              <a:t>时</a:t>
            </a:r>
          </a:p>
        </p:txBody>
      </p:sp>
      <p:sp>
        <p:nvSpPr>
          <p:cNvPr id="338954" name="Text Box 10"/>
          <p:cNvSpPr txBox="1">
            <a:spLocks noChangeArrowheads="1"/>
          </p:cNvSpPr>
          <p:nvPr/>
        </p:nvSpPr>
        <p:spPr bwMode="auto">
          <a:xfrm>
            <a:off x="1497013" y="5413375"/>
            <a:ext cx="5867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在每条指令执行阶段的结束前</a:t>
            </a:r>
          </a:p>
        </p:txBody>
      </p:sp>
      <p:sp>
        <p:nvSpPr>
          <p:cNvPr id="338955" name="Text Box 11"/>
          <p:cNvSpPr txBox="1">
            <a:spLocks noChangeArrowheads="1"/>
          </p:cNvSpPr>
          <p:nvPr/>
        </p:nvSpPr>
        <p:spPr bwMode="auto">
          <a:xfrm>
            <a:off x="1497013" y="6034088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发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中断查询信号</a:t>
            </a:r>
            <a:r>
              <a:rPr lang="zh-CN" altLang="en-US" sz="2800">
                <a:latin typeface="Times New Roman" pitchFamily="18" charset="0"/>
              </a:rPr>
              <a:t>（将 </a:t>
            </a:r>
            <a:r>
              <a:rPr lang="en-US" altLang="zh-CN" sz="2800">
                <a:latin typeface="Times New Roman" pitchFamily="18" charset="0"/>
              </a:rPr>
              <a:t>INTR </a:t>
            </a:r>
            <a:r>
              <a:rPr lang="zh-CN" altLang="en-US" sz="2800">
                <a:latin typeface="Times New Roman" pitchFamily="18" charset="0"/>
              </a:rPr>
              <a:t>置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“1”</a:t>
            </a:r>
            <a:r>
              <a:rPr lang="zh-CN" altLang="en-US" sz="2800">
                <a:latin typeface="Times New Roman" pitchFamily="18" charset="0"/>
              </a:rPr>
              <a:t>）</a:t>
            </a:r>
          </a:p>
        </p:txBody>
      </p:sp>
      <p:sp>
        <p:nvSpPr>
          <p:cNvPr id="338956" name="Rectangle 12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7902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 autoUpdateAnimBg="0"/>
      <p:bldP spid="338948" grpId="0" autoUpdateAnimBg="0"/>
      <p:bldP spid="338949" grpId="0" autoUpdateAnimBg="0"/>
      <p:bldP spid="338950" grpId="0" autoUpdateAnimBg="0"/>
      <p:bldP spid="338951" grpId="0" autoUpdateAnimBg="0"/>
      <p:bldP spid="338952" grpId="0" autoUpdateAnimBg="0"/>
      <p:bldP spid="338953" grpId="0" autoUpdateAnimBg="0"/>
      <p:bldP spid="338954" grpId="0" autoUpdateAnimBg="0"/>
      <p:bldP spid="338955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1D4EC9-A0E8-4C6E-86B8-8683B1F98A87}" type="slidenum">
              <a:rPr lang="zh-CN" altLang="en-US"/>
              <a:pPr/>
              <a:t>36</a:t>
            </a:fld>
            <a:endParaRPr lang="en-US" altLang="zh-CN"/>
          </a:p>
        </p:txBody>
      </p:sp>
      <p:grpSp>
        <p:nvGrpSpPr>
          <p:cNvPr id="2" name="Group 192"/>
          <p:cNvGrpSpPr>
            <a:grpSpLocks/>
          </p:cNvGrpSpPr>
          <p:nvPr/>
        </p:nvGrpSpPr>
        <p:grpSpPr bwMode="auto">
          <a:xfrm>
            <a:off x="0" y="606425"/>
            <a:ext cx="9207500" cy="6096000"/>
            <a:chOff x="0" y="382"/>
            <a:chExt cx="5800" cy="3840"/>
          </a:xfrm>
        </p:grpSpPr>
        <p:sp>
          <p:nvSpPr>
            <p:cNvPr id="39011" name="AutoShape 3"/>
            <p:cNvSpPr>
              <a:spLocks noChangeArrowheads="1"/>
            </p:cNvSpPr>
            <p:nvPr/>
          </p:nvSpPr>
          <p:spPr bwMode="auto">
            <a:xfrm>
              <a:off x="539" y="3982"/>
              <a:ext cx="1728" cy="192"/>
            </a:xfrm>
            <a:prstGeom prst="leftArrow">
              <a:avLst>
                <a:gd name="adj1" fmla="val 58333"/>
                <a:gd name="adj2" fmla="val 13595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grpSp>
          <p:nvGrpSpPr>
            <p:cNvPr id="39012" name="Group 191"/>
            <p:cNvGrpSpPr>
              <a:grpSpLocks/>
            </p:cNvGrpSpPr>
            <p:nvPr/>
          </p:nvGrpSpPr>
          <p:grpSpPr bwMode="auto">
            <a:xfrm>
              <a:off x="0" y="382"/>
              <a:ext cx="5800" cy="3840"/>
              <a:chOff x="0" y="382"/>
              <a:chExt cx="5800" cy="3840"/>
            </a:xfrm>
          </p:grpSpPr>
          <p:sp>
            <p:nvSpPr>
              <p:cNvPr id="39013" name="Freeform 5"/>
              <p:cNvSpPr>
                <a:spLocks/>
              </p:cNvSpPr>
              <p:nvPr/>
            </p:nvSpPr>
            <p:spPr bwMode="auto">
              <a:xfrm>
                <a:off x="3799" y="2722"/>
                <a:ext cx="1491" cy="119"/>
              </a:xfrm>
              <a:custGeom>
                <a:avLst/>
                <a:gdLst>
                  <a:gd name="T0" fmla="*/ 0 w 1730"/>
                  <a:gd name="T1" fmla="*/ 119 h 139"/>
                  <a:gd name="T2" fmla="*/ 2 w 1730"/>
                  <a:gd name="T3" fmla="*/ 0 h 139"/>
                  <a:gd name="T4" fmla="*/ 1491 w 1730"/>
                  <a:gd name="T5" fmla="*/ 0 h 139"/>
                  <a:gd name="T6" fmla="*/ 0 60000 65536"/>
                  <a:gd name="T7" fmla="*/ 0 60000 65536"/>
                  <a:gd name="T8" fmla="*/ 0 60000 65536"/>
                  <a:gd name="T9" fmla="*/ 0 w 1730"/>
                  <a:gd name="T10" fmla="*/ 0 h 139"/>
                  <a:gd name="T11" fmla="*/ 1730 w 1730"/>
                  <a:gd name="T12" fmla="*/ 139 h 1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0" h="139">
                    <a:moveTo>
                      <a:pt x="0" y="139"/>
                    </a:moveTo>
                    <a:lnTo>
                      <a:pt x="2" y="0"/>
                    </a:lnTo>
                    <a:lnTo>
                      <a:pt x="173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14" name="Rectangle 6"/>
              <p:cNvSpPr>
                <a:spLocks noChangeArrowheads="1"/>
              </p:cNvSpPr>
              <p:nvPr/>
            </p:nvSpPr>
            <p:spPr bwMode="auto">
              <a:xfrm>
                <a:off x="2266" y="3635"/>
                <a:ext cx="2016" cy="20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设备选择电路</a:t>
                </a:r>
              </a:p>
            </p:txBody>
          </p:sp>
          <p:sp>
            <p:nvSpPr>
              <p:cNvPr id="39015" name="Rectangle 7"/>
              <p:cNvSpPr>
                <a:spLocks noChangeArrowheads="1"/>
              </p:cNvSpPr>
              <p:nvPr/>
            </p:nvSpPr>
            <p:spPr bwMode="auto">
              <a:xfrm>
                <a:off x="2266" y="3973"/>
                <a:ext cx="2016" cy="20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DBR</a:t>
                </a:r>
              </a:p>
            </p:txBody>
          </p:sp>
          <p:sp>
            <p:nvSpPr>
              <p:cNvPr id="39016" name="Rectangle 8"/>
              <p:cNvSpPr>
                <a:spLocks noChangeArrowheads="1"/>
              </p:cNvSpPr>
              <p:nvPr/>
            </p:nvSpPr>
            <p:spPr bwMode="auto">
              <a:xfrm>
                <a:off x="2266" y="2837"/>
                <a:ext cx="576" cy="32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17" name="Text Box 9"/>
              <p:cNvSpPr txBox="1">
                <a:spLocks noChangeArrowheads="1"/>
              </p:cNvSpPr>
              <p:nvPr/>
            </p:nvSpPr>
            <p:spPr bwMode="auto">
              <a:xfrm>
                <a:off x="2420" y="2878"/>
                <a:ext cx="272" cy="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D</a:t>
                </a:r>
              </a:p>
            </p:txBody>
          </p:sp>
          <p:sp>
            <p:nvSpPr>
              <p:cNvPr id="39018" name="Text Box 10"/>
              <p:cNvSpPr txBox="1">
                <a:spLocks noChangeArrowheads="1"/>
              </p:cNvSpPr>
              <p:nvPr/>
            </p:nvSpPr>
            <p:spPr bwMode="auto">
              <a:xfrm>
                <a:off x="2266" y="2805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39019" name="Oval 11"/>
              <p:cNvSpPr>
                <a:spLocks noChangeArrowheads="1"/>
              </p:cNvSpPr>
              <p:nvPr/>
            </p:nvSpPr>
            <p:spPr bwMode="auto">
              <a:xfrm>
                <a:off x="2842" y="2930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20" name="Oval 12"/>
              <p:cNvSpPr>
                <a:spLocks noChangeArrowheads="1"/>
              </p:cNvSpPr>
              <p:nvPr/>
            </p:nvSpPr>
            <p:spPr bwMode="auto">
              <a:xfrm>
                <a:off x="3647" y="2930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21" name="Freeform 13"/>
              <p:cNvSpPr>
                <a:spLocks/>
              </p:cNvSpPr>
              <p:nvPr/>
            </p:nvSpPr>
            <p:spPr bwMode="auto">
              <a:xfrm>
                <a:off x="2887" y="2953"/>
                <a:ext cx="759" cy="1"/>
              </a:xfrm>
              <a:custGeom>
                <a:avLst/>
                <a:gdLst>
                  <a:gd name="T0" fmla="*/ 0 w 759"/>
                  <a:gd name="T1" fmla="*/ 0 h 1"/>
                  <a:gd name="T2" fmla="*/ 759 w 759"/>
                  <a:gd name="T3" fmla="*/ 0 h 1"/>
                  <a:gd name="T4" fmla="*/ 0 60000 65536"/>
                  <a:gd name="T5" fmla="*/ 0 60000 65536"/>
                  <a:gd name="T6" fmla="*/ 0 w 759"/>
                  <a:gd name="T7" fmla="*/ 0 h 1"/>
                  <a:gd name="T8" fmla="*/ 759 w 759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59" h="1">
                    <a:moveTo>
                      <a:pt x="0" y="0"/>
                    </a:moveTo>
                    <a:lnTo>
                      <a:pt x="759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22" name="Freeform 14"/>
              <p:cNvSpPr>
                <a:spLocks/>
              </p:cNvSpPr>
              <p:nvPr/>
            </p:nvSpPr>
            <p:spPr bwMode="auto">
              <a:xfrm>
                <a:off x="1786" y="2953"/>
                <a:ext cx="1488" cy="308"/>
              </a:xfrm>
              <a:custGeom>
                <a:avLst/>
                <a:gdLst>
                  <a:gd name="T0" fmla="*/ 1488 w 1488"/>
                  <a:gd name="T1" fmla="*/ 0 h 357"/>
                  <a:gd name="T2" fmla="*/ 1488 w 1488"/>
                  <a:gd name="T3" fmla="*/ 308 h 357"/>
                  <a:gd name="T4" fmla="*/ 0 w 1488"/>
                  <a:gd name="T5" fmla="*/ 308 h 357"/>
                  <a:gd name="T6" fmla="*/ 0 60000 65536"/>
                  <a:gd name="T7" fmla="*/ 0 60000 65536"/>
                  <a:gd name="T8" fmla="*/ 0 60000 65536"/>
                  <a:gd name="T9" fmla="*/ 0 w 1488"/>
                  <a:gd name="T10" fmla="*/ 0 h 357"/>
                  <a:gd name="T11" fmla="*/ 1488 w 1488"/>
                  <a:gd name="T12" fmla="*/ 357 h 3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88" h="357">
                    <a:moveTo>
                      <a:pt x="1488" y="0"/>
                    </a:moveTo>
                    <a:lnTo>
                      <a:pt x="1488" y="357"/>
                    </a:lnTo>
                    <a:lnTo>
                      <a:pt x="0" y="35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23" name="Rectangle 15"/>
              <p:cNvSpPr>
                <a:spLocks noChangeArrowheads="1"/>
              </p:cNvSpPr>
              <p:nvPr/>
            </p:nvSpPr>
            <p:spPr bwMode="auto">
              <a:xfrm>
                <a:off x="1489" y="3096"/>
                <a:ext cx="240" cy="33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24" name="Text Box 16"/>
              <p:cNvSpPr txBox="1">
                <a:spLocks noChangeArrowheads="1"/>
              </p:cNvSpPr>
              <p:nvPr/>
            </p:nvSpPr>
            <p:spPr bwMode="auto">
              <a:xfrm>
                <a:off x="1489" y="3118"/>
                <a:ext cx="24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&amp;</a:t>
                </a:r>
              </a:p>
            </p:txBody>
          </p:sp>
          <p:sp>
            <p:nvSpPr>
              <p:cNvPr id="39025" name="Oval 17"/>
              <p:cNvSpPr>
                <a:spLocks noChangeArrowheads="1"/>
              </p:cNvSpPr>
              <p:nvPr/>
            </p:nvSpPr>
            <p:spPr bwMode="auto">
              <a:xfrm>
                <a:off x="2205" y="2930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26" name="Freeform 18"/>
              <p:cNvSpPr>
                <a:spLocks/>
              </p:cNvSpPr>
              <p:nvPr/>
            </p:nvSpPr>
            <p:spPr bwMode="auto">
              <a:xfrm>
                <a:off x="2064" y="2955"/>
                <a:ext cx="2784" cy="396"/>
              </a:xfrm>
              <a:custGeom>
                <a:avLst/>
                <a:gdLst>
                  <a:gd name="T0" fmla="*/ 144 w 2784"/>
                  <a:gd name="T1" fmla="*/ 1 h 396"/>
                  <a:gd name="T2" fmla="*/ 0 w 2784"/>
                  <a:gd name="T3" fmla="*/ 0 h 396"/>
                  <a:gd name="T4" fmla="*/ 0 w 2784"/>
                  <a:gd name="T5" fmla="*/ 396 h 396"/>
                  <a:gd name="T6" fmla="*/ 2784 w 2784"/>
                  <a:gd name="T7" fmla="*/ 396 h 3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84"/>
                  <a:gd name="T13" fmla="*/ 0 h 396"/>
                  <a:gd name="T14" fmla="*/ 2784 w 2784"/>
                  <a:gd name="T15" fmla="*/ 396 h 3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84" h="396">
                    <a:moveTo>
                      <a:pt x="144" y="1"/>
                    </a:moveTo>
                    <a:lnTo>
                      <a:pt x="0" y="0"/>
                    </a:lnTo>
                    <a:lnTo>
                      <a:pt x="0" y="396"/>
                    </a:lnTo>
                    <a:lnTo>
                      <a:pt x="2784" y="39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27" name="Oval 19"/>
              <p:cNvSpPr>
                <a:spLocks noChangeArrowheads="1"/>
              </p:cNvSpPr>
              <p:nvPr/>
            </p:nvSpPr>
            <p:spPr bwMode="auto">
              <a:xfrm>
                <a:off x="4282" y="2930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28" name="Freeform 20"/>
              <p:cNvSpPr>
                <a:spLocks/>
              </p:cNvSpPr>
              <p:nvPr/>
            </p:nvSpPr>
            <p:spPr bwMode="auto">
              <a:xfrm>
                <a:off x="4336" y="2953"/>
                <a:ext cx="282" cy="391"/>
              </a:xfrm>
              <a:custGeom>
                <a:avLst/>
                <a:gdLst>
                  <a:gd name="T0" fmla="*/ 282 w 282"/>
                  <a:gd name="T1" fmla="*/ 391 h 453"/>
                  <a:gd name="T2" fmla="*/ 279 w 282"/>
                  <a:gd name="T3" fmla="*/ 0 h 453"/>
                  <a:gd name="T4" fmla="*/ 0 w 282"/>
                  <a:gd name="T5" fmla="*/ 0 h 453"/>
                  <a:gd name="T6" fmla="*/ 0 60000 65536"/>
                  <a:gd name="T7" fmla="*/ 0 60000 65536"/>
                  <a:gd name="T8" fmla="*/ 0 60000 65536"/>
                  <a:gd name="T9" fmla="*/ 0 w 282"/>
                  <a:gd name="T10" fmla="*/ 0 h 453"/>
                  <a:gd name="T11" fmla="*/ 282 w 282"/>
                  <a:gd name="T12" fmla="*/ 453 h 4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2" h="453">
                    <a:moveTo>
                      <a:pt x="282" y="453"/>
                    </a:moveTo>
                    <a:lnTo>
                      <a:pt x="279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29" name="Oval 21"/>
              <p:cNvSpPr>
                <a:spLocks noChangeArrowheads="1"/>
              </p:cNvSpPr>
              <p:nvPr/>
            </p:nvSpPr>
            <p:spPr bwMode="auto">
              <a:xfrm>
                <a:off x="1738" y="3239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30" name="Freeform 22"/>
              <p:cNvSpPr>
                <a:spLocks/>
              </p:cNvSpPr>
              <p:nvPr/>
            </p:nvSpPr>
            <p:spPr bwMode="auto">
              <a:xfrm>
                <a:off x="1258" y="3344"/>
                <a:ext cx="1392" cy="291"/>
              </a:xfrm>
              <a:custGeom>
                <a:avLst/>
                <a:gdLst>
                  <a:gd name="T0" fmla="*/ 240 w 1392"/>
                  <a:gd name="T1" fmla="*/ 0 h 336"/>
                  <a:gd name="T2" fmla="*/ 0 w 1392"/>
                  <a:gd name="T3" fmla="*/ 0 h 336"/>
                  <a:gd name="T4" fmla="*/ 0 w 1392"/>
                  <a:gd name="T5" fmla="*/ 208 h 336"/>
                  <a:gd name="T6" fmla="*/ 1392 w 1392"/>
                  <a:gd name="T7" fmla="*/ 208 h 336"/>
                  <a:gd name="T8" fmla="*/ 1392 w 1392"/>
                  <a:gd name="T9" fmla="*/ 291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92"/>
                  <a:gd name="T16" fmla="*/ 0 h 336"/>
                  <a:gd name="T17" fmla="*/ 1392 w 1392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92" h="336">
                    <a:moveTo>
                      <a:pt x="240" y="0"/>
                    </a:moveTo>
                    <a:lnTo>
                      <a:pt x="0" y="0"/>
                    </a:lnTo>
                    <a:lnTo>
                      <a:pt x="0" y="240"/>
                    </a:lnTo>
                    <a:lnTo>
                      <a:pt x="1392" y="240"/>
                    </a:lnTo>
                    <a:lnTo>
                      <a:pt x="1392" y="33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31" name="Line 23"/>
              <p:cNvSpPr>
                <a:spLocks noChangeShapeType="1"/>
              </p:cNvSpPr>
              <p:nvPr/>
            </p:nvSpPr>
            <p:spPr bwMode="auto">
              <a:xfrm>
                <a:off x="826" y="3178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32" name="Line 24"/>
              <p:cNvSpPr>
                <a:spLocks noChangeShapeType="1"/>
              </p:cNvSpPr>
              <p:nvPr/>
            </p:nvSpPr>
            <p:spPr bwMode="auto">
              <a:xfrm>
                <a:off x="634" y="317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33" name="AutoShape 25"/>
              <p:cNvSpPr>
                <a:spLocks noChangeArrowheads="1"/>
              </p:cNvSpPr>
              <p:nvPr/>
            </p:nvSpPr>
            <p:spPr bwMode="auto">
              <a:xfrm>
                <a:off x="614" y="3635"/>
                <a:ext cx="1632" cy="165"/>
              </a:xfrm>
              <a:prstGeom prst="rightArrow">
                <a:avLst>
                  <a:gd name="adj1" fmla="val 50000"/>
                  <a:gd name="adj2" fmla="val 164253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34" name="AutoShape 26"/>
              <p:cNvSpPr>
                <a:spLocks noChangeArrowheads="1"/>
              </p:cNvSpPr>
              <p:nvPr/>
            </p:nvSpPr>
            <p:spPr bwMode="auto">
              <a:xfrm>
                <a:off x="4302" y="3973"/>
                <a:ext cx="1008" cy="208"/>
              </a:xfrm>
              <a:prstGeom prst="leftArrow">
                <a:avLst>
                  <a:gd name="adj1" fmla="val 50000"/>
                  <a:gd name="adj2" fmla="val 88465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35" name="Text Box 27"/>
              <p:cNvSpPr txBox="1">
                <a:spLocks noChangeArrowheads="1"/>
              </p:cNvSpPr>
              <p:nvPr/>
            </p:nvSpPr>
            <p:spPr bwMode="auto">
              <a:xfrm>
                <a:off x="0" y="3943"/>
                <a:ext cx="55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数据线</a:t>
                </a:r>
              </a:p>
            </p:txBody>
          </p:sp>
          <p:sp>
            <p:nvSpPr>
              <p:cNvPr id="39036" name="Text Box 28"/>
              <p:cNvSpPr txBox="1">
                <a:spLocks noChangeArrowheads="1"/>
              </p:cNvSpPr>
              <p:nvPr/>
            </p:nvSpPr>
            <p:spPr bwMode="auto">
              <a:xfrm>
                <a:off x="0" y="3022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启动命令</a:t>
                </a:r>
              </a:p>
            </p:txBody>
          </p:sp>
          <p:sp>
            <p:nvSpPr>
              <p:cNvPr id="39037" name="Text Box 29"/>
              <p:cNvSpPr txBox="1">
                <a:spLocks noChangeArrowheads="1"/>
              </p:cNvSpPr>
              <p:nvPr/>
            </p:nvSpPr>
            <p:spPr bwMode="auto">
              <a:xfrm>
                <a:off x="0" y="3607"/>
                <a:ext cx="55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地址线</a:t>
                </a:r>
              </a:p>
            </p:txBody>
          </p:sp>
          <p:sp>
            <p:nvSpPr>
              <p:cNvPr id="39038" name="Text Box 30"/>
              <p:cNvSpPr txBox="1">
                <a:spLocks noChangeArrowheads="1"/>
              </p:cNvSpPr>
              <p:nvPr/>
            </p:nvSpPr>
            <p:spPr bwMode="auto">
              <a:xfrm>
                <a:off x="2640" y="3406"/>
                <a:ext cx="4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SEL</a:t>
                </a:r>
              </a:p>
            </p:txBody>
          </p:sp>
          <p:sp>
            <p:nvSpPr>
              <p:cNvPr id="39039" name="Line 31"/>
              <p:cNvSpPr>
                <a:spLocks noChangeShapeType="1"/>
              </p:cNvSpPr>
              <p:nvPr/>
            </p:nvSpPr>
            <p:spPr bwMode="auto">
              <a:xfrm flipH="1" flipV="1">
                <a:off x="4810" y="3344"/>
                <a:ext cx="432" cy="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40" name="Text Box 32"/>
              <p:cNvSpPr txBox="1">
                <a:spLocks noChangeArrowheads="1"/>
              </p:cNvSpPr>
              <p:nvPr/>
            </p:nvSpPr>
            <p:spPr bwMode="auto">
              <a:xfrm>
                <a:off x="5040" y="3790"/>
                <a:ext cx="7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输入数据</a:t>
                </a:r>
              </a:p>
            </p:txBody>
          </p:sp>
          <p:sp>
            <p:nvSpPr>
              <p:cNvPr id="39041" name="Text Box 33"/>
              <p:cNvSpPr txBox="1">
                <a:spLocks noChangeArrowheads="1"/>
              </p:cNvSpPr>
              <p:nvPr/>
            </p:nvSpPr>
            <p:spPr bwMode="auto">
              <a:xfrm>
                <a:off x="4818" y="2745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启动设备</a:t>
                </a:r>
              </a:p>
            </p:txBody>
          </p:sp>
          <p:sp>
            <p:nvSpPr>
              <p:cNvPr id="39042" name="Text Box 34"/>
              <p:cNvSpPr txBox="1">
                <a:spLocks noChangeArrowheads="1"/>
              </p:cNvSpPr>
              <p:nvPr/>
            </p:nvSpPr>
            <p:spPr bwMode="auto">
              <a:xfrm>
                <a:off x="4818" y="3386"/>
                <a:ext cx="94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dirty="0">
                    <a:latin typeface="Times New Roman" pitchFamily="18" charset="0"/>
                  </a:rPr>
                  <a:t>设备工作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dirty="0">
                    <a:latin typeface="Times New Roman" pitchFamily="18" charset="0"/>
                  </a:rPr>
                  <a:t>   结束</a:t>
                </a:r>
              </a:p>
            </p:txBody>
          </p:sp>
          <p:sp>
            <p:nvSpPr>
              <p:cNvPr id="39043" name="Text Box 35"/>
              <p:cNvSpPr txBox="1">
                <a:spLocks noChangeArrowheads="1"/>
              </p:cNvSpPr>
              <p:nvPr/>
            </p:nvSpPr>
            <p:spPr bwMode="auto">
              <a:xfrm>
                <a:off x="2356" y="2455"/>
                <a:ext cx="2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&amp;</a:t>
                </a:r>
              </a:p>
            </p:txBody>
          </p:sp>
          <p:sp>
            <p:nvSpPr>
              <p:cNvPr id="39044" name="Rectangle 36"/>
              <p:cNvSpPr>
                <a:spLocks noChangeArrowheads="1"/>
              </p:cNvSpPr>
              <p:nvPr/>
            </p:nvSpPr>
            <p:spPr bwMode="auto">
              <a:xfrm>
                <a:off x="2276" y="2487"/>
                <a:ext cx="381" cy="15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45" name="Text Box 37"/>
              <p:cNvSpPr txBox="1">
                <a:spLocks noChangeArrowheads="1"/>
              </p:cNvSpPr>
              <p:nvPr/>
            </p:nvSpPr>
            <p:spPr bwMode="auto">
              <a:xfrm>
                <a:off x="2380" y="2119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9046" name="Rectangle 38"/>
              <p:cNvSpPr>
                <a:spLocks noChangeArrowheads="1"/>
              </p:cNvSpPr>
              <p:nvPr/>
            </p:nvSpPr>
            <p:spPr bwMode="auto">
              <a:xfrm>
                <a:off x="2276" y="2155"/>
                <a:ext cx="381" cy="15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47" name="Oval 39"/>
              <p:cNvSpPr>
                <a:spLocks noChangeArrowheads="1"/>
              </p:cNvSpPr>
              <p:nvPr/>
            </p:nvSpPr>
            <p:spPr bwMode="auto">
              <a:xfrm>
                <a:off x="2458" y="2432"/>
                <a:ext cx="48" cy="4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48" name="Oval 40"/>
              <p:cNvSpPr>
                <a:spLocks noChangeArrowheads="1"/>
              </p:cNvSpPr>
              <p:nvPr/>
            </p:nvSpPr>
            <p:spPr bwMode="auto">
              <a:xfrm>
                <a:off x="2458" y="2110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49" name="Rectangle 41"/>
              <p:cNvSpPr>
                <a:spLocks noChangeArrowheads="1"/>
              </p:cNvSpPr>
              <p:nvPr/>
            </p:nvSpPr>
            <p:spPr bwMode="auto">
              <a:xfrm>
                <a:off x="2266" y="1581"/>
                <a:ext cx="768" cy="41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50" name="Text Box 42"/>
              <p:cNvSpPr txBox="1">
                <a:spLocks noChangeArrowheads="1"/>
              </p:cNvSpPr>
              <p:nvPr/>
            </p:nvSpPr>
            <p:spPr bwMode="auto">
              <a:xfrm>
                <a:off x="2266" y="1581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  <a:endParaRPr lang="zh-CN" altLang="en-US" sz="1600">
                  <a:latin typeface="Times New Roman" pitchFamily="18" charset="0"/>
                </a:endParaRPr>
              </a:p>
            </p:txBody>
          </p:sp>
          <p:grpSp>
            <p:nvGrpSpPr>
              <p:cNvPr id="39051" name="Group 43"/>
              <p:cNvGrpSpPr>
                <a:grpSpLocks/>
              </p:cNvGrpSpPr>
              <p:nvPr/>
            </p:nvGrpSpPr>
            <p:grpSpPr bwMode="auto">
              <a:xfrm>
                <a:off x="2818" y="1604"/>
                <a:ext cx="216" cy="213"/>
                <a:chOff x="2818" y="1613"/>
                <a:chExt cx="216" cy="213"/>
              </a:xfrm>
            </p:grpSpPr>
            <p:sp>
              <p:nvSpPr>
                <p:cNvPr id="3910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818" y="1613"/>
                  <a:ext cx="216" cy="2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1600">
                      <a:latin typeface="Times New Roman" pitchFamily="18" charset="0"/>
                    </a:rPr>
                    <a:t>Q</a:t>
                  </a:r>
                  <a:endParaRPr lang="zh-CN" alt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39103" name="Line 45"/>
                <p:cNvSpPr>
                  <a:spLocks noChangeShapeType="1"/>
                </p:cNvSpPr>
                <p:nvPr/>
              </p:nvSpPr>
              <p:spPr bwMode="auto">
                <a:xfrm>
                  <a:off x="2842" y="1631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39052" name="Text Box 46"/>
              <p:cNvSpPr txBox="1">
                <a:spLocks noChangeArrowheads="1"/>
              </p:cNvSpPr>
              <p:nvPr/>
            </p:nvSpPr>
            <p:spPr bwMode="auto">
              <a:xfrm>
                <a:off x="2266" y="1813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39053" name="Text Box 47"/>
              <p:cNvSpPr txBox="1">
                <a:spLocks noChangeArrowheads="1"/>
              </p:cNvSpPr>
              <p:nvPr/>
            </p:nvSpPr>
            <p:spPr bwMode="auto">
              <a:xfrm>
                <a:off x="2410" y="1697"/>
                <a:ext cx="51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INTR</a:t>
                </a:r>
              </a:p>
            </p:txBody>
          </p:sp>
          <p:sp>
            <p:nvSpPr>
              <p:cNvPr id="39054" name="AutoShape 48"/>
              <p:cNvSpPr>
                <a:spLocks noChangeArrowheads="1"/>
              </p:cNvSpPr>
              <p:nvPr/>
            </p:nvSpPr>
            <p:spPr bwMode="auto">
              <a:xfrm>
                <a:off x="2890" y="1909"/>
                <a:ext cx="96" cy="83"/>
              </a:xfrm>
              <a:prstGeom prst="triangle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55" name="Rectangle 49"/>
              <p:cNvSpPr>
                <a:spLocks noChangeArrowheads="1"/>
              </p:cNvSpPr>
              <p:nvPr/>
            </p:nvSpPr>
            <p:spPr bwMode="auto">
              <a:xfrm>
                <a:off x="3706" y="2837"/>
                <a:ext cx="576" cy="32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56" name="Text Box 50"/>
              <p:cNvSpPr txBox="1">
                <a:spLocks noChangeArrowheads="1"/>
              </p:cNvSpPr>
              <p:nvPr/>
            </p:nvSpPr>
            <p:spPr bwMode="auto">
              <a:xfrm>
                <a:off x="3860" y="2878"/>
                <a:ext cx="2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B</a:t>
                </a:r>
              </a:p>
            </p:txBody>
          </p:sp>
          <p:sp>
            <p:nvSpPr>
              <p:cNvPr id="39057" name="Text Box 51"/>
              <p:cNvSpPr txBox="1">
                <a:spLocks noChangeArrowheads="1"/>
              </p:cNvSpPr>
              <p:nvPr/>
            </p:nvSpPr>
            <p:spPr bwMode="auto">
              <a:xfrm>
                <a:off x="3706" y="2805"/>
                <a:ext cx="21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latin typeface="Times New Roman" pitchFamily="18" charset="0"/>
                  </a:rPr>
                  <a:t>Q</a:t>
                </a:r>
              </a:p>
            </p:txBody>
          </p:sp>
          <p:sp>
            <p:nvSpPr>
              <p:cNvPr id="39058" name="Freeform 52"/>
              <p:cNvSpPr>
                <a:spLocks/>
              </p:cNvSpPr>
              <p:nvPr/>
            </p:nvSpPr>
            <p:spPr bwMode="auto">
              <a:xfrm>
                <a:off x="2364" y="2644"/>
                <a:ext cx="1" cy="192"/>
              </a:xfrm>
              <a:custGeom>
                <a:avLst/>
                <a:gdLst>
                  <a:gd name="T0" fmla="*/ 0 w 1"/>
                  <a:gd name="T1" fmla="*/ 192 h 192"/>
                  <a:gd name="T2" fmla="*/ 0 w 1"/>
                  <a:gd name="T3" fmla="*/ 0 h 192"/>
                  <a:gd name="T4" fmla="*/ 0 60000 65536"/>
                  <a:gd name="T5" fmla="*/ 0 60000 65536"/>
                  <a:gd name="T6" fmla="*/ 0 w 1"/>
                  <a:gd name="T7" fmla="*/ 0 h 192"/>
                  <a:gd name="T8" fmla="*/ 1 w 1"/>
                  <a:gd name="T9" fmla="*/ 192 h 19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92">
                    <a:moveTo>
                      <a:pt x="0" y="192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59" name="Line 53"/>
              <p:cNvSpPr>
                <a:spLocks noChangeShapeType="1"/>
              </p:cNvSpPr>
              <p:nvPr/>
            </p:nvSpPr>
            <p:spPr bwMode="auto">
              <a:xfrm flipV="1">
                <a:off x="2483" y="2308"/>
                <a:ext cx="0" cy="1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60" name="Line 54"/>
              <p:cNvSpPr>
                <a:spLocks noChangeShapeType="1"/>
              </p:cNvSpPr>
              <p:nvPr/>
            </p:nvSpPr>
            <p:spPr bwMode="auto">
              <a:xfrm flipV="1">
                <a:off x="2483" y="1998"/>
                <a:ext cx="0" cy="1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61" name="Rectangle 55"/>
              <p:cNvSpPr>
                <a:spLocks noChangeArrowheads="1"/>
              </p:cNvSpPr>
              <p:nvPr/>
            </p:nvSpPr>
            <p:spPr bwMode="auto">
              <a:xfrm>
                <a:off x="3648" y="1644"/>
                <a:ext cx="730" cy="4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grpSp>
            <p:nvGrpSpPr>
              <p:cNvPr id="39062" name="Group 56"/>
              <p:cNvGrpSpPr>
                <a:grpSpLocks/>
              </p:cNvGrpSpPr>
              <p:nvPr/>
            </p:nvGrpSpPr>
            <p:grpSpPr bwMode="auto">
              <a:xfrm>
                <a:off x="4162" y="1667"/>
                <a:ext cx="216" cy="213"/>
                <a:chOff x="4162" y="1676"/>
                <a:chExt cx="216" cy="213"/>
              </a:xfrm>
            </p:grpSpPr>
            <p:sp>
              <p:nvSpPr>
                <p:cNvPr id="39100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4162" y="1676"/>
                  <a:ext cx="216" cy="2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1600">
                      <a:latin typeface="Times New Roman" pitchFamily="18" charset="0"/>
                    </a:rPr>
                    <a:t>Q</a:t>
                  </a:r>
                  <a:endParaRPr lang="zh-CN" alt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39101" name="Line 58"/>
                <p:cNvSpPr>
                  <a:spLocks noChangeShapeType="1"/>
                </p:cNvSpPr>
                <p:nvPr/>
              </p:nvSpPr>
              <p:spPr bwMode="auto">
                <a:xfrm>
                  <a:off x="4186" y="1694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sp>
            <p:nvSpPr>
              <p:cNvPr id="39063" name="Text Box 59"/>
              <p:cNvSpPr txBox="1">
                <a:spLocks noChangeArrowheads="1"/>
              </p:cNvSpPr>
              <p:nvPr/>
            </p:nvSpPr>
            <p:spPr bwMode="auto">
              <a:xfrm>
                <a:off x="3696" y="1759"/>
                <a:ext cx="6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MASK</a:t>
                </a:r>
              </a:p>
            </p:txBody>
          </p:sp>
          <p:sp>
            <p:nvSpPr>
              <p:cNvPr id="39064" name="Oval 60"/>
              <p:cNvSpPr>
                <a:spLocks noChangeArrowheads="1"/>
              </p:cNvSpPr>
              <p:nvPr/>
            </p:nvSpPr>
            <p:spPr bwMode="auto">
              <a:xfrm>
                <a:off x="2890" y="1541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65" name="Oval 61"/>
              <p:cNvSpPr>
                <a:spLocks noChangeArrowheads="1"/>
              </p:cNvSpPr>
              <p:nvPr/>
            </p:nvSpPr>
            <p:spPr bwMode="auto">
              <a:xfrm>
                <a:off x="4234" y="1603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9066" name="Text Box 62"/>
              <p:cNvSpPr txBox="1">
                <a:spLocks noChangeArrowheads="1"/>
              </p:cNvSpPr>
              <p:nvPr/>
            </p:nvSpPr>
            <p:spPr bwMode="auto">
              <a:xfrm>
                <a:off x="2806" y="793"/>
                <a:ext cx="9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设备编码器</a:t>
                </a:r>
              </a:p>
            </p:txBody>
          </p:sp>
          <p:sp>
            <p:nvSpPr>
              <p:cNvPr id="39067" name="Rectangle 63"/>
              <p:cNvSpPr>
                <a:spLocks noChangeArrowheads="1"/>
              </p:cNvSpPr>
              <p:nvPr/>
            </p:nvSpPr>
            <p:spPr bwMode="auto">
              <a:xfrm>
                <a:off x="2804" y="817"/>
                <a:ext cx="960" cy="20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68" name="Text Box 64"/>
              <p:cNvSpPr txBox="1">
                <a:spLocks noChangeArrowheads="1"/>
              </p:cNvSpPr>
              <p:nvPr/>
            </p:nvSpPr>
            <p:spPr bwMode="auto">
              <a:xfrm>
                <a:off x="2976" y="1158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排队器</a:t>
                </a:r>
              </a:p>
            </p:txBody>
          </p:sp>
          <p:sp>
            <p:nvSpPr>
              <p:cNvPr id="39069" name="Rectangle 65"/>
              <p:cNvSpPr>
                <a:spLocks noChangeArrowheads="1"/>
              </p:cNvSpPr>
              <p:nvPr/>
            </p:nvSpPr>
            <p:spPr bwMode="auto">
              <a:xfrm>
                <a:off x="2794" y="1182"/>
                <a:ext cx="960" cy="20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70" name="Freeform 66"/>
              <p:cNvSpPr>
                <a:spLocks/>
              </p:cNvSpPr>
              <p:nvPr/>
            </p:nvSpPr>
            <p:spPr bwMode="auto">
              <a:xfrm>
                <a:off x="2913" y="1396"/>
                <a:ext cx="1" cy="147"/>
              </a:xfrm>
              <a:custGeom>
                <a:avLst/>
                <a:gdLst>
                  <a:gd name="T0" fmla="*/ 0 w 1"/>
                  <a:gd name="T1" fmla="*/ 147 h 147"/>
                  <a:gd name="T2" fmla="*/ 0 w 1"/>
                  <a:gd name="T3" fmla="*/ 0 h 147"/>
                  <a:gd name="T4" fmla="*/ 0 60000 65536"/>
                  <a:gd name="T5" fmla="*/ 0 60000 65536"/>
                  <a:gd name="T6" fmla="*/ 0 w 1"/>
                  <a:gd name="T7" fmla="*/ 0 h 147"/>
                  <a:gd name="T8" fmla="*/ 1 w 1"/>
                  <a:gd name="T9" fmla="*/ 147 h 14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47">
                    <a:moveTo>
                      <a:pt x="0" y="147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1" name="Freeform 67"/>
              <p:cNvSpPr>
                <a:spLocks/>
              </p:cNvSpPr>
              <p:nvPr/>
            </p:nvSpPr>
            <p:spPr bwMode="auto">
              <a:xfrm>
                <a:off x="2938" y="1983"/>
                <a:ext cx="1872" cy="207"/>
              </a:xfrm>
              <a:custGeom>
                <a:avLst/>
                <a:gdLst>
                  <a:gd name="T0" fmla="*/ 0 w 2160"/>
                  <a:gd name="T1" fmla="*/ 0 h 240"/>
                  <a:gd name="T2" fmla="*/ 0 w 2160"/>
                  <a:gd name="T3" fmla="*/ 207 h 240"/>
                  <a:gd name="T4" fmla="*/ 1872 w 2160"/>
                  <a:gd name="T5" fmla="*/ 207 h 240"/>
                  <a:gd name="T6" fmla="*/ 0 60000 65536"/>
                  <a:gd name="T7" fmla="*/ 0 60000 65536"/>
                  <a:gd name="T8" fmla="*/ 0 60000 65536"/>
                  <a:gd name="T9" fmla="*/ 0 w 2160"/>
                  <a:gd name="T10" fmla="*/ 0 h 240"/>
                  <a:gd name="T11" fmla="*/ 2160 w 2160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" h="240">
                    <a:moveTo>
                      <a:pt x="0" y="0"/>
                    </a:moveTo>
                    <a:lnTo>
                      <a:pt x="0" y="240"/>
                    </a:lnTo>
                    <a:lnTo>
                      <a:pt x="2160" y="24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2" name="Freeform 68"/>
              <p:cNvSpPr>
                <a:spLocks/>
              </p:cNvSpPr>
              <p:nvPr/>
            </p:nvSpPr>
            <p:spPr bwMode="auto">
              <a:xfrm>
                <a:off x="2554" y="1548"/>
                <a:ext cx="1707" cy="1181"/>
              </a:xfrm>
              <a:custGeom>
                <a:avLst/>
                <a:gdLst>
                  <a:gd name="T0" fmla="*/ 0 w 1707"/>
                  <a:gd name="T1" fmla="*/ 1098 h 1181"/>
                  <a:gd name="T2" fmla="*/ 0 w 1707"/>
                  <a:gd name="T3" fmla="*/ 1181 h 1181"/>
                  <a:gd name="T4" fmla="*/ 720 w 1707"/>
                  <a:gd name="T5" fmla="*/ 1181 h 1181"/>
                  <a:gd name="T6" fmla="*/ 719 w 1707"/>
                  <a:gd name="T7" fmla="*/ 4 h 1181"/>
                  <a:gd name="T8" fmla="*/ 1707 w 1707"/>
                  <a:gd name="T9" fmla="*/ 0 h 1181"/>
                  <a:gd name="T10" fmla="*/ 1707 w 1707"/>
                  <a:gd name="T11" fmla="*/ 54 h 11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07"/>
                  <a:gd name="T19" fmla="*/ 0 h 1181"/>
                  <a:gd name="T20" fmla="*/ 1707 w 1707"/>
                  <a:gd name="T21" fmla="*/ 1181 h 11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07" h="1181">
                    <a:moveTo>
                      <a:pt x="0" y="1098"/>
                    </a:moveTo>
                    <a:lnTo>
                      <a:pt x="0" y="1181"/>
                    </a:lnTo>
                    <a:lnTo>
                      <a:pt x="720" y="1181"/>
                    </a:lnTo>
                    <a:lnTo>
                      <a:pt x="719" y="4"/>
                    </a:lnTo>
                    <a:lnTo>
                      <a:pt x="1707" y="0"/>
                    </a:lnTo>
                    <a:lnTo>
                      <a:pt x="1707" y="54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3" name="Freeform 69"/>
              <p:cNvSpPr>
                <a:spLocks/>
              </p:cNvSpPr>
              <p:nvPr/>
            </p:nvSpPr>
            <p:spPr bwMode="auto">
              <a:xfrm>
                <a:off x="3360" y="1390"/>
                <a:ext cx="1440" cy="83"/>
              </a:xfrm>
              <a:custGeom>
                <a:avLst/>
                <a:gdLst>
                  <a:gd name="T0" fmla="*/ 1440 w 1440"/>
                  <a:gd name="T1" fmla="*/ 83 h 96"/>
                  <a:gd name="T2" fmla="*/ 0 w 1440"/>
                  <a:gd name="T3" fmla="*/ 83 h 96"/>
                  <a:gd name="T4" fmla="*/ 0 w 1440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96"/>
                  <a:gd name="T11" fmla="*/ 1440 w 1440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96">
                    <a:moveTo>
                      <a:pt x="1440" y="96"/>
                    </a:move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4" name="Freeform 70"/>
              <p:cNvSpPr>
                <a:spLocks/>
              </p:cNvSpPr>
              <p:nvPr/>
            </p:nvSpPr>
            <p:spPr bwMode="auto">
              <a:xfrm>
                <a:off x="3273" y="1024"/>
                <a:ext cx="3" cy="165"/>
              </a:xfrm>
              <a:custGeom>
                <a:avLst/>
                <a:gdLst>
                  <a:gd name="T0" fmla="*/ 0 w 3"/>
                  <a:gd name="T1" fmla="*/ 165 h 165"/>
                  <a:gd name="T2" fmla="*/ 3 w 3"/>
                  <a:gd name="T3" fmla="*/ 0 h 165"/>
                  <a:gd name="T4" fmla="*/ 0 60000 65536"/>
                  <a:gd name="T5" fmla="*/ 0 60000 65536"/>
                  <a:gd name="T6" fmla="*/ 0 w 3"/>
                  <a:gd name="T7" fmla="*/ 0 h 165"/>
                  <a:gd name="T8" fmla="*/ 3 w 3"/>
                  <a:gd name="T9" fmla="*/ 165 h 16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65">
                    <a:moveTo>
                      <a:pt x="0" y="165"/>
                    </a:moveTo>
                    <a:lnTo>
                      <a:pt x="3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5" name="Freeform 71"/>
              <p:cNvSpPr>
                <a:spLocks/>
              </p:cNvSpPr>
              <p:nvPr/>
            </p:nvSpPr>
            <p:spPr bwMode="auto">
              <a:xfrm>
                <a:off x="712" y="1452"/>
                <a:ext cx="1650" cy="130"/>
              </a:xfrm>
              <a:custGeom>
                <a:avLst/>
                <a:gdLst>
                  <a:gd name="T0" fmla="*/ 1650 w 1296"/>
                  <a:gd name="T1" fmla="*/ 130 h 144"/>
                  <a:gd name="T2" fmla="*/ 1650 w 1296"/>
                  <a:gd name="T3" fmla="*/ 0 h 144"/>
                  <a:gd name="T4" fmla="*/ 0 w 1296"/>
                  <a:gd name="T5" fmla="*/ 0 h 144"/>
                  <a:gd name="T6" fmla="*/ 0 60000 65536"/>
                  <a:gd name="T7" fmla="*/ 0 60000 65536"/>
                  <a:gd name="T8" fmla="*/ 0 60000 65536"/>
                  <a:gd name="T9" fmla="*/ 0 w 1296"/>
                  <a:gd name="T10" fmla="*/ 0 h 144"/>
                  <a:gd name="T11" fmla="*/ 1296 w 1296"/>
                  <a:gd name="T12" fmla="*/ 144 h 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96" h="144">
                    <a:moveTo>
                      <a:pt x="1296" y="144"/>
                    </a:moveTo>
                    <a:lnTo>
                      <a:pt x="1296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6" name="Freeform 72"/>
              <p:cNvSpPr>
                <a:spLocks/>
              </p:cNvSpPr>
              <p:nvPr/>
            </p:nvSpPr>
            <p:spPr bwMode="auto">
              <a:xfrm>
                <a:off x="1018" y="1029"/>
                <a:ext cx="1920" cy="83"/>
              </a:xfrm>
              <a:custGeom>
                <a:avLst/>
                <a:gdLst>
                  <a:gd name="T0" fmla="*/ 1920 w 1920"/>
                  <a:gd name="T1" fmla="*/ 0 h 96"/>
                  <a:gd name="T2" fmla="*/ 1920 w 1920"/>
                  <a:gd name="T3" fmla="*/ 83 h 96"/>
                  <a:gd name="T4" fmla="*/ 0 w 1920"/>
                  <a:gd name="T5" fmla="*/ 83 h 96"/>
                  <a:gd name="T6" fmla="*/ 0 60000 65536"/>
                  <a:gd name="T7" fmla="*/ 0 60000 65536"/>
                  <a:gd name="T8" fmla="*/ 0 60000 65536"/>
                  <a:gd name="T9" fmla="*/ 0 w 1920"/>
                  <a:gd name="T10" fmla="*/ 0 h 96"/>
                  <a:gd name="T11" fmla="*/ 1920 w 1920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" h="96">
                    <a:moveTo>
                      <a:pt x="1920" y="0"/>
                    </a:moveTo>
                    <a:lnTo>
                      <a:pt x="1920" y="96"/>
                    </a:lnTo>
                    <a:lnTo>
                      <a:pt x="0" y="96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7" name="Line 73"/>
              <p:cNvSpPr>
                <a:spLocks noChangeShapeType="1"/>
              </p:cNvSpPr>
              <p:nvPr/>
            </p:nvSpPr>
            <p:spPr bwMode="auto">
              <a:xfrm>
                <a:off x="3754" y="1278"/>
                <a:ext cx="14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78" name="Rectangle 74"/>
              <p:cNvSpPr>
                <a:spLocks noChangeArrowheads="1"/>
              </p:cNvSpPr>
              <p:nvPr/>
            </p:nvSpPr>
            <p:spPr bwMode="auto">
              <a:xfrm>
                <a:off x="1018" y="568"/>
                <a:ext cx="3792" cy="36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79" name="Rectangle 75"/>
              <p:cNvSpPr>
                <a:spLocks noChangeArrowheads="1"/>
              </p:cNvSpPr>
              <p:nvPr/>
            </p:nvSpPr>
            <p:spPr bwMode="auto">
              <a:xfrm>
                <a:off x="3312" y="670"/>
                <a:ext cx="48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80" name="AutoShape 76"/>
              <p:cNvSpPr>
                <a:spLocks noChangeArrowheads="1"/>
              </p:cNvSpPr>
              <p:nvPr/>
            </p:nvSpPr>
            <p:spPr bwMode="auto">
              <a:xfrm>
                <a:off x="672" y="622"/>
                <a:ext cx="2686" cy="144"/>
              </a:xfrm>
              <a:prstGeom prst="leftArrow">
                <a:avLst>
                  <a:gd name="adj1" fmla="val 39417"/>
                  <a:gd name="adj2" fmla="val 164853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81" name="Freeform 77"/>
              <p:cNvSpPr>
                <a:spLocks/>
              </p:cNvSpPr>
              <p:nvPr/>
            </p:nvSpPr>
            <p:spPr bwMode="auto">
              <a:xfrm>
                <a:off x="4773" y="1468"/>
                <a:ext cx="420" cy="1"/>
              </a:xfrm>
              <a:custGeom>
                <a:avLst/>
                <a:gdLst>
                  <a:gd name="T0" fmla="*/ 420 w 420"/>
                  <a:gd name="T1" fmla="*/ 0 h 1"/>
                  <a:gd name="T2" fmla="*/ 0 w 420"/>
                  <a:gd name="T3" fmla="*/ 0 h 1"/>
                  <a:gd name="T4" fmla="*/ 0 60000 65536"/>
                  <a:gd name="T5" fmla="*/ 0 60000 65536"/>
                  <a:gd name="T6" fmla="*/ 0 w 420"/>
                  <a:gd name="T7" fmla="*/ 0 h 1"/>
                  <a:gd name="T8" fmla="*/ 420 w 42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0" h="1">
                    <a:moveTo>
                      <a:pt x="420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82" name="Line 78"/>
              <p:cNvSpPr>
                <a:spLocks noChangeShapeType="1"/>
              </p:cNvSpPr>
              <p:nvPr/>
            </p:nvSpPr>
            <p:spPr bwMode="auto">
              <a:xfrm flipH="1">
                <a:off x="4810" y="2190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83" name="Text Box 79"/>
              <p:cNvSpPr txBox="1">
                <a:spLocks noChangeArrowheads="1"/>
              </p:cNvSpPr>
              <p:nvPr/>
            </p:nvSpPr>
            <p:spPr bwMode="auto">
              <a:xfrm>
                <a:off x="4818" y="2189"/>
                <a:ext cx="76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中断查询</a:t>
                </a:r>
              </a:p>
            </p:txBody>
          </p:sp>
          <p:sp>
            <p:nvSpPr>
              <p:cNvPr id="39084" name="Text Box 80"/>
              <p:cNvSpPr txBox="1">
                <a:spLocks noChangeArrowheads="1"/>
              </p:cNvSpPr>
              <p:nvPr/>
            </p:nvSpPr>
            <p:spPr bwMode="auto">
              <a:xfrm>
                <a:off x="4818" y="1516"/>
                <a:ext cx="841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来自高一级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 的排队器</a:t>
                </a:r>
              </a:p>
            </p:txBody>
          </p:sp>
          <p:sp>
            <p:nvSpPr>
              <p:cNvPr id="39085" name="Text Box 81"/>
              <p:cNvSpPr txBox="1">
                <a:spLocks noChangeArrowheads="1"/>
              </p:cNvSpPr>
              <p:nvPr/>
            </p:nvSpPr>
            <p:spPr bwMode="auto">
              <a:xfrm>
                <a:off x="4818" y="890"/>
                <a:ext cx="69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至低一级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的排队器</a:t>
                </a:r>
              </a:p>
            </p:txBody>
          </p:sp>
          <p:sp>
            <p:nvSpPr>
              <p:cNvPr id="39086" name="Text Box 82"/>
              <p:cNvSpPr txBox="1">
                <a:spLocks noChangeArrowheads="1"/>
              </p:cNvSpPr>
              <p:nvPr/>
            </p:nvSpPr>
            <p:spPr bwMode="auto">
              <a:xfrm>
                <a:off x="0" y="574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向量地址</a:t>
                </a:r>
              </a:p>
            </p:txBody>
          </p:sp>
          <p:sp>
            <p:nvSpPr>
              <p:cNvPr id="39087" name="Line 83"/>
              <p:cNvSpPr>
                <a:spLocks noChangeShapeType="1"/>
              </p:cNvSpPr>
              <p:nvPr/>
            </p:nvSpPr>
            <p:spPr bwMode="auto">
              <a:xfrm>
                <a:off x="682" y="1112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9088" name="Text Box 84"/>
              <p:cNvSpPr txBox="1">
                <a:spLocks noChangeArrowheads="1"/>
              </p:cNvSpPr>
              <p:nvPr/>
            </p:nvSpPr>
            <p:spPr bwMode="auto">
              <a:xfrm>
                <a:off x="0" y="910"/>
                <a:ext cx="69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中断响应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>
                    <a:latin typeface="Times New Roman" pitchFamily="18" charset="0"/>
                  </a:rPr>
                  <a:t>   INTA</a:t>
                </a:r>
              </a:p>
            </p:txBody>
          </p:sp>
          <p:sp>
            <p:nvSpPr>
              <p:cNvPr id="39089" name="Text Box 85"/>
              <p:cNvSpPr txBox="1">
                <a:spLocks noChangeArrowheads="1"/>
              </p:cNvSpPr>
              <p:nvPr/>
            </p:nvSpPr>
            <p:spPr bwMode="auto">
              <a:xfrm>
                <a:off x="0" y="1342"/>
                <a:ext cx="6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中断请求</a:t>
                </a:r>
              </a:p>
            </p:txBody>
          </p:sp>
          <p:sp>
            <p:nvSpPr>
              <p:cNvPr id="39090" name="Rectangle 86"/>
              <p:cNvSpPr>
                <a:spLocks noChangeArrowheads="1"/>
              </p:cNvSpPr>
              <p:nvPr/>
            </p:nvSpPr>
            <p:spPr bwMode="auto">
              <a:xfrm>
                <a:off x="1066" y="2812"/>
                <a:ext cx="864" cy="7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91" name="Text Box 87"/>
              <p:cNvSpPr txBox="1">
                <a:spLocks noChangeArrowheads="1"/>
              </p:cNvSpPr>
              <p:nvPr/>
            </p:nvSpPr>
            <p:spPr bwMode="auto">
              <a:xfrm>
                <a:off x="1133" y="2830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命令译码</a:t>
                </a:r>
              </a:p>
            </p:txBody>
          </p:sp>
          <p:sp>
            <p:nvSpPr>
              <p:cNvPr id="39092" name="Text Box 88"/>
              <p:cNvSpPr txBox="1">
                <a:spLocks noChangeArrowheads="1"/>
              </p:cNvSpPr>
              <p:nvPr/>
            </p:nvSpPr>
            <p:spPr bwMode="auto">
              <a:xfrm>
                <a:off x="768" y="2876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①</a:t>
                </a:r>
              </a:p>
            </p:txBody>
          </p:sp>
          <p:sp>
            <p:nvSpPr>
              <p:cNvPr id="39093" name="Text Box 89"/>
              <p:cNvSpPr txBox="1">
                <a:spLocks noChangeArrowheads="1"/>
              </p:cNvSpPr>
              <p:nvPr/>
            </p:nvSpPr>
            <p:spPr bwMode="auto">
              <a:xfrm>
                <a:off x="4792" y="2494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②</a:t>
                </a:r>
              </a:p>
            </p:txBody>
          </p:sp>
          <p:sp>
            <p:nvSpPr>
              <p:cNvPr id="39094" name="Text Box 90"/>
              <p:cNvSpPr txBox="1">
                <a:spLocks noChangeArrowheads="1"/>
              </p:cNvSpPr>
              <p:nvPr/>
            </p:nvSpPr>
            <p:spPr bwMode="auto">
              <a:xfrm>
                <a:off x="4800" y="3780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③</a:t>
                </a:r>
              </a:p>
            </p:txBody>
          </p:sp>
          <p:sp>
            <p:nvSpPr>
              <p:cNvPr id="39095" name="Text Box 91"/>
              <p:cNvSpPr txBox="1">
                <a:spLocks noChangeArrowheads="1"/>
              </p:cNvSpPr>
              <p:nvPr/>
            </p:nvSpPr>
            <p:spPr bwMode="auto">
              <a:xfrm>
                <a:off x="4792" y="3070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④</a:t>
                </a:r>
              </a:p>
            </p:txBody>
          </p:sp>
          <p:sp>
            <p:nvSpPr>
              <p:cNvPr id="39096" name="Text Box 92"/>
              <p:cNvSpPr txBox="1">
                <a:spLocks noChangeArrowheads="1"/>
              </p:cNvSpPr>
              <p:nvPr/>
            </p:nvSpPr>
            <p:spPr bwMode="auto">
              <a:xfrm>
                <a:off x="4792" y="1966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⑤</a:t>
                </a:r>
              </a:p>
            </p:txBody>
          </p:sp>
          <p:sp>
            <p:nvSpPr>
              <p:cNvPr id="39097" name="Text Box 93"/>
              <p:cNvSpPr txBox="1">
                <a:spLocks noChangeArrowheads="1"/>
              </p:cNvSpPr>
              <p:nvPr/>
            </p:nvSpPr>
            <p:spPr bwMode="auto">
              <a:xfrm>
                <a:off x="768" y="1198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⑥</a:t>
                </a:r>
              </a:p>
            </p:txBody>
          </p:sp>
          <p:sp>
            <p:nvSpPr>
              <p:cNvPr id="39098" name="Text Box 94"/>
              <p:cNvSpPr txBox="1">
                <a:spLocks noChangeArrowheads="1"/>
              </p:cNvSpPr>
              <p:nvPr/>
            </p:nvSpPr>
            <p:spPr bwMode="auto">
              <a:xfrm>
                <a:off x="768" y="862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⑦</a:t>
                </a:r>
              </a:p>
            </p:txBody>
          </p:sp>
          <p:sp>
            <p:nvSpPr>
              <p:cNvPr id="39099" name="Text Box 95"/>
              <p:cNvSpPr txBox="1">
                <a:spLocks noChangeArrowheads="1"/>
              </p:cNvSpPr>
              <p:nvPr/>
            </p:nvSpPr>
            <p:spPr bwMode="auto">
              <a:xfrm>
                <a:off x="768" y="382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⑧</a:t>
                </a:r>
              </a:p>
            </p:txBody>
          </p:sp>
        </p:grpSp>
      </p:grpSp>
      <p:sp>
        <p:nvSpPr>
          <p:cNvPr id="38916" name="Text Box 96"/>
          <p:cNvSpPr txBox="1">
            <a:spLocks noChangeArrowheads="1"/>
          </p:cNvSpPr>
          <p:nvPr/>
        </p:nvSpPr>
        <p:spPr bwMode="auto">
          <a:xfrm>
            <a:off x="457200" y="76200"/>
            <a:ext cx="4168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</a:t>
            </a:r>
            <a:r>
              <a:rPr lang="en-US" altLang="zh-CN" sz="3600">
                <a:latin typeface="Times New Roman" pitchFamily="18" charset="0"/>
              </a:rPr>
              <a:t>I/O </a:t>
            </a:r>
            <a:r>
              <a:rPr lang="zh-CN" altLang="en-US" sz="3600">
                <a:latin typeface="Times New Roman" pitchFamily="18" charset="0"/>
              </a:rPr>
              <a:t>中断处理过程</a:t>
            </a:r>
          </a:p>
        </p:txBody>
      </p:sp>
      <p:grpSp>
        <p:nvGrpSpPr>
          <p:cNvPr id="6" name="Group 97"/>
          <p:cNvGrpSpPr>
            <a:grpSpLocks/>
          </p:cNvGrpSpPr>
          <p:nvPr/>
        </p:nvGrpSpPr>
        <p:grpSpPr bwMode="auto">
          <a:xfrm>
            <a:off x="1006475" y="4568825"/>
            <a:ext cx="1371600" cy="479425"/>
            <a:chOff x="634" y="2878"/>
            <a:chExt cx="864" cy="302"/>
          </a:xfrm>
        </p:grpSpPr>
        <p:sp>
          <p:nvSpPr>
            <p:cNvPr id="39008" name="Line 98"/>
            <p:cNvSpPr>
              <a:spLocks noChangeShapeType="1"/>
            </p:cNvSpPr>
            <p:nvPr/>
          </p:nvSpPr>
          <p:spPr bwMode="auto">
            <a:xfrm>
              <a:off x="826" y="3180"/>
              <a:ext cx="672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009" name="Line 99"/>
            <p:cNvSpPr>
              <a:spLocks noChangeShapeType="1"/>
            </p:cNvSpPr>
            <p:nvPr/>
          </p:nvSpPr>
          <p:spPr bwMode="auto">
            <a:xfrm>
              <a:off x="634" y="3180"/>
              <a:ext cx="240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9010" name="Text Box 100"/>
            <p:cNvSpPr txBox="1">
              <a:spLocks noChangeArrowheads="1"/>
            </p:cNvSpPr>
            <p:nvPr/>
          </p:nvSpPr>
          <p:spPr bwMode="auto">
            <a:xfrm>
              <a:off x="768" y="2878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①</a:t>
              </a:r>
            </a:p>
          </p:txBody>
        </p:sp>
      </p:grpSp>
      <p:grpSp>
        <p:nvGrpSpPr>
          <p:cNvPr id="7" name="Group 101"/>
          <p:cNvGrpSpPr>
            <a:grpSpLocks/>
          </p:cNvGrpSpPr>
          <p:nvPr/>
        </p:nvGrpSpPr>
        <p:grpSpPr bwMode="auto">
          <a:xfrm>
            <a:off x="4572000" y="4724400"/>
            <a:ext cx="1225550" cy="396875"/>
            <a:chOff x="2880" y="2976"/>
            <a:chExt cx="772" cy="250"/>
          </a:xfrm>
        </p:grpSpPr>
        <p:grpSp>
          <p:nvGrpSpPr>
            <p:cNvPr id="39002" name="Group 102"/>
            <p:cNvGrpSpPr>
              <a:grpSpLocks/>
            </p:cNvGrpSpPr>
            <p:nvPr/>
          </p:nvGrpSpPr>
          <p:grpSpPr bwMode="auto">
            <a:xfrm>
              <a:off x="3456" y="2976"/>
              <a:ext cx="196" cy="250"/>
              <a:chOff x="2832" y="2880"/>
              <a:chExt cx="196" cy="300"/>
            </a:xfrm>
          </p:grpSpPr>
          <p:sp>
            <p:nvSpPr>
              <p:cNvPr id="39006" name="Rectangle 103"/>
              <p:cNvSpPr>
                <a:spLocks noChangeArrowheads="1"/>
              </p:cNvSpPr>
              <p:nvPr/>
            </p:nvSpPr>
            <p:spPr bwMode="auto">
              <a:xfrm>
                <a:off x="2832" y="2880"/>
                <a:ext cx="192" cy="28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07" name="Text Box 104"/>
              <p:cNvSpPr txBox="1">
                <a:spLocks noChangeArrowheads="1"/>
              </p:cNvSpPr>
              <p:nvPr/>
            </p:nvSpPr>
            <p:spPr bwMode="auto">
              <a:xfrm>
                <a:off x="2832" y="2880"/>
                <a:ext cx="196" cy="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</p:grpSp>
        <p:grpSp>
          <p:nvGrpSpPr>
            <p:cNvPr id="39003" name="Group 105"/>
            <p:cNvGrpSpPr>
              <a:grpSpLocks/>
            </p:cNvGrpSpPr>
            <p:nvPr/>
          </p:nvGrpSpPr>
          <p:grpSpPr bwMode="auto">
            <a:xfrm>
              <a:off x="2880" y="2976"/>
              <a:ext cx="196" cy="250"/>
              <a:chOff x="2832" y="2880"/>
              <a:chExt cx="196" cy="300"/>
            </a:xfrm>
          </p:grpSpPr>
          <p:sp>
            <p:nvSpPr>
              <p:cNvPr id="39004" name="Rectangle 106"/>
              <p:cNvSpPr>
                <a:spLocks noChangeArrowheads="1"/>
              </p:cNvSpPr>
              <p:nvPr/>
            </p:nvSpPr>
            <p:spPr bwMode="auto">
              <a:xfrm>
                <a:off x="2832" y="2880"/>
                <a:ext cx="192" cy="28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05" name="Text Box 107"/>
              <p:cNvSpPr txBox="1">
                <a:spLocks noChangeArrowheads="1"/>
              </p:cNvSpPr>
              <p:nvPr/>
            </p:nvSpPr>
            <p:spPr bwMode="auto">
              <a:xfrm>
                <a:off x="2832" y="2880"/>
                <a:ext cx="196" cy="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</p:grpSp>
      </p:grpSp>
      <p:sp>
        <p:nvSpPr>
          <p:cNvPr id="340076" name="Freeform 108"/>
          <p:cNvSpPr>
            <a:spLocks/>
          </p:cNvSpPr>
          <p:nvPr/>
        </p:nvSpPr>
        <p:spPr bwMode="auto">
          <a:xfrm>
            <a:off x="2835275" y="4691063"/>
            <a:ext cx="2362200" cy="488950"/>
          </a:xfrm>
          <a:custGeom>
            <a:avLst/>
            <a:gdLst>
              <a:gd name="T0" fmla="*/ 2362200 w 1488"/>
              <a:gd name="T1" fmla="*/ 0 h 357"/>
              <a:gd name="T2" fmla="*/ 2362200 w 1488"/>
              <a:gd name="T3" fmla="*/ 488950 h 357"/>
              <a:gd name="T4" fmla="*/ 0 w 1488"/>
              <a:gd name="T5" fmla="*/ 488950 h 357"/>
              <a:gd name="T6" fmla="*/ 0 60000 65536"/>
              <a:gd name="T7" fmla="*/ 0 60000 65536"/>
              <a:gd name="T8" fmla="*/ 0 60000 65536"/>
              <a:gd name="T9" fmla="*/ 0 w 1488"/>
              <a:gd name="T10" fmla="*/ 0 h 357"/>
              <a:gd name="T11" fmla="*/ 1488 w 1488"/>
              <a:gd name="T12" fmla="*/ 357 h 3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88" h="357">
                <a:moveTo>
                  <a:pt x="1488" y="0"/>
                </a:moveTo>
                <a:lnTo>
                  <a:pt x="1488" y="357"/>
                </a:lnTo>
                <a:lnTo>
                  <a:pt x="0" y="357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 type="oval" w="sm" len="sm"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0" name="Group 109"/>
          <p:cNvGrpSpPr>
            <a:grpSpLocks/>
          </p:cNvGrpSpPr>
          <p:nvPr/>
        </p:nvGrpSpPr>
        <p:grpSpPr bwMode="auto">
          <a:xfrm>
            <a:off x="2363788" y="4918075"/>
            <a:ext cx="471487" cy="525463"/>
            <a:chOff x="1489" y="3098"/>
            <a:chExt cx="297" cy="331"/>
          </a:xfrm>
        </p:grpSpPr>
        <p:grpSp>
          <p:nvGrpSpPr>
            <p:cNvPr id="38998" name="Group 110"/>
            <p:cNvGrpSpPr>
              <a:grpSpLocks/>
            </p:cNvGrpSpPr>
            <p:nvPr/>
          </p:nvGrpSpPr>
          <p:grpSpPr bwMode="auto">
            <a:xfrm>
              <a:off x="1489" y="3098"/>
              <a:ext cx="249" cy="331"/>
              <a:chOff x="1489" y="3098"/>
              <a:chExt cx="249" cy="331"/>
            </a:xfrm>
          </p:grpSpPr>
          <p:sp>
            <p:nvSpPr>
              <p:cNvPr id="39000" name="Rectangle 111"/>
              <p:cNvSpPr>
                <a:spLocks noChangeArrowheads="1"/>
              </p:cNvSpPr>
              <p:nvPr/>
            </p:nvSpPr>
            <p:spPr bwMode="auto">
              <a:xfrm>
                <a:off x="1489" y="3098"/>
                <a:ext cx="240" cy="331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9001" name="Text Box 112"/>
              <p:cNvSpPr txBox="1">
                <a:spLocks noChangeArrowheads="1"/>
              </p:cNvSpPr>
              <p:nvPr/>
            </p:nvSpPr>
            <p:spPr bwMode="auto">
              <a:xfrm>
                <a:off x="1489" y="3117"/>
                <a:ext cx="24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&amp;</a:t>
                </a:r>
              </a:p>
            </p:txBody>
          </p:sp>
        </p:grpSp>
        <p:sp>
          <p:nvSpPr>
            <p:cNvPr id="38999" name="Oval 113"/>
            <p:cNvSpPr>
              <a:spLocks noChangeArrowheads="1"/>
            </p:cNvSpPr>
            <p:nvPr/>
          </p:nvSpPr>
          <p:spPr bwMode="auto">
            <a:xfrm>
              <a:off x="1738" y="3241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2" name="Group 114"/>
          <p:cNvGrpSpPr>
            <a:grpSpLocks/>
          </p:cNvGrpSpPr>
          <p:nvPr/>
        </p:nvGrpSpPr>
        <p:grpSpPr bwMode="auto">
          <a:xfrm>
            <a:off x="3597275" y="4506913"/>
            <a:ext cx="3200400" cy="522287"/>
            <a:chOff x="2266" y="2839"/>
            <a:chExt cx="2016" cy="329"/>
          </a:xfrm>
        </p:grpSpPr>
        <p:sp>
          <p:nvSpPr>
            <p:cNvPr id="38994" name="Rectangle 115"/>
            <p:cNvSpPr>
              <a:spLocks noChangeArrowheads="1"/>
            </p:cNvSpPr>
            <p:nvPr/>
          </p:nvSpPr>
          <p:spPr bwMode="auto">
            <a:xfrm>
              <a:off x="2266" y="2839"/>
              <a:ext cx="576" cy="329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95" name="Oval 116"/>
            <p:cNvSpPr>
              <a:spLocks noChangeArrowheads="1"/>
            </p:cNvSpPr>
            <p:nvPr/>
          </p:nvSpPr>
          <p:spPr bwMode="auto">
            <a:xfrm>
              <a:off x="2842" y="2932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8996" name="Oval 117"/>
            <p:cNvSpPr>
              <a:spLocks noChangeArrowheads="1"/>
            </p:cNvSpPr>
            <p:nvPr/>
          </p:nvSpPr>
          <p:spPr bwMode="auto">
            <a:xfrm>
              <a:off x="3647" y="2932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97" name="Rectangle 118"/>
            <p:cNvSpPr>
              <a:spLocks noChangeArrowheads="1"/>
            </p:cNvSpPr>
            <p:nvPr/>
          </p:nvSpPr>
          <p:spPr bwMode="auto">
            <a:xfrm>
              <a:off x="3706" y="2839"/>
              <a:ext cx="576" cy="329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40087" name="Freeform 119"/>
          <p:cNvSpPr>
            <a:spLocks/>
          </p:cNvSpPr>
          <p:nvPr/>
        </p:nvSpPr>
        <p:spPr bwMode="auto">
          <a:xfrm>
            <a:off x="4583113" y="4691063"/>
            <a:ext cx="1204912" cy="1587"/>
          </a:xfrm>
          <a:custGeom>
            <a:avLst/>
            <a:gdLst>
              <a:gd name="T0" fmla="*/ 0 w 759"/>
              <a:gd name="T1" fmla="*/ 0 h 1"/>
              <a:gd name="T2" fmla="*/ 1204912 w 759"/>
              <a:gd name="T3" fmla="*/ 0 h 1"/>
              <a:gd name="T4" fmla="*/ 0 60000 65536"/>
              <a:gd name="T5" fmla="*/ 0 60000 65536"/>
              <a:gd name="T6" fmla="*/ 0 w 759"/>
              <a:gd name="T7" fmla="*/ 0 h 1"/>
              <a:gd name="T8" fmla="*/ 759 w 759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59" h="1">
                <a:moveTo>
                  <a:pt x="0" y="0"/>
                </a:moveTo>
                <a:lnTo>
                  <a:pt x="759" y="0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40088" name="Rectangle 120"/>
          <p:cNvSpPr>
            <a:spLocks noChangeArrowheads="1"/>
          </p:cNvSpPr>
          <p:nvPr/>
        </p:nvSpPr>
        <p:spPr bwMode="auto">
          <a:xfrm>
            <a:off x="3597275" y="6310313"/>
            <a:ext cx="3200400" cy="330200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latin typeface="Times New Roman" pitchFamily="18" charset="0"/>
              </a:rPr>
              <a:t>DBR</a:t>
            </a:r>
          </a:p>
        </p:txBody>
      </p:sp>
      <p:grpSp>
        <p:nvGrpSpPr>
          <p:cNvPr id="13" name="Group 121"/>
          <p:cNvGrpSpPr>
            <a:grpSpLocks/>
          </p:cNvGrpSpPr>
          <p:nvPr/>
        </p:nvGrpSpPr>
        <p:grpSpPr bwMode="auto">
          <a:xfrm>
            <a:off x="3276600" y="4654550"/>
            <a:ext cx="5053013" cy="676275"/>
            <a:chOff x="2064" y="2932"/>
            <a:chExt cx="3183" cy="426"/>
          </a:xfrm>
        </p:grpSpPr>
        <p:sp>
          <p:nvSpPr>
            <p:cNvPr id="38987" name="Oval 122"/>
            <p:cNvSpPr>
              <a:spLocks noChangeArrowheads="1"/>
            </p:cNvSpPr>
            <p:nvPr/>
          </p:nvSpPr>
          <p:spPr bwMode="auto">
            <a:xfrm>
              <a:off x="2205" y="2932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sp>
          <p:nvSpPr>
            <p:cNvPr id="38988" name="Oval 123"/>
            <p:cNvSpPr>
              <a:spLocks noChangeArrowheads="1"/>
            </p:cNvSpPr>
            <p:nvPr/>
          </p:nvSpPr>
          <p:spPr bwMode="auto">
            <a:xfrm>
              <a:off x="4282" y="2932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  <p:grpSp>
          <p:nvGrpSpPr>
            <p:cNvPr id="38989" name="Group 124"/>
            <p:cNvGrpSpPr>
              <a:grpSpLocks/>
            </p:cNvGrpSpPr>
            <p:nvPr/>
          </p:nvGrpSpPr>
          <p:grpSpPr bwMode="auto">
            <a:xfrm>
              <a:off x="2064" y="2952"/>
              <a:ext cx="3183" cy="406"/>
              <a:chOff x="2064" y="2952"/>
              <a:chExt cx="3183" cy="406"/>
            </a:xfrm>
          </p:grpSpPr>
          <p:sp>
            <p:nvSpPr>
              <p:cNvPr id="38990" name="Freeform 125"/>
              <p:cNvSpPr>
                <a:spLocks/>
              </p:cNvSpPr>
              <p:nvPr/>
            </p:nvSpPr>
            <p:spPr bwMode="auto">
              <a:xfrm>
                <a:off x="2064" y="2961"/>
                <a:ext cx="2784" cy="397"/>
              </a:xfrm>
              <a:custGeom>
                <a:avLst/>
                <a:gdLst>
                  <a:gd name="T0" fmla="*/ 141 w 2784"/>
                  <a:gd name="T1" fmla="*/ 0 h 397"/>
                  <a:gd name="T2" fmla="*/ 0 w 2784"/>
                  <a:gd name="T3" fmla="*/ 1 h 397"/>
                  <a:gd name="T4" fmla="*/ 0 w 2784"/>
                  <a:gd name="T5" fmla="*/ 397 h 397"/>
                  <a:gd name="T6" fmla="*/ 2784 w 2784"/>
                  <a:gd name="T7" fmla="*/ 397 h 3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84"/>
                  <a:gd name="T13" fmla="*/ 0 h 397"/>
                  <a:gd name="T14" fmla="*/ 2784 w 2784"/>
                  <a:gd name="T15" fmla="*/ 397 h 3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84" h="397">
                    <a:moveTo>
                      <a:pt x="141" y="0"/>
                    </a:moveTo>
                    <a:lnTo>
                      <a:pt x="0" y="1"/>
                    </a:lnTo>
                    <a:lnTo>
                      <a:pt x="0" y="397"/>
                    </a:lnTo>
                    <a:lnTo>
                      <a:pt x="2784" y="397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8991" name="Freeform 126"/>
              <p:cNvSpPr>
                <a:spLocks/>
              </p:cNvSpPr>
              <p:nvPr/>
            </p:nvSpPr>
            <p:spPr bwMode="auto">
              <a:xfrm>
                <a:off x="4332" y="2952"/>
                <a:ext cx="285" cy="396"/>
              </a:xfrm>
              <a:custGeom>
                <a:avLst/>
                <a:gdLst>
                  <a:gd name="T0" fmla="*/ 285 w 285"/>
                  <a:gd name="T1" fmla="*/ 396 h 396"/>
                  <a:gd name="T2" fmla="*/ 282 w 285"/>
                  <a:gd name="T3" fmla="*/ 3 h 396"/>
                  <a:gd name="T4" fmla="*/ 0 w 285"/>
                  <a:gd name="T5" fmla="*/ 0 h 396"/>
                  <a:gd name="T6" fmla="*/ 0 60000 65536"/>
                  <a:gd name="T7" fmla="*/ 0 60000 65536"/>
                  <a:gd name="T8" fmla="*/ 0 60000 65536"/>
                  <a:gd name="T9" fmla="*/ 0 w 285"/>
                  <a:gd name="T10" fmla="*/ 0 h 396"/>
                  <a:gd name="T11" fmla="*/ 285 w 285"/>
                  <a:gd name="T12" fmla="*/ 396 h 3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5" h="396">
                    <a:moveTo>
                      <a:pt x="285" y="396"/>
                    </a:moveTo>
                    <a:lnTo>
                      <a:pt x="282" y="3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 type="oval" w="sm" len="sm"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8992" name="Freeform 127"/>
              <p:cNvSpPr>
                <a:spLocks/>
              </p:cNvSpPr>
              <p:nvPr/>
            </p:nvSpPr>
            <p:spPr bwMode="auto">
              <a:xfrm>
                <a:off x="4800" y="3352"/>
                <a:ext cx="447" cy="1"/>
              </a:xfrm>
              <a:custGeom>
                <a:avLst/>
                <a:gdLst>
                  <a:gd name="T0" fmla="*/ 447 w 447"/>
                  <a:gd name="T1" fmla="*/ 1 h 1"/>
                  <a:gd name="T2" fmla="*/ 0 w 447"/>
                  <a:gd name="T3" fmla="*/ 0 h 1"/>
                  <a:gd name="T4" fmla="*/ 0 60000 65536"/>
                  <a:gd name="T5" fmla="*/ 0 60000 65536"/>
                  <a:gd name="T6" fmla="*/ 0 w 447"/>
                  <a:gd name="T7" fmla="*/ 0 h 1"/>
                  <a:gd name="T8" fmla="*/ 447 w 44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47" h="1">
                    <a:moveTo>
                      <a:pt x="447" y="1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8993" name="Text Box 128"/>
              <p:cNvSpPr txBox="1">
                <a:spLocks noChangeArrowheads="1"/>
              </p:cNvSpPr>
              <p:nvPr/>
            </p:nvSpPr>
            <p:spPr bwMode="auto">
              <a:xfrm>
                <a:off x="4794" y="3072"/>
                <a:ext cx="27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④</a:t>
                </a:r>
              </a:p>
            </p:txBody>
          </p:sp>
        </p:grpSp>
      </p:grpSp>
      <p:grpSp>
        <p:nvGrpSpPr>
          <p:cNvPr id="15" name="Group 129"/>
          <p:cNvGrpSpPr>
            <a:grpSpLocks/>
          </p:cNvGrpSpPr>
          <p:nvPr/>
        </p:nvGrpSpPr>
        <p:grpSpPr bwMode="auto">
          <a:xfrm>
            <a:off x="4664075" y="3124200"/>
            <a:ext cx="3581400" cy="396875"/>
            <a:chOff x="2938" y="1968"/>
            <a:chExt cx="2256" cy="250"/>
          </a:xfrm>
        </p:grpSpPr>
        <p:sp>
          <p:nvSpPr>
            <p:cNvPr id="38984" name="Freeform 130"/>
            <p:cNvSpPr>
              <a:spLocks/>
            </p:cNvSpPr>
            <p:nvPr/>
          </p:nvSpPr>
          <p:spPr bwMode="auto">
            <a:xfrm>
              <a:off x="2938" y="1985"/>
              <a:ext cx="1872" cy="207"/>
            </a:xfrm>
            <a:custGeom>
              <a:avLst/>
              <a:gdLst>
                <a:gd name="T0" fmla="*/ 0 w 2160"/>
                <a:gd name="T1" fmla="*/ 0 h 240"/>
                <a:gd name="T2" fmla="*/ 0 w 2160"/>
                <a:gd name="T3" fmla="*/ 207 h 240"/>
                <a:gd name="T4" fmla="*/ 1872 w 2160"/>
                <a:gd name="T5" fmla="*/ 207 h 240"/>
                <a:gd name="T6" fmla="*/ 0 60000 65536"/>
                <a:gd name="T7" fmla="*/ 0 60000 65536"/>
                <a:gd name="T8" fmla="*/ 0 60000 65536"/>
                <a:gd name="T9" fmla="*/ 0 w 2160"/>
                <a:gd name="T10" fmla="*/ 0 h 240"/>
                <a:gd name="T11" fmla="*/ 2160 w 216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240">
                  <a:moveTo>
                    <a:pt x="0" y="0"/>
                  </a:moveTo>
                  <a:lnTo>
                    <a:pt x="0" y="240"/>
                  </a:lnTo>
                  <a:lnTo>
                    <a:pt x="2160" y="24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85" name="Line 131"/>
            <p:cNvSpPr>
              <a:spLocks noChangeShapeType="1"/>
            </p:cNvSpPr>
            <p:nvPr/>
          </p:nvSpPr>
          <p:spPr bwMode="auto">
            <a:xfrm flipH="1">
              <a:off x="4810" y="2192"/>
              <a:ext cx="384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86" name="Text Box 132"/>
            <p:cNvSpPr txBox="1">
              <a:spLocks noChangeArrowheads="1"/>
            </p:cNvSpPr>
            <p:nvPr/>
          </p:nvSpPr>
          <p:spPr bwMode="auto">
            <a:xfrm>
              <a:off x="4792" y="1968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⑤</a:t>
              </a:r>
            </a:p>
          </p:txBody>
        </p:sp>
      </p:grpSp>
      <p:grpSp>
        <p:nvGrpSpPr>
          <p:cNvPr id="16" name="Group 133"/>
          <p:cNvGrpSpPr>
            <a:grpSpLocks/>
          </p:cNvGrpSpPr>
          <p:nvPr/>
        </p:nvGrpSpPr>
        <p:grpSpPr bwMode="auto">
          <a:xfrm>
            <a:off x="1082675" y="1371600"/>
            <a:ext cx="3581400" cy="396875"/>
            <a:chOff x="682" y="864"/>
            <a:chExt cx="2256" cy="250"/>
          </a:xfrm>
        </p:grpSpPr>
        <p:sp>
          <p:nvSpPr>
            <p:cNvPr id="38981" name="Freeform 134"/>
            <p:cNvSpPr>
              <a:spLocks/>
            </p:cNvSpPr>
            <p:nvPr/>
          </p:nvSpPr>
          <p:spPr bwMode="auto">
            <a:xfrm>
              <a:off x="1018" y="1031"/>
              <a:ext cx="1920" cy="83"/>
            </a:xfrm>
            <a:custGeom>
              <a:avLst/>
              <a:gdLst>
                <a:gd name="T0" fmla="*/ 1920 w 1920"/>
                <a:gd name="T1" fmla="*/ 0 h 96"/>
                <a:gd name="T2" fmla="*/ 1920 w 1920"/>
                <a:gd name="T3" fmla="*/ 83 h 96"/>
                <a:gd name="T4" fmla="*/ 0 w 1920"/>
                <a:gd name="T5" fmla="*/ 83 h 96"/>
                <a:gd name="T6" fmla="*/ 0 60000 65536"/>
                <a:gd name="T7" fmla="*/ 0 60000 65536"/>
                <a:gd name="T8" fmla="*/ 0 60000 65536"/>
                <a:gd name="T9" fmla="*/ 0 w 1920"/>
                <a:gd name="T10" fmla="*/ 0 h 96"/>
                <a:gd name="T11" fmla="*/ 1920 w 1920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96">
                  <a:moveTo>
                    <a:pt x="1920" y="0"/>
                  </a:moveTo>
                  <a:lnTo>
                    <a:pt x="1920" y="96"/>
                  </a:lnTo>
                  <a:lnTo>
                    <a:pt x="0" y="9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82" name="Line 135"/>
            <p:cNvSpPr>
              <a:spLocks noChangeShapeType="1"/>
            </p:cNvSpPr>
            <p:nvPr/>
          </p:nvSpPr>
          <p:spPr bwMode="auto">
            <a:xfrm>
              <a:off x="682" y="1114"/>
              <a:ext cx="33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83" name="Text Box 136"/>
            <p:cNvSpPr txBox="1">
              <a:spLocks noChangeArrowheads="1"/>
            </p:cNvSpPr>
            <p:nvPr/>
          </p:nvSpPr>
          <p:spPr bwMode="auto">
            <a:xfrm>
              <a:off x="768" y="864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⑦</a:t>
              </a:r>
            </a:p>
          </p:txBody>
        </p:sp>
      </p:grpSp>
      <p:grpSp>
        <p:nvGrpSpPr>
          <p:cNvPr id="17" name="Group 137"/>
          <p:cNvGrpSpPr>
            <a:grpSpLocks/>
          </p:cNvGrpSpPr>
          <p:nvPr/>
        </p:nvGrpSpPr>
        <p:grpSpPr bwMode="auto">
          <a:xfrm>
            <a:off x="1066800" y="617538"/>
            <a:ext cx="4267200" cy="685800"/>
            <a:chOff x="672" y="164"/>
            <a:chExt cx="2688" cy="432"/>
          </a:xfrm>
        </p:grpSpPr>
        <p:sp>
          <p:nvSpPr>
            <p:cNvPr id="38978" name="Rectangle 138"/>
            <p:cNvSpPr>
              <a:spLocks noChangeArrowheads="1"/>
            </p:cNvSpPr>
            <p:nvPr/>
          </p:nvSpPr>
          <p:spPr bwMode="auto">
            <a:xfrm>
              <a:off x="3312" y="452"/>
              <a:ext cx="48" cy="14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79" name="AutoShape 139"/>
            <p:cNvSpPr>
              <a:spLocks noChangeArrowheads="1"/>
            </p:cNvSpPr>
            <p:nvPr/>
          </p:nvSpPr>
          <p:spPr bwMode="auto">
            <a:xfrm>
              <a:off x="672" y="404"/>
              <a:ext cx="2686" cy="144"/>
            </a:xfrm>
            <a:prstGeom prst="leftArrow">
              <a:avLst>
                <a:gd name="adj1" fmla="val 39417"/>
                <a:gd name="adj2" fmla="val 164853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80" name="Text Box 140"/>
            <p:cNvSpPr txBox="1">
              <a:spLocks noChangeArrowheads="1"/>
            </p:cNvSpPr>
            <p:nvPr/>
          </p:nvSpPr>
          <p:spPr bwMode="auto">
            <a:xfrm>
              <a:off x="768" y="164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⑧</a:t>
              </a:r>
            </a:p>
          </p:txBody>
        </p:sp>
      </p:grpSp>
      <p:grpSp>
        <p:nvGrpSpPr>
          <p:cNvPr id="18" name="Group 141"/>
          <p:cNvGrpSpPr>
            <a:grpSpLocks/>
          </p:cNvGrpSpPr>
          <p:nvPr/>
        </p:nvGrpSpPr>
        <p:grpSpPr bwMode="auto">
          <a:xfrm>
            <a:off x="3594100" y="2449513"/>
            <a:ext cx="1219200" cy="723900"/>
            <a:chOff x="2264" y="1543"/>
            <a:chExt cx="768" cy="456"/>
          </a:xfrm>
        </p:grpSpPr>
        <p:sp>
          <p:nvSpPr>
            <p:cNvPr id="38976" name="Rectangle 142"/>
            <p:cNvSpPr>
              <a:spLocks noChangeArrowheads="1"/>
            </p:cNvSpPr>
            <p:nvPr/>
          </p:nvSpPr>
          <p:spPr bwMode="auto">
            <a:xfrm>
              <a:off x="2264" y="1584"/>
              <a:ext cx="768" cy="415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77" name="Oval 143"/>
            <p:cNvSpPr>
              <a:spLocks noChangeArrowheads="1"/>
            </p:cNvSpPr>
            <p:nvPr/>
          </p:nvSpPr>
          <p:spPr bwMode="auto">
            <a:xfrm>
              <a:off x="2888" y="1543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sp>
        <p:nvSpPr>
          <p:cNvPr id="340112" name="Rectangle 144"/>
          <p:cNvSpPr>
            <a:spLocks noChangeArrowheads="1"/>
          </p:cNvSpPr>
          <p:nvPr/>
        </p:nvSpPr>
        <p:spPr bwMode="auto">
          <a:xfrm>
            <a:off x="4451350" y="1300163"/>
            <a:ext cx="1524000" cy="328612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0113" name="Rectangle 145"/>
          <p:cNvSpPr>
            <a:spLocks noChangeArrowheads="1"/>
          </p:cNvSpPr>
          <p:nvPr/>
        </p:nvSpPr>
        <p:spPr bwMode="auto">
          <a:xfrm>
            <a:off x="4435475" y="1879600"/>
            <a:ext cx="1524000" cy="328613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0114" name="Line 146"/>
          <p:cNvSpPr>
            <a:spLocks noChangeShapeType="1"/>
          </p:cNvSpPr>
          <p:nvPr/>
        </p:nvSpPr>
        <p:spPr bwMode="auto">
          <a:xfrm flipV="1">
            <a:off x="3941763" y="3667125"/>
            <a:ext cx="0" cy="1968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40115" name="Line 147"/>
          <p:cNvSpPr>
            <a:spLocks noChangeShapeType="1"/>
          </p:cNvSpPr>
          <p:nvPr/>
        </p:nvSpPr>
        <p:spPr bwMode="auto">
          <a:xfrm flipV="1">
            <a:off x="3941763" y="3175000"/>
            <a:ext cx="0" cy="1968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40116" name="Freeform 148"/>
          <p:cNvSpPr>
            <a:spLocks/>
          </p:cNvSpPr>
          <p:nvPr/>
        </p:nvSpPr>
        <p:spPr bwMode="auto">
          <a:xfrm>
            <a:off x="5195888" y="1619250"/>
            <a:ext cx="1587" cy="271463"/>
          </a:xfrm>
          <a:custGeom>
            <a:avLst/>
            <a:gdLst>
              <a:gd name="T0" fmla="*/ 0 w 1"/>
              <a:gd name="T1" fmla="*/ 271463 h 171"/>
              <a:gd name="T2" fmla="*/ 0 w 1"/>
              <a:gd name="T3" fmla="*/ 0 h 171"/>
              <a:gd name="T4" fmla="*/ 0 60000 65536"/>
              <a:gd name="T5" fmla="*/ 0 60000 65536"/>
              <a:gd name="T6" fmla="*/ 0 w 1"/>
              <a:gd name="T7" fmla="*/ 0 h 171"/>
              <a:gd name="T8" fmla="*/ 1 w 1"/>
              <a:gd name="T9" fmla="*/ 171 h 1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71">
                <a:moveTo>
                  <a:pt x="0" y="17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9" name="Group 149"/>
          <p:cNvGrpSpPr>
            <a:grpSpLocks/>
          </p:cNvGrpSpPr>
          <p:nvPr/>
        </p:nvGrpSpPr>
        <p:grpSpPr bwMode="auto">
          <a:xfrm>
            <a:off x="3613150" y="3863975"/>
            <a:ext cx="604838" cy="330200"/>
            <a:chOff x="2276" y="2434"/>
            <a:chExt cx="381" cy="208"/>
          </a:xfrm>
        </p:grpSpPr>
        <p:sp>
          <p:nvSpPr>
            <p:cNvPr id="38974" name="Rectangle 150"/>
            <p:cNvSpPr>
              <a:spLocks noChangeArrowheads="1"/>
            </p:cNvSpPr>
            <p:nvPr/>
          </p:nvSpPr>
          <p:spPr bwMode="auto">
            <a:xfrm>
              <a:off x="2276" y="2489"/>
              <a:ext cx="381" cy="153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75" name="Oval 151"/>
            <p:cNvSpPr>
              <a:spLocks noChangeArrowheads="1"/>
            </p:cNvSpPr>
            <p:nvPr/>
          </p:nvSpPr>
          <p:spPr bwMode="auto">
            <a:xfrm>
              <a:off x="2458" y="2434"/>
              <a:ext cx="48" cy="42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0" name="Group 152"/>
          <p:cNvGrpSpPr>
            <a:grpSpLocks/>
          </p:cNvGrpSpPr>
          <p:nvPr/>
        </p:nvGrpSpPr>
        <p:grpSpPr bwMode="auto">
          <a:xfrm>
            <a:off x="3613150" y="3352800"/>
            <a:ext cx="604838" cy="314325"/>
            <a:chOff x="2276" y="2112"/>
            <a:chExt cx="381" cy="198"/>
          </a:xfrm>
        </p:grpSpPr>
        <p:sp>
          <p:nvSpPr>
            <p:cNvPr id="38972" name="Rectangle 153"/>
            <p:cNvSpPr>
              <a:spLocks noChangeArrowheads="1"/>
            </p:cNvSpPr>
            <p:nvPr/>
          </p:nvSpPr>
          <p:spPr bwMode="auto">
            <a:xfrm>
              <a:off x="2276" y="2157"/>
              <a:ext cx="381" cy="153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73" name="Oval 154"/>
            <p:cNvSpPr>
              <a:spLocks noChangeArrowheads="1"/>
            </p:cNvSpPr>
            <p:nvPr/>
          </p:nvSpPr>
          <p:spPr bwMode="auto">
            <a:xfrm>
              <a:off x="2458" y="2112"/>
              <a:ext cx="48" cy="41"/>
            </a:xfrm>
            <a:prstGeom prst="ellips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000">
                <a:solidFill>
                  <a:schemeClr val="folHlink"/>
                </a:solidFill>
                <a:latin typeface="Times New Roman" pitchFamily="18" charset="0"/>
              </a:endParaRPr>
            </a:p>
          </p:txBody>
        </p:sp>
      </p:grpSp>
      <p:sp>
        <p:nvSpPr>
          <p:cNvPr id="340123" name="Rectangle 155"/>
          <p:cNvSpPr>
            <a:spLocks noChangeArrowheads="1"/>
          </p:cNvSpPr>
          <p:nvPr/>
        </p:nvSpPr>
        <p:spPr bwMode="auto">
          <a:xfrm>
            <a:off x="3597275" y="5773738"/>
            <a:ext cx="3200400" cy="328612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设备选择电路</a:t>
            </a:r>
          </a:p>
        </p:txBody>
      </p:sp>
      <p:sp>
        <p:nvSpPr>
          <p:cNvPr id="340124" name="AutoShape 156"/>
          <p:cNvSpPr>
            <a:spLocks noChangeArrowheads="1"/>
          </p:cNvSpPr>
          <p:nvPr/>
        </p:nvSpPr>
        <p:spPr bwMode="auto">
          <a:xfrm>
            <a:off x="976313" y="5773738"/>
            <a:ext cx="2590800" cy="261937"/>
          </a:xfrm>
          <a:prstGeom prst="rightArrow">
            <a:avLst>
              <a:gd name="adj1" fmla="val 50000"/>
              <a:gd name="adj2" fmla="val 164254"/>
            </a:avLst>
          </a:prstGeom>
          <a:solidFill>
            <a:schemeClr val="folHlink"/>
          </a:solidFill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0125" name="AutoShape 157"/>
          <p:cNvSpPr>
            <a:spLocks noChangeArrowheads="1"/>
          </p:cNvSpPr>
          <p:nvPr/>
        </p:nvSpPr>
        <p:spPr bwMode="auto">
          <a:xfrm>
            <a:off x="844550" y="6318250"/>
            <a:ext cx="2743200" cy="304800"/>
          </a:xfrm>
          <a:prstGeom prst="leftArrow">
            <a:avLst>
              <a:gd name="adj1" fmla="val 58333"/>
              <a:gd name="adj2" fmla="val 135958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0126" name="Freeform 158"/>
          <p:cNvSpPr>
            <a:spLocks/>
          </p:cNvSpPr>
          <p:nvPr/>
        </p:nvSpPr>
        <p:spPr bwMode="auto">
          <a:xfrm>
            <a:off x="1997075" y="5311775"/>
            <a:ext cx="2209800" cy="461963"/>
          </a:xfrm>
          <a:custGeom>
            <a:avLst/>
            <a:gdLst>
              <a:gd name="T0" fmla="*/ 381000 w 1392"/>
              <a:gd name="T1" fmla="*/ 0 h 336"/>
              <a:gd name="T2" fmla="*/ 0 w 1392"/>
              <a:gd name="T3" fmla="*/ 0 h 336"/>
              <a:gd name="T4" fmla="*/ 0 w 1392"/>
              <a:gd name="T5" fmla="*/ 329974 h 336"/>
              <a:gd name="T6" fmla="*/ 2209800 w 1392"/>
              <a:gd name="T7" fmla="*/ 329974 h 336"/>
              <a:gd name="T8" fmla="*/ 2209800 w 1392"/>
              <a:gd name="T9" fmla="*/ 461963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92"/>
              <a:gd name="T16" fmla="*/ 0 h 336"/>
              <a:gd name="T17" fmla="*/ 1392 w 1392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92" h="336">
                <a:moveTo>
                  <a:pt x="240" y="0"/>
                </a:moveTo>
                <a:lnTo>
                  <a:pt x="0" y="0"/>
                </a:lnTo>
                <a:lnTo>
                  <a:pt x="0" y="240"/>
                </a:lnTo>
                <a:lnTo>
                  <a:pt x="1392" y="240"/>
                </a:lnTo>
                <a:lnTo>
                  <a:pt x="1392" y="336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1" name="Group 159"/>
          <p:cNvGrpSpPr>
            <a:grpSpLocks/>
          </p:cNvGrpSpPr>
          <p:nvPr/>
        </p:nvGrpSpPr>
        <p:grpSpPr bwMode="auto">
          <a:xfrm>
            <a:off x="4572000" y="4724400"/>
            <a:ext cx="1225550" cy="396875"/>
            <a:chOff x="2880" y="2976"/>
            <a:chExt cx="772" cy="250"/>
          </a:xfrm>
        </p:grpSpPr>
        <p:grpSp>
          <p:nvGrpSpPr>
            <p:cNvPr id="38966" name="Group 160"/>
            <p:cNvGrpSpPr>
              <a:grpSpLocks/>
            </p:cNvGrpSpPr>
            <p:nvPr/>
          </p:nvGrpSpPr>
          <p:grpSpPr bwMode="auto">
            <a:xfrm>
              <a:off x="3456" y="2976"/>
              <a:ext cx="196" cy="250"/>
              <a:chOff x="2832" y="2880"/>
              <a:chExt cx="196" cy="300"/>
            </a:xfrm>
          </p:grpSpPr>
          <p:sp>
            <p:nvSpPr>
              <p:cNvPr id="38970" name="Rectangle 161"/>
              <p:cNvSpPr>
                <a:spLocks noChangeArrowheads="1"/>
              </p:cNvSpPr>
              <p:nvPr/>
            </p:nvSpPr>
            <p:spPr bwMode="auto">
              <a:xfrm>
                <a:off x="2832" y="2880"/>
                <a:ext cx="192" cy="28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8971" name="Text Box 162"/>
              <p:cNvSpPr txBox="1">
                <a:spLocks noChangeArrowheads="1"/>
              </p:cNvSpPr>
              <p:nvPr/>
            </p:nvSpPr>
            <p:spPr bwMode="auto">
              <a:xfrm>
                <a:off x="2832" y="2880"/>
                <a:ext cx="196" cy="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0</a:t>
                </a:r>
              </a:p>
            </p:txBody>
          </p:sp>
        </p:grpSp>
        <p:grpSp>
          <p:nvGrpSpPr>
            <p:cNvPr id="38967" name="Group 163"/>
            <p:cNvGrpSpPr>
              <a:grpSpLocks/>
            </p:cNvGrpSpPr>
            <p:nvPr/>
          </p:nvGrpSpPr>
          <p:grpSpPr bwMode="auto">
            <a:xfrm>
              <a:off x="2880" y="2976"/>
              <a:ext cx="196" cy="250"/>
              <a:chOff x="2832" y="2880"/>
              <a:chExt cx="196" cy="300"/>
            </a:xfrm>
          </p:grpSpPr>
          <p:sp>
            <p:nvSpPr>
              <p:cNvPr id="38968" name="Rectangle 164"/>
              <p:cNvSpPr>
                <a:spLocks noChangeArrowheads="1"/>
              </p:cNvSpPr>
              <p:nvPr/>
            </p:nvSpPr>
            <p:spPr bwMode="auto">
              <a:xfrm>
                <a:off x="2832" y="2880"/>
                <a:ext cx="192" cy="28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8969" name="Text Box 165"/>
              <p:cNvSpPr txBox="1">
                <a:spLocks noChangeArrowheads="1"/>
              </p:cNvSpPr>
              <p:nvPr/>
            </p:nvSpPr>
            <p:spPr bwMode="auto">
              <a:xfrm>
                <a:off x="2832" y="2880"/>
                <a:ext cx="196" cy="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1</a:t>
                </a:r>
              </a:p>
            </p:txBody>
          </p:sp>
        </p:grpSp>
      </p:grpSp>
      <p:sp>
        <p:nvSpPr>
          <p:cNvPr id="340134" name="Freeform 166"/>
          <p:cNvSpPr>
            <a:spLocks/>
          </p:cNvSpPr>
          <p:nvPr/>
        </p:nvSpPr>
        <p:spPr bwMode="auto">
          <a:xfrm>
            <a:off x="3749675" y="4191000"/>
            <a:ext cx="1588" cy="304800"/>
          </a:xfrm>
          <a:custGeom>
            <a:avLst/>
            <a:gdLst>
              <a:gd name="T0" fmla="*/ 0 w 1"/>
              <a:gd name="T1" fmla="*/ 304800 h 192"/>
              <a:gd name="T2" fmla="*/ 0 w 1"/>
              <a:gd name="T3" fmla="*/ 0 h 192"/>
              <a:gd name="T4" fmla="*/ 0 60000 65536"/>
              <a:gd name="T5" fmla="*/ 0 60000 65536"/>
              <a:gd name="T6" fmla="*/ 0 w 1"/>
              <a:gd name="T7" fmla="*/ 0 h 192"/>
              <a:gd name="T8" fmla="*/ 1 w 1"/>
              <a:gd name="T9" fmla="*/ 192 h 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40135" name="Text Box 167"/>
          <p:cNvSpPr txBox="1">
            <a:spLocks noChangeArrowheads="1"/>
          </p:cNvSpPr>
          <p:nvPr/>
        </p:nvSpPr>
        <p:spPr bwMode="auto">
          <a:xfrm>
            <a:off x="5603875" y="381000"/>
            <a:ext cx="2549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以输入为例</a:t>
            </a:r>
          </a:p>
        </p:txBody>
      </p:sp>
      <p:grpSp>
        <p:nvGrpSpPr>
          <p:cNvPr id="24" name="Group 168"/>
          <p:cNvGrpSpPr>
            <a:grpSpLocks/>
          </p:cNvGrpSpPr>
          <p:nvPr/>
        </p:nvGrpSpPr>
        <p:grpSpPr bwMode="auto">
          <a:xfrm>
            <a:off x="6034088" y="3951288"/>
            <a:ext cx="2366962" cy="560387"/>
            <a:chOff x="3799" y="2496"/>
            <a:chExt cx="1491" cy="353"/>
          </a:xfrm>
        </p:grpSpPr>
        <p:sp>
          <p:nvSpPr>
            <p:cNvPr id="38964" name="Freeform 169"/>
            <p:cNvSpPr>
              <a:spLocks/>
            </p:cNvSpPr>
            <p:nvPr/>
          </p:nvSpPr>
          <p:spPr bwMode="auto">
            <a:xfrm>
              <a:off x="3799" y="2730"/>
              <a:ext cx="1491" cy="119"/>
            </a:xfrm>
            <a:custGeom>
              <a:avLst/>
              <a:gdLst>
                <a:gd name="T0" fmla="*/ 0 w 1730"/>
                <a:gd name="T1" fmla="*/ 119 h 139"/>
                <a:gd name="T2" fmla="*/ 2 w 1730"/>
                <a:gd name="T3" fmla="*/ 0 h 139"/>
                <a:gd name="T4" fmla="*/ 1491 w 1730"/>
                <a:gd name="T5" fmla="*/ 0 h 139"/>
                <a:gd name="T6" fmla="*/ 0 60000 65536"/>
                <a:gd name="T7" fmla="*/ 0 60000 65536"/>
                <a:gd name="T8" fmla="*/ 0 60000 65536"/>
                <a:gd name="T9" fmla="*/ 0 w 1730"/>
                <a:gd name="T10" fmla="*/ 0 h 139"/>
                <a:gd name="T11" fmla="*/ 1730 w 1730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30" h="139">
                  <a:moveTo>
                    <a:pt x="0" y="139"/>
                  </a:moveTo>
                  <a:lnTo>
                    <a:pt x="2" y="0"/>
                  </a:lnTo>
                  <a:lnTo>
                    <a:pt x="1730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65" name="Text Box 170"/>
            <p:cNvSpPr txBox="1">
              <a:spLocks noChangeArrowheads="1"/>
            </p:cNvSpPr>
            <p:nvPr/>
          </p:nvSpPr>
          <p:spPr bwMode="auto">
            <a:xfrm>
              <a:off x="4792" y="249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②</a:t>
              </a:r>
            </a:p>
          </p:txBody>
        </p:sp>
      </p:grpSp>
      <p:sp>
        <p:nvSpPr>
          <p:cNvPr id="340139" name="Rectangle 171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grpSp>
        <p:nvGrpSpPr>
          <p:cNvPr id="25" name="Group 172"/>
          <p:cNvGrpSpPr>
            <a:grpSpLocks/>
          </p:cNvGrpSpPr>
          <p:nvPr/>
        </p:nvGrpSpPr>
        <p:grpSpPr bwMode="auto">
          <a:xfrm>
            <a:off x="6829425" y="6003925"/>
            <a:ext cx="1600200" cy="636588"/>
            <a:chOff x="4302" y="3782"/>
            <a:chExt cx="1008" cy="401"/>
          </a:xfrm>
        </p:grpSpPr>
        <p:sp>
          <p:nvSpPr>
            <p:cNvPr id="38962" name="AutoShape 173"/>
            <p:cNvSpPr>
              <a:spLocks noChangeArrowheads="1"/>
            </p:cNvSpPr>
            <p:nvPr/>
          </p:nvSpPr>
          <p:spPr bwMode="auto">
            <a:xfrm>
              <a:off x="4302" y="3975"/>
              <a:ext cx="1008" cy="208"/>
            </a:xfrm>
            <a:prstGeom prst="leftArrow">
              <a:avLst>
                <a:gd name="adj1" fmla="val 50000"/>
                <a:gd name="adj2" fmla="val 88465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38963" name="Text Box 174"/>
            <p:cNvSpPr txBox="1">
              <a:spLocks noChangeArrowheads="1"/>
            </p:cNvSpPr>
            <p:nvPr/>
          </p:nvSpPr>
          <p:spPr bwMode="auto">
            <a:xfrm>
              <a:off x="4802" y="378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③</a:t>
              </a:r>
            </a:p>
          </p:txBody>
        </p:sp>
      </p:grpSp>
      <p:grpSp>
        <p:nvGrpSpPr>
          <p:cNvPr id="26" name="Group 175"/>
          <p:cNvGrpSpPr>
            <a:grpSpLocks/>
          </p:cNvGrpSpPr>
          <p:nvPr/>
        </p:nvGrpSpPr>
        <p:grpSpPr bwMode="auto">
          <a:xfrm>
            <a:off x="4054475" y="2463800"/>
            <a:ext cx="2895600" cy="1878013"/>
            <a:chOff x="2554" y="1552"/>
            <a:chExt cx="1824" cy="1183"/>
          </a:xfrm>
        </p:grpSpPr>
        <p:sp>
          <p:nvSpPr>
            <p:cNvPr id="38958" name="Freeform 176"/>
            <p:cNvSpPr>
              <a:spLocks/>
            </p:cNvSpPr>
            <p:nvPr/>
          </p:nvSpPr>
          <p:spPr bwMode="auto">
            <a:xfrm>
              <a:off x="2554" y="1552"/>
              <a:ext cx="1707" cy="1183"/>
            </a:xfrm>
            <a:custGeom>
              <a:avLst/>
              <a:gdLst>
                <a:gd name="T0" fmla="*/ 0 w 1707"/>
                <a:gd name="T1" fmla="*/ 1100 h 1183"/>
                <a:gd name="T2" fmla="*/ 0 w 1707"/>
                <a:gd name="T3" fmla="*/ 1183 h 1183"/>
                <a:gd name="T4" fmla="*/ 720 w 1707"/>
                <a:gd name="T5" fmla="*/ 1183 h 1183"/>
                <a:gd name="T6" fmla="*/ 719 w 1707"/>
                <a:gd name="T7" fmla="*/ 0 h 1183"/>
                <a:gd name="T8" fmla="*/ 1707 w 1707"/>
                <a:gd name="T9" fmla="*/ 2 h 1183"/>
                <a:gd name="T10" fmla="*/ 1707 w 1707"/>
                <a:gd name="T11" fmla="*/ 56 h 1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7"/>
                <a:gd name="T19" fmla="*/ 0 h 1183"/>
                <a:gd name="T20" fmla="*/ 1707 w 1707"/>
                <a:gd name="T21" fmla="*/ 1183 h 1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7" h="1183">
                  <a:moveTo>
                    <a:pt x="0" y="1100"/>
                  </a:moveTo>
                  <a:lnTo>
                    <a:pt x="0" y="1183"/>
                  </a:lnTo>
                  <a:lnTo>
                    <a:pt x="720" y="1183"/>
                  </a:lnTo>
                  <a:lnTo>
                    <a:pt x="719" y="0"/>
                  </a:lnTo>
                  <a:lnTo>
                    <a:pt x="1707" y="2"/>
                  </a:lnTo>
                  <a:lnTo>
                    <a:pt x="1707" y="5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38959" name="Group 177"/>
            <p:cNvGrpSpPr>
              <a:grpSpLocks/>
            </p:cNvGrpSpPr>
            <p:nvPr/>
          </p:nvGrpSpPr>
          <p:grpSpPr bwMode="auto">
            <a:xfrm>
              <a:off x="3648" y="1603"/>
              <a:ext cx="730" cy="459"/>
              <a:chOff x="3648" y="1612"/>
              <a:chExt cx="730" cy="459"/>
            </a:xfrm>
          </p:grpSpPr>
          <p:sp>
            <p:nvSpPr>
              <p:cNvPr id="38960" name="Rectangle 178"/>
              <p:cNvSpPr>
                <a:spLocks noChangeArrowheads="1"/>
              </p:cNvSpPr>
              <p:nvPr/>
            </p:nvSpPr>
            <p:spPr bwMode="auto">
              <a:xfrm>
                <a:off x="3648" y="1653"/>
                <a:ext cx="730" cy="418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38961" name="Oval 179"/>
              <p:cNvSpPr>
                <a:spLocks noChangeArrowheads="1"/>
              </p:cNvSpPr>
              <p:nvPr/>
            </p:nvSpPr>
            <p:spPr bwMode="auto">
              <a:xfrm>
                <a:off x="4234" y="1612"/>
                <a:ext cx="48" cy="41"/>
              </a:xfrm>
              <a:prstGeom prst="ellips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40148" name="Line 180"/>
          <p:cNvSpPr>
            <a:spLocks noChangeShapeType="1"/>
          </p:cNvSpPr>
          <p:nvPr/>
        </p:nvSpPr>
        <p:spPr bwMode="auto">
          <a:xfrm>
            <a:off x="5959475" y="2028825"/>
            <a:ext cx="22860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8" name="Group 181"/>
          <p:cNvGrpSpPr>
            <a:grpSpLocks/>
          </p:cNvGrpSpPr>
          <p:nvPr/>
        </p:nvGrpSpPr>
        <p:grpSpPr bwMode="auto">
          <a:xfrm>
            <a:off x="1130300" y="1905000"/>
            <a:ext cx="7113588" cy="609600"/>
            <a:chOff x="712" y="1200"/>
            <a:chExt cx="4481" cy="384"/>
          </a:xfrm>
        </p:grpSpPr>
        <p:grpSp>
          <p:nvGrpSpPr>
            <p:cNvPr id="38950" name="Group 182"/>
            <p:cNvGrpSpPr>
              <a:grpSpLocks/>
            </p:cNvGrpSpPr>
            <p:nvPr/>
          </p:nvGrpSpPr>
          <p:grpSpPr bwMode="auto">
            <a:xfrm>
              <a:off x="712" y="1200"/>
              <a:ext cx="2202" cy="384"/>
              <a:chOff x="712" y="1200"/>
              <a:chExt cx="2202" cy="384"/>
            </a:xfrm>
          </p:grpSpPr>
          <p:grpSp>
            <p:nvGrpSpPr>
              <p:cNvPr id="38954" name="Group 183"/>
              <p:cNvGrpSpPr>
                <a:grpSpLocks/>
              </p:cNvGrpSpPr>
              <p:nvPr/>
            </p:nvGrpSpPr>
            <p:grpSpPr bwMode="auto">
              <a:xfrm>
                <a:off x="712" y="1200"/>
                <a:ext cx="1650" cy="384"/>
                <a:chOff x="712" y="1200"/>
                <a:chExt cx="1650" cy="384"/>
              </a:xfrm>
            </p:grpSpPr>
            <p:sp>
              <p:nvSpPr>
                <p:cNvPr id="38956" name="Freeform 184"/>
                <p:cNvSpPr>
                  <a:spLocks/>
                </p:cNvSpPr>
                <p:nvPr/>
              </p:nvSpPr>
              <p:spPr bwMode="auto">
                <a:xfrm>
                  <a:off x="712" y="1454"/>
                  <a:ext cx="1650" cy="130"/>
                </a:xfrm>
                <a:custGeom>
                  <a:avLst/>
                  <a:gdLst>
                    <a:gd name="T0" fmla="*/ 1650 w 1296"/>
                    <a:gd name="T1" fmla="*/ 130 h 144"/>
                    <a:gd name="T2" fmla="*/ 1650 w 1296"/>
                    <a:gd name="T3" fmla="*/ 0 h 144"/>
                    <a:gd name="T4" fmla="*/ 0 w 1296"/>
                    <a:gd name="T5" fmla="*/ 0 h 144"/>
                    <a:gd name="T6" fmla="*/ 0 60000 65536"/>
                    <a:gd name="T7" fmla="*/ 0 60000 65536"/>
                    <a:gd name="T8" fmla="*/ 0 60000 65536"/>
                    <a:gd name="T9" fmla="*/ 0 w 1296"/>
                    <a:gd name="T10" fmla="*/ 0 h 144"/>
                    <a:gd name="T11" fmla="*/ 1296 w 1296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96" h="144">
                      <a:moveTo>
                        <a:pt x="1296" y="144"/>
                      </a:moveTo>
                      <a:lnTo>
                        <a:pt x="129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38957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768" y="1200"/>
                  <a:ext cx="277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⑥</a:t>
                  </a:r>
                </a:p>
              </p:txBody>
            </p:sp>
          </p:grpSp>
          <p:sp>
            <p:nvSpPr>
              <p:cNvPr id="38955" name="Freeform 186"/>
              <p:cNvSpPr>
                <a:spLocks/>
              </p:cNvSpPr>
              <p:nvPr/>
            </p:nvSpPr>
            <p:spPr bwMode="auto">
              <a:xfrm>
                <a:off x="2913" y="1395"/>
                <a:ext cx="1" cy="147"/>
              </a:xfrm>
              <a:custGeom>
                <a:avLst/>
                <a:gdLst>
                  <a:gd name="T0" fmla="*/ 0 w 1"/>
                  <a:gd name="T1" fmla="*/ 147 h 147"/>
                  <a:gd name="T2" fmla="*/ 0 w 1"/>
                  <a:gd name="T3" fmla="*/ 0 h 147"/>
                  <a:gd name="T4" fmla="*/ 0 60000 65536"/>
                  <a:gd name="T5" fmla="*/ 0 60000 65536"/>
                  <a:gd name="T6" fmla="*/ 0 w 1"/>
                  <a:gd name="T7" fmla="*/ 0 h 147"/>
                  <a:gd name="T8" fmla="*/ 1 w 1"/>
                  <a:gd name="T9" fmla="*/ 147 h 14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47">
                    <a:moveTo>
                      <a:pt x="0" y="147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8951" name="Group 187"/>
            <p:cNvGrpSpPr>
              <a:grpSpLocks/>
            </p:cNvGrpSpPr>
            <p:nvPr/>
          </p:nvGrpSpPr>
          <p:grpSpPr bwMode="auto">
            <a:xfrm>
              <a:off x="3360" y="1390"/>
              <a:ext cx="1833" cy="83"/>
              <a:chOff x="3360" y="1399"/>
              <a:chExt cx="1833" cy="83"/>
            </a:xfrm>
          </p:grpSpPr>
          <p:sp>
            <p:nvSpPr>
              <p:cNvPr id="38952" name="Freeform 188"/>
              <p:cNvSpPr>
                <a:spLocks/>
              </p:cNvSpPr>
              <p:nvPr/>
            </p:nvSpPr>
            <p:spPr bwMode="auto">
              <a:xfrm>
                <a:off x="3360" y="1399"/>
                <a:ext cx="1440" cy="83"/>
              </a:xfrm>
              <a:custGeom>
                <a:avLst/>
                <a:gdLst>
                  <a:gd name="T0" fmla="*/ 1440 w 1440"/>
                  <a:gd name="T1" fmla="*/ 83 h 96"/>
                  <a:gd name="T2" fmla="*/ 0 w 1440"/>
                  <a:gd name="T3" fmla="*/ 83 h 96"/>
                  <a:gd name="T4" fmla="*/ 0 w 1440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96"/>
                  <a:gd name="T11" fmla="*/ 1440 w 1440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96">
                    <a:moveTo>
                      <a:pt x="1440" y="96"/>
                    </a:move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8953" name="Freeform 189"/>
              <p:cNvSpPr>
                <a:spLocks/>
              </p:cNvSpPr>
              <p:nvPr/>
            </p:nvSpPr>
            <p:spPr bwMode="auto">
              <a:xfrm>
                <a:off x="4773" y="1477"/>
                <a:ext cx="420" cy="1"/>
              </a:xfrm>
              <a:custGeom>
                <a:avLst/>
                <a:gdLst>
                  <a:gd name="T0" fmla="*/ 420 w 420"/>
                  <a:gd name="T1" fmla="*/ 0 h 1"/>
                  <a:gd name="T2" fmla="*/ 0 w 420"/>
                  <a:gd name="T3" fmla="*/ 0 h 1"/>
                  <a:gd name="T4" fmla="*/ 0 60000 65536"/>
                  <a:gd name="T5" fmla="*/ 0 60000 65536"/>
                  <a:gd name="T6" fmla="*/ 0 w 420"/>
                  <a:gd name="T7" fmla="*/ 0 h 1"/>
                  <a:gd name="T8" fmla="*/ 420 w 42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0" h="1">
                    <a:moveTo>
                      <a:pt x="420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 type="stealth" w="med" len="lg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sp>
        <p:nvSpPr>
          <p:cNvPr id="38949" name="AutoShape 1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34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34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4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40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34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34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7" dur="500"/>
                                        <p:tgtEl>
                                          <p:spTgt spid="34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34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0" dur="500"/>
                                        <p:tgtEl>
                                          <p:spTgt spid="340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4" dur="500"/>
                                        <p:tgtEl>
                                          <p:spTgt spid="34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4" dur="500"/>
                                        <p:tgtEl>
                                          <p:spTgt spid="34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4" dur="500"/>
                                        <p:tgtEl>
                                          <p:spTgt spid="34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076" grpId="0" animBg="1"/>
      <p:bldP spid="340087" grpId="0" animBg="1"/>
      <p:bldP spid="340088" grpId="0" animBg="1" autoUpdateAnimBg="0"/>
      <p:bldP spid="340112" grpId="0" animBg="1"/>
      <p:bldP spid="340113" grpId="0" animBg="1"/>
      <p:bldP spid="340114" grpId="0" animBg="1"/>
      <p:bldP spid="340115" grpId="0" animBg="1"/>
      <p:bldP spid="340116" grpId="0" animBg="1"/>
      <p:bldP spid="340123" grpId="0" animBg="1" autoUpdateAnimBg="0"/>
      <p:bldP spid="340124" grpId="0" animBg="1"/>
      <p:bldP spid="340125" grpId="0" animBg="1"/>
      <p:bldP spid="340126" grpId="0" animBg="1"/>
      <p:bldP spid="340134" grpId="0" animBg="1"/>
      <p:bldP spid="340135" grpId="0" autoUpdateAnimBg="0"/>
      <p:bldP spid="3401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53EEE1-972D-4A5E-824C-7AD0B2ECB9BD}" type="slidenum">
              <a:rPr lang="zh-CN" altLang="en-US"/>
              <a:pPr/>
              <a:t>37</a:t>
            </a:fld>
            <a:endParaRPr lang="en-US" altLang="zh-CN"/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5502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五、中断服务程序流程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777875" y="790575"/>
            <a:ext cx="487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中断服务程序的流程</a:t>
            </a:r>
          </a:p>
        </p:txBody>
      </p:sp>
      <p:sp>
        <p:nvSpPr>
          <p:cNvPr id="340996" name="Text Box 4"/>
          <p:cNvSpPr txBox="1">
            <a:spLocks noChangeArrowheads="1"/>
          </p:cNvSpPr>
          <p:nvPr/>
        </p:nvSpPr>
        <p:spPr bwMode="auto">
          <a:xfrm>
            <a:off x="1241425" y="1341438"/>
            <a:ext cx="3194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保护现场</a:t>
            </a:r>
          </a:p>
        </p:txBody>
      </p:sp>
      <p:sp>
        <p:nvSpPr>
          <p:cNvPr id="340997" name="Text Box 5"/>
          <p:cNvSpPr txBox="1">
            <a:spLocks noChangeArrowheads="1"/>
          </p:cNvSpPr>
          <p:nvPr/>
        </p:nvSpPr>
        <p:spPr bwMode="auto">
          <a:xfrm>
            <a:off x="1241425" y="2684463"/>
            <a:ext cx="281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中断服务</a:t>
            </a:r>
          </a:p>
        </p:txBody>
      </p:sp>
      <p:sp>
        <p:nvSpPr>
          <p:cNvPr id="340998" name="Text Box 6"/>
          <p:cNvSpPr txBox="1">
            <a:spLocks noChangeArrowheads="1"/>
          </p:cNvSpPr>
          <p:nvPr/>
        </p:nvSpPr>
        <p:spPr bwMode="auto">
          <a:xfrm>
            <a:off x="1241425" y="3600450"/>
            <a:ext cx="2660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(3) 恢复现场</a:t>
            </a:r>
          </a:p>
        </p:txBody>
      </p:sp>
      <p:sp>
        <p:nvSpPr>
          <p:cNvPr id="340999" name="Text Box 7"/>
          <p:cNvSpPr txBox="1">
            <a:spLocks noChangeArrowheads="1"/>
          </p:cNvSpPr>
          <p:nvPr/>
        </p:nvSpPr>
        <p:spPr bwMode="auto">
          <a:xfrm>
            <a:off x="1241425" y="4089400"/>
            <a:ext cx="2660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(4) 中断返回</a:t>
            </a:r>
          </a:p>
        </p:txBody>
      </p:sp>
      <p:sp>
        <p:nvSpPr>
          <p:cNvPr id="341000" name="Text Box 8"/>
          <p:cNvSpPr txBox="1">
            <a:spLocks noChangeArrowheads="1"/>
          </p:cNvSpPr>
          <p:nvPr/>
        </p:nvSpPr>
        <p:spPr bwMode="auto">
          <a:xfrm>
            <a:off x="2057400" y="3173413"/>
            <a:ext cx="664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对不同的 </a:t>
            </a:r>
            <a:r>
              <a:rPr lang="en-US" altLang="zh-CN" sz="2400">
                <a:latin typeface="Times New Roman" pitchFamily="18" charset="0"/>
              </a:rPr>
              <a:t>I/O </a:t>
            </a:r>
            <a:r>
              <a:rPr lang="zh-CN" altLang="en-US" sz="2400">
                <a:latin typeface="Times New Roman" pitchFamily="18" charset="0"/>
              </a:rPr>
              <a:t>设备具有不同内容的设备服务</a:t>
            </a:r>
          </a:p>
        </p:txBody>
      </p:sp>
      <p:sp>
        <p:nvSpPr>
          <p:cNvPr id="341001" name="Text Box 9"/>
          <p:cNvSpPr txBox="1">
            <a:spLocks noChangeArrowheads="1"/>
          </p:cNvSpPr>
          <p:nvPr/>
        </p:nvSpPr>
        <p:spPr bwMode="auto">
          <a:xfrm>
            <a:off x="4800600" y="4114800"/>
            <a:ext cx="268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中断返回指令</a:t>
            </a:r>
          </a:p>
        </p:txBody>
      </p:sp>
      <p:sp>
        <p:nvSpPr>
          <p:cNvPr id="341002" name="Text Box 10"/>
          <p:cNvSpPr txBox="1">
            <a:spLocks noChangeArrowheads="1"/>
          </p:cNvSpPr>
          <p:nvPr/>
        </p:nvSpPr>
        <p:spPr bwMode="auto">
          <a:xfrm>
            <a:off x="777875" y="4578350"/>
            <a:ext cx="525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2. 单重中断和多重中断</a:t>
            </a:r>
          </a:p>
        </p:txBody>
      </p:sp>
      <p:sp>
        <p:nvSpPr>
          <p:cNvPr id="341003" name="Text Box 11"/>
          <p:cNvSpPr txBox="1">
            <a:spLocks noChangeArrowheads="1"/>
          </p:cNvSpPr>
          <p:nvPr/>
        </p:nvSpPr>
        <p:spPr bwMode="auto">
          <a:xfrm>
            <a:off x="3063875" y="5149850"/>
            <a:ext cx="594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不允许中断 </a:t>
            </a:r>
            <a:r>
              <a:rPr lang="zh-CN" altLang="en-US" sz="2800">
                <a:latin typeface="Times New Roman" pitchFamily="18" charset="0"/>
              </a:rPr>
              <a:t>现行的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中断服务程序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41425" y="5149850"/>
            <a:ext cx="1695450" cy="1008063"/>
            <a:chOff x="1344" y="3244"/>
            <a:chExt cx="1068" cy="635"/>
          </a:xfrm>
        </p:grpSpPr>
        <p:sp>
          <p:nvSpPr>
            <p:cNvPr id="39962" name="Text Box 13"/>
            <p:cNvSpPr txBox="1">
              <a:spLocks noChangeArrowheads="1"/>
            </p:cNvSpPr>
            <p:nvPr/>
          </p:nvSpPr>
          <p:spPr bwMode="auto">
            <a:xfrm>
              <a:off x="1344" y="3244"/>
              <a:ext cx="106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单重 </a:t>
              </a:r>
              <a:r>
                <a:rPr lang="zh-CN" altLang="en-US" sz="2800">
                  <a:latin typeface="Times New Roman" pitchFamily="18" charset="0"/>
                </a:rPr>
                <a:t>中断</a:t>
              </a:r>
            </a:p>
          </p:txBody>
        </p:sp>
        <p:sp>
          <p:nvSpPr>
            <p:cNvPr id="39963" name="Text Box 14"/>
            <p:cNvSpPr txBox="1">
              <a:spLocks noChangeArrowheads="1"/>
            </p:cNvSpPr>
            <p:nvPr/>
          </p:nvSpPr>
          <p:spPr bwMode="auto">
            <a:xfrm>
              <a:off x="1344" y="3552"/>
              <a:ext cx="106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多重 </a:t>
              </a:r>
              <a:r>
                <a:rPr lang="zh-CN" altLang="en-US" sz="2800">
                  <a:latin typeface="Times New Roman" pitchFamily="18" charset="0"/>
                </a:rPr>
                <a:t>中断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063875" y="5638800"/>
            <a:ext cx="5029200" cy="985838"/>
            <a:chOff x="1930" y="3552"/>
            <a:chExt cx="3168" cy="621"/>
          </a:xfrm>
        </p:grpSpPr>
        <p:sp>
          <p:nvSpPr>
            <p:cNvPr id="39960" name="Text Box 16"/>
            <p:cNvSpPr txBox="1">
              <a:spLocks noChangeArrowheads="1"/>
            </p:cNvSpPr>
            <p:nvPr/>
          </p:nvSpPr>
          <p:spPr bwMode="auto">
            <a:xfrm>
              <a:off x="1930" y="3552"/>
              <a:ext cx="312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允许级别更高 </a:t>
              </a:r>
              <a:r>
                <a:rPr lang="zh-CN" altLang="en-US" sz="2800">
                  <a:latin typeface="Times New Roman" pitchFamily="18" charset="0"/>
                </a:rPr>
                <a:t>的中断源</a:t>
              </a:r>
            </a:p>
          </p:txBody>
        </p:sp>
        <p:sp>
          <p:nvSpPr>
            <p:cNvPr id="39961" name="Text Box 17"/>
            <p:cNvSpPr txBox="1">
              <a:spLocks noChangeArrowheads="1"/>
            </p:cNvSpPr>
            <p:nvPr/>
          </p:nvSpPr>
          <p:spPr bwMode="auto">
            <a:xfrm>
              <a:off x="1930" y="3846"/>
              <a:ext cx="316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中断 </a:t>
              </a:r>
              <a:r>
                <a:rPr lang="zh-CN" altLang="en-US" sz="2800">
                  <a:latin typeface="Times New Roman" pitchFamily="18" charset="0"/>
                </a:rPr>
                <a:t>现行的 </a:t>
              </a:r>
              <a:r>
                <a:rPr lang="zh-CN" altLang="en-US" sz="2800">
                  <a:solidFill>
                    <a:schemeClr val="folHlink"/>
                  </a:solidFill>
                  <a:latin typeface="Times New Roman" pitchFamily="18" charset="0"/>
                </a:rPr>
                <a:t>中断服务程序</a:t>
              </a:r>
            </a:p>
          </p:txBody>
        </p:sp>
      </p:grpSp>
      <p:sp>
        <p:nvSpPr>
          <p:cNvPr id="341010" name="Text Box 18"/>
          <p:cNvSpPr txBox="1">
            <a:spLocks noChangeArrowheads="1"/>
          </p:cNvSpPr>
          <p:nvPr/>
        </p:nvSpPr>
        <p:spPr bwMode="auto">
          <a:xfrm>
            <a:off x="4800600" y="1830388"/>
            <a:ext cx="2759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中断隐指令完成</a:t>
            </a:r>
          </a:p>
        </p:txBody>
      </p:sp>
      <p:sp>
        <p:nvSpPr>
          <p:cNvPr id="341011" name="Text Box 19"/>
          <p:cNvSpPr txBox="1">
            <a:spLocks noChangeArrowheads="1"/>
          </p:cNvSpPr>
          <p:nvPr/>
        </p:nvSpPr>
        <p:spPr bwMode="auto">
          <a:xfrm>
            <a:off x="4800600" y="2257425"/>
            <a:ext cx="1920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进栈指令</a:t>
            </a:r>
          </a:p>
        </p:txBody>
      </p:sp>
      <p:sp>
        <p:nvSpPr>
          <p:cNvPr id="341012" name="Text Box 20"/>
          <p:cNvSpPr txBox="1">
            <a:spLocks noChangeArrowheads="1"/>
          </p:cNvSpPr>
          <p:nvPr/>
        </p:nvSpPr>
        <p:spPr bwMode="auto">
          <a:xfrm>
            <a:off x="4800600" y="3633788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出栈指令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057400" y="1830388"/>
            <a:ext cx="3122613" cy="884237"/>
            <a:chOff x="1574" y="1153"/>
            <a:chExt cx="1967" cy="557"/>
          </a:xfrm>
        </p:grpSpPr>
        <p:sp>
          <p:nvSpPr>
            <p:cNvPr id="39958" name="Text Box 22"/>
            <p:cNvSpPr txBox="1">
              <a:spLocks noChangeArrowheads="1"/>
            </p:cNvSpPr>
            <p:nvPr/>
          </p:nvSpPr>
          <p:spPr bwMode="auto">
            <a:xfrm>
              <a:off x="1574" y="1153"/>
              <a:ext cx="17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程序断点的保护</a:t>
              </a:r>
            </a:p>
          </p:txBody>
        </p:sp>
        <p:sp>
          <p:nvSpPr>
            <p:cNvPr id="39959" name="Text Box 23"/>
            <p:cNvSpPr txBox="1">
              <a:spLocks noChangeArrowheads="1"/>
            </p:cNvSpPr>
            <p:nvPr/>
          </p:nvSpPr>
          <p:spPr bwMode="auto">
            <a:xfrm>
              <a:off x="1574" y="1422"/>
              <a:ext cx="19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寄存器内容的保护</a:t>
              </a:r>
            </a:p>
          </p:txBody>
        </p:sp>
      </p:grpSp>
      <p:sp>
        <p:nvSpPr>
          <p:cNvPr id="341016" name="AutoShape 24"/>
          <p:cNvSpPr>
            <a:spLocks/>
          </p:cNvSpPr>
          <p:nvPr/>
        </p:nvSpPr>
        <p:spPr bwMode="auto">
          <a:xfrm>
            <a:off x="1920875" y="1989138"/>
            <a:ext cx="152400" cy="6096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1017" name="Rectangle 25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39957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0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4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autoUpdateAnimBg="0"/>
      <p:bldP spid="340996" grpId="0" autoUpdateAnimBg="0"/>
      <p:bldP spid="340997" grpId="0" autoUpdateAnimBg="0"/>
      <p:bldP spid="340998" grpId="0" autoUpdateAnimBg="0"/>
      <p:bldP spid="340999" grpId="0" autoUpdateAnimBg="0"/>
      <p:bldP spid="341000" grpId="0" autoUpdateAnimBg="0"/>
      <p:bldP spid="341001" grpId="0" autoUpdateAnimBg="0"/>
      <p:bldP spid="341002" grpId="0" autoUpdateAnimBg="0"/>
      <p:bldP spid="341003" grpId="0" autoUpdateAnimBg="0"/>
      <p:bldP spid="341010" grpId="0" autoUpdateAnimBg="0"/>
      <p:bldP spid="341011" grpId="0" autoUpdateAnimBg="0"/>
      <p:bldP spid="341012" grpId="0" autoUpdateAnimBg="0"/>
      <p:bldP spid="3410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0A9F73-178B-4685-AAAD-18EA1D7907F7}" type="slidenum">
              <a:rPr lang="zh-CN" altLang="en-US"/>
              <a:pPr/>
              <a:t>38</a:t>
            </a:fld>
            <a:endParaRPr lang="en-US" altLang="zh-CN"/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76200" y="247650"/>
            <a:ext cx="71183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3. 单重中断和多重中断的服务程序流程</a:t>
            </a:r>
            <a:endParaRPr lang="en-US" altLang="zh-CN" sz="3200"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0" y="2166938"/>
            <a:ext cx="1676400" cy="542925"/>
            <a:chOff x="960" y="1365"/>
            <a:chExt cx="1056" cy="342"/>
          </a:xfrm>
        </p:grpSpPr>
        <p:sp>
          <p:nvSpPr>
            <p:cNvPr id="41060" name="Text Box 4"/>
            <p:cNvSpPr txBox="1">
              <a:spLocks noChangeArrowheads="1"/>
            </p:cNvSpPr>
            <p:nvPr/>
          </p:nvSpPr>
          <p:spPr bwMode="auto">
            <a:xfrm>
              <a:off x="1142" y="1406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中断否？</a:t>
              </a:r>
            </a:p>
          </p:txBody>
        </p:sp>
        <p:sp>
          <p:nvSpPr>
            <p:cNvPr id="41061" name="AutoShape 5"/>
            <p:cNvSpPr>
              <a:spLocks noChangeArrowheads="1"/>
            </p:cNvSpPr>
            <p:nvPr/>
          </p:nvSpPr>
          <p:spPr bwMode="auto">
            <a:xfrm>
              <a:off x="960" y="1365"/>
              <a:ext cx="1056" cy="342"/>
            </a:xfrm>
            <a:prstGeom prst="diamond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447800" y="4224338"/>
            <a:ext cx="1905000" cy="2405062"/>
            <a:chOff x="912" y="2661"/>
            <a:chExt cx="1200" cy="1515"/>
          </a:xfrm>
        </p:grpSpPr>
        <p:sp>
          <p:nvSpPr>
            <p:cNvPr id="41052" name="Rectangle 7"/>
            <p:cNvSpPr>
              <a:spLocks noChangeArrowheads="1"/>
            </p:cNvSpPr>
            <p:nvPr/>
          </p:nvSpPr>
          <p:spPr bwMode="auto">
            <a:xfrm>
              <a:off x="912" y="2661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保护现场</a:t>
              </a:r>
            </a:p>
          </p:txBody>
        </p:sp>
        <p:sp>
          <p:nvSpPr>
            <p:cNvPr id="41053" name="Rectangle 8"/>
            <p:cNvSpPr>
              <a:spLocks noChangeArrowheads="1"/>
            </p:cNvSpPr>
            <p:nvPr/>
          </p:nvSpPr>
          <p:spPr bwMode="auto">
            <a:xfrm>
              <a:off x="912" y="3027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设备服务</a:t>
              </a:r>
            </a:p>
          </p:txBody>
        </p:sp>
        <p:sp>
          <p:nvSpPr>
            <p:cNvPr id="41054" name="Rectangle 9"/>
            <p:cNvSpPr>
              <a:spLocks noChangeArrowheads="1"/>
            </p:cNvSpPr>
            <p:nvPr/>
          </p:nvSpPr>
          <p:spPr bwMode="auto">
            <a:xfrm>
              <a:off x="912" y="3393"/>
              <a:ext cx="1152" cy="2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恢复现场</a:t>
              </a:r>
            </a:p>
          </p:txBody>
        </p:sp>
        <p:sp>
          <p:nvSpPr>
            <p:cNvPr id="41055" name="Text Box 10"/>
            <p:cNvSpPr txBox="1">
              <a:spLocks noChangeArrowheads="1"/>
            </p:cNvSpPr>
            <p:nvPr/>
          </p:nvSpPr>
          <p:spPr bwMode="auto">
            <a:xfrm>
              <a:off x="1104" y="3734"/>
              <a:ext cx="100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开中断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中断返回</a:t>
              </a:r>
            </a:p>
          </p:txBody>
        </p:sp>
        <p:sp>
          <p:nvSpPr>
            <p:cNvPr id="41056" name="Rectangle 11"/>
            <p:cNvSpPr>
              <a:spLocks noChangeArrowheads="1"/>
            </p:cNvSpPr>
            <p:nvPr/>
          </p:nvSpPr>
          <p:spPr bwMode="auto">
            <a:xfrm>
              <a:off x="912" y="3758"/>
              <a:ext cx="1152" cy="41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1057" name="Line 12"/>
            <p:cNvSpPr>
              <a:spLocks noChangeShapeType="1"/>
            </p:cNvSpPr>
            <p:nvPr/>
          </p:nvSpPr>
          <p:spPr bwMode="auto">
            <a:xfrm>
              <a:off x="1488" y="3652"/>
              <a:ext cx="0" cy="1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58" name="Line 13"/>
            <p:cNvSpPr>
              <a:spLocks noChangeShapeType="1"/>
            </p:cNvSpPr>
            <p:nvPr/>
          </p:nvSpPr>
          <p:spPr bwMode="auto">
            <a:xfrm>
              <a:off x="1488" y="3287"/>
              <a:ext cx="0" cy="1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59" name="Line 14"/>
            <p:cNvSpPr>
              <a:spLocks noChangeShapeType="1"/>
            </p:cNvSpPr>
            <p:nvPr/>
          </p:nvSpPr>
          <p:spPr bwMode="auto">
            <a:xfrm>
              <a:off x="1488" y="2925"/>
              <a:ext cx="0" cy="1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447800" y="771525"/>
            <a:ext cx="1828800" cy="1389063"/>
            <a:chOff x="912" y="486"/>
            <a:chExt cx="1152" cy="875"/>
          </a:xfrm>
        </p:grpSpPr>
        <p:sp>
          <p:nvSpPr>
            <p:cNvPr id="41047" name="Rectangle 16"/>
            <p:cNvSpPr>
              <a:spLocks noChangeArrowheads="1"/>
            </p:cNvSpPr>
            <p:nvPr/>
          </p:nvSpPr>
          <p:spPr bwMode="auto">
            <a:xfrm>
              <a:off x="912" y="633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取指令</a:t>
              </a:r>
            </a:p>
          </p:txBody>
        </p:sp>
        <p:sp>
          <p:nvSpPr>
            <p:cNvPr id="41048" name="Rectangle 17"/>
            <p:cNvSpPr>
              <a:spLocks noChangeArrowheads="1"/>
            </p:cNvSpPr>
            <p:nvPr/>
          </p:nvSpPr>
          <p:spPr bwMode="auto">
            <a:xfrm>
              <a:off x="912" y="999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执行指令</a:t>
              </a:r>
            </a:p>
          </p:txBody>
        </p:sp>
        <p:sp>
          <p:nvSpPr>
            <p:cNvPr id="41049" name="Line 18"/>
            <p:cNvSpPr>
              <a:spLocks noChangeShapeType="1"/>
            </p:cNvSpPr>
            <p:nvPr/>
          </p:nvSpPr>
          <p:spPr bwMode="auto">
            <a:xfrm>
              <a:off x="1488" y="1256"/>
              <a:ext cx="0" cy="1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50" name="Line 19"/>
            <p:cNvSpPr>
              <a:spLocks noChangeShapeType="1"/>
            </p:cNvSpPr>
            <p:nvPr/>
          </p:nvSpPr>
          <p:spPr bwMode="auto">
            <a:xfrm>
              <a:off x="1488" y="890"/>
              <a:ext cx="0" cy="1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51" name="Freeform 20"/>
            <p:cNvSpPr>
              <a:spLocks/>
            </p:cNvSpPr>
            <p:nvPr/>
          </p:nvSpPr>
          <p:spPr bwMode="auto">
            <a:xfrm>
              <a:off x="1488" y="486"/>
              <a:ext cx="1" cy="147"/>
            </a:xfrm>
            <a:custGeom>
              <a:avLst/>
              <a:gdLst>
                <a:gd name="T0" fmla="*/ 0 w 1"/>
                <a:gd name="T1" fmla="*/ 0 h 147"/>
                <a:gd name="T2" fmla="*/ 0 w 1"/>
                <a:gd name="T3" fmla="*/ 147 h 147"/>
                <a:gd name="T4" fmla="*/ 0 60000 65536"/>
                <a:gd name="T5" fmla="*/ 0 60000 65536"/>
                <a:gd name="T6" fmla="*/ 0 w 1"/>
                <a:gd name="T7" fmla="*/ 0 h 147"/>
                <a:gd name="T8" fmla="*/ 1 w 1"/>
                <a:gd name="T9" fmla="*/ 147 h 1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7">
                  <a:moveTo>
                    <a:pt x="0" y="0"/>
                  </a:moveTo>
                  <a:lnTo>
                    <a:pt x="0" y="1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838200" y="4198938"/>
            <a:ext cx="533400" cy="2379662"/>
            <a:chOff x="528" y="2645"/>
            <a:chExt cx="336" cy="1499"/>
          </a:xfrm>
        </p:grpSpPr>
        <p:sp>
          <p:nvSpPr>
            <p:cNvPr id="41042" name="Line 22"/>
            <p:cNvSpPr>
              <a:spLocks noChangeShapeType="1"/>
            </p:cNvSpPr>
            <p:nvPr/>
          </p:nvSpPr>
          <p:spPr bwMode="auto">
            <a:xfrm flipH="1">
              <a:off x="528" y="2645"/>
              <a:ext cx="33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43" name="Line 23"/>
            <p:cNvSpPr>
              <a:spLocks noChangeShapeType="1"/>
            </p:cNvSpPr>
            <p:nvPr/>
          </p:nvSpPr>
          <p:spPr bwMode="auto">
            <a:xfrm flipH="1">
              <a:off x="528" y="4144"/>
              <a:ext cx="33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44" name="Text Box 24"/>
            <p:cNvSpPr txBox="1">
              <a:spLocks noChangeArrowheads="1"/>
            </p:cNvSpPr>
            <p:nvPr/>
          </p:nvSpPr>
          <p:spPr bwMode="auto">
            <a:xfrm>
              <a:off x="539" y="2880"/>
              <a:ext cx="308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中断服务程序</a:t>
              </a:r>
            </a:p>
          </p:txBody>
        </p:sp>
        <p:sp>
          <p:nvSpPr>
            <p:cNvPr id="41045" name="Line 25"/>
            <p:cNvSpPr>
              <a:spLocks noChangeShapeType="1"/>
            </p:cNvSpPr>
            <p:nvPr/>
          </p:nvSpPr>
          <p:spPr bwMode="auto">
            <a:xfrm>
              <a:off x="672" y="3930"/>
              <a:ext cx="0" cy="21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46" name="Line 26"/>
            <p:cNvSpPr>
              <a:spLocks noChangeShapeType="1"/>
            </p:cNvSpPr>
            <p:nvPr/>
          </p:nvSpPr>
          <p:spPr bwMode="auto">
            <a:xfrm rot="10800000">
              <a:off x="672" y="2645"/>
              <a:ext cx="0" cy="21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1447800" y="2852738"/>
            <a:ext cx="1809750" cy="1220787"/>
            <a:chOff x="912" y="1797"/>
            <a:chExt cx="1140" cy="769"/>
          </a:xfrm>
        </p:grpSpPr>
        <p:sp>
          <p:nvSpPr>
            <p:cNvPr id="41040" name="Text Box 28"/>
            <p:cNvSpPr txBox="1">
              <a:spLocks noChangeArrowheads="1"/>
            </p:cNvSpPr>
            <p:nvPr/>
          </p:nvSpPr>
          <p:spPr bwMode="auto">
            <a:xfrm>
              <a:off x="912" y="1797"/>
              <a:ext cx="1140" cy="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  </a:t>
              </a:r>
              <a:r>
                <a:rPr lang="zh-CN" altLang="en-US">
                  <a:latin typeface="Times New Roman" pitchFamily="18" charset="0"/>
                </a:rPr>
                <a:t>中断响应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   程序断点进栈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        关中断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 向量地址      </a:t>
              </a:r>
              <a:r>
                <a:rPr lang="en-US" altLang="zh-CN">
                  <a:latin typeface="Times New Roman" pitchFamily="18" charset="0"/>
                </a:rPr>
                <a:t>PC</a:t>
              </a:r>
            </a:p>
          </p:txBody>
        </p:sp>
        <p:sp>
          <p:nvSpPr>
            <p:cNvPr id="41041" name="Line 29"/>
            <p:cNvSpPr>
              <a:spLocks noChangeShapeType="1"/>
            </p:cNvSpPr>
            <p:nvPr/>
          </p:nvSpPr>
          <p:spPr bwMode="auto">
            <a:xfrm>
              <a:off x="1635" y="2448"/>
              <a:ext cx="1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882650" y="2528888"/>
            <a:ext cx="2409825" cy="1700212"/>
            <a:chOff x="556" y="1593"/>
            <a:chExt cx="1518" cy="1071"/>
          </a:xfrm>
        </p:grpSpPr>
        <p:sp>
          <p:nvSpPr>
            <p:cNvPr id="41033" name="Line 31"/>
            <p:cNvSpPr>
              <a:spLocks noChangeShapeType="1"/>
            </p:cNvSpPr>
            <p:nvPr/>
          </p:nvSpPr>
          <p:spPr bwMode="auto">
            <a:xfrm>
              <a:off x="1488" y="2538"/>
              <a:ext cx="0" cy="1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41034" name="Group 32"/>
            <p:cNvGrpSpPr>
              <a:grpSpLocks/>
            </p:cNvGrpSpPr>
            <p:nvPr/>
          </p:nvGrpSpPr>
          <p:grpSpPr bwMode="auto">
            <a:xfrm>
              <a:off x="556" y="1593"/>
              <a:ext cx="1518" cy="984"/>
              <a:chOff x="556" y="1593"/>
              <a:chExt cx="1518" cy="984"/>
            </a:xfrm>
          </p:grpSpPr>
          <p:sp>
            <p:nvSpPr>
              <p:cNvPr id="41035" name="Rectangle 33"/>
              <p:cNvSpPr>
                <a:spLocks noChangeArrowheads="1"/>
              </p:cNvSpPr>
              <p:nvPr/>
            </p:nvSpPr>
            <p:spPr bwMode="auto">
              <a:xfrm>
                <a:off x="922" y="1818"/>
                <a:ext cx="1152" cy="727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1036" name="Line 34"/>
              <p:cNvSpPr>
                <a:spLocks noChangeShapeType="1"/>
              </p:cNvSpPr>
              <p:nvPr/>
            </p:nvSpPr>
            <p:spPr bwMode="auto">
              <a:xfrm>
                <a:off x="1488" y="1703"/>
                <a:ext cx="0" cy="1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1037" name="Text Box 35"/>
              <p:cNvSpPr txBox="1">
                <a:spLocks noChangeArrowheads="1"/>
              </p:cNvSpPr>
              <p:nvPr/>
            </p:nvSpPr>
            <p:spPr bwMode="auto">
              <a:xfrm>
                <a:off x="556" y="1875"/>
                <a:ext cx="308" cy="7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中断周期</a:t>
                </a:r>
              </a:p>
            </p:txBody>
          </p:sp>
          <p:sp>
            <p:nvSpPr>
              <p:cNvPr id="41038" name="AutoShape 36"/>
              <p:cNvSpPr>
                <a:spLocks/>
              </p:cNvSpPr>
              <p:nvPr/>
            </p:nvSpPr>
            <p:spPr bwMode="auto">
              <a:xfrm>
                <a:off x="816" y="1789"/>
                <a:ext cx="96" cy="771"/>
              </a:xfrm>
              <a:prstGeom prst="leftBrace">
                <a:avLst>
                  <a:gd name="adj1" fmla="val 66927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1039" name="Text Box 37"/>
              <p:cNvSpPr txBox="1">
                <a:spLocks noChangeArrowheads="1"/>
              </p:cNvSpPr>
              <p:nvPr/>
            </p:nvSpPr>
            <p:spPr bwMode="auto">
              <a:xfrm>
                <a:off x="1632" y="1593"/>
                <a:ext cx="2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是</a:t>
                </a:r>
              </a:p>
            </p:txBody>
          </p:sp>
        </p:grp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5334000" y="4224338"/>
            <a:ext cx="1828800" cy="2420937"/>
            <a:chOff x="3360" y="2661"/>
            <a:chExt cx="1152" cy="1525"/>
          </a:xfrm>
        </p:grpSpPr>
        <p:sp>
          <p:nvSpPr>
            <p:cNvPr id="41020" name="Text Box 39"/>
            <p:cNvSpPr txBox="1">
              <a:spLocks noChangeArrowheads="1"/>
            </p:cNvSpPr>
            <p:nvPr/>
          </p:nvSpPr>
          <p:spPr bwMode="auto">
            <a:xfrm>
              <a:off x="3552" y="3936"/>
              <a:ext cx="7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中断返回</a:t>
              </a:r>
            </a:p>
          </p:txBody>
        </p:sp>
        <p:sp>
          <p:nvSpPr>
            <p:cNvPr id="41021" name="Line 40"/>
            <p:cNvSpPr>
              <a:spLocks noChangeShapeType="1"/>
            </p:cNvSpPr>
            <p:nvPr/>
          </p:nvSpPr>
          <p:spPr bwMode="auto">
            <a:xfrm>
              <a:off x="3936" y="322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41022" name="Group 41"/>
            <p:cNvGrpSpPr>
              <a:grpSpLocks/>
            </p:cNvGrpSpPr>
            <p:nvPr/>
          </p:nvGrpSpPr>
          <p:grpSpPr bwMode="auto">
            <a:xfrm>
              <a:off x="3360" y="2661"/>
              <a:ext cx="1152" cy="1519"/>
              <a:chOff x="3360" y="2661"/>
              <a:chExt cx="1152" cy="1519"/>
            </a:xfrm>
          </p:grpSpPr>
          <p:sp>
            <p:nvSpPr>
              <p:cNvPr id="41023" name="Rectangle 42"/>
              <p:cNvSpPr>
                <a:spLocks noChangeArrowheads="1"/>
              </p:cNvSpPr>
              <p:nvPr/>
            </p:nvSpPr>
            <p:spPr bwMode="auto">
              <a:xfrm>
                <a:off x="3360" y="2661"/>
                <a:ext cx="1152" cy="25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保护现场</a:t>
                </a:r>
              </a:p>
            </p:txBody>
          </p:sp>
          <p:sp>
            <p:nvSpPr>
              <p:cNvPr id="41024" name="Rectangle 43"/>
              <p:cNvSpPr>
                <a:spLocks noChangeArrowheads="1"/>
              </p:cNvSpPr>
              <p:nvPr/>
            </p:nvSpPr>
            <p:spPr bwMode="auto">
              <a:xfrm>
                <a:off x="3360" y="3295"/>
                <a:ext cx="1152" cy="25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设备服务</a:t>
                </a:r>
              </a:p>
            </p:txBody>
          </p:sp>
          <p:sp>
            <p:nvSpPr>
              <p:cNvPr id="41025" name="Rectangle 44"/>
              <p:cNvSpPr>
                <a:spLocks noChangeArrowheads="1"/>
              </p:cNvSpPr>
              <p:nvPr/>
            </p:nvSpPr>
            <p:spPr bwMode="auto">
              <a:xfrm>
                <a:off x="3360" y="3629"/>
                <a:ext cx="1152" cy="25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恢复现场</a:t>
                </a:r>
              </a:p>
            </p:txBody>
          </p:sp>
          <p:sp>
            <p:nvSpPr>
              <p:cNvPr id="41026" name="Rectangle 45"/>
              <p:cNvSpPr>
                <a:spLocks noChangeArrowheads="1"/>
              </p:cNvSpPr>
              <p:nvPr/>
            </p:nvSpPr>
            <p:spPr bwMode="auto">
              <a:xfrm>
                <a:off x="3360" y="3964"/>
                <a:ext cx="1152" cy="21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grpSp>
            <p:nvGrpSpPr>
              <p:cNvPr id="41027" name="Group 46"/>
              <p:cNvGrpSpPr>
                <a:grpSpLocks/>
              </p:cNvGrpSpPr>
              <p:nvPr/>
            </p:nvGrpSpPr>
            <p:grpSpPr bwMode="auto">
              <a:xfrm>
                <a:off x="3360" y="2976"/>
                <a:ext cx="1152" cy="250"/>
                <a:chOff x="3360" y="2976"/>
                <a:chExt cx="1152" cy="250"/>
              </a:xfrm>
            </p:grpSpPr>
            <p:sp>
              <p:nvSpPr>
                <p:cNvPr id="4103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3673" y="2976"/>
                  <a:ext cx="5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开中断</a:t>
                  </a:r>
                </a:p>
              </p:txBody>
            </p:sp>
            <p:sp>
              <p:nvSpPr>
                <p:cNvPr id="41032" name="Rectangle 48"/>
                <p:cNvSpPr>
                  <a:spLocks noChangeArrowheads="1"/>
                </p:cNvSpPr>
                <p:nvPr/>
              </p:nvSpPr>
              <p:spPr bwMode="auto">
                <a:xfrm>
                  <a:off x="3360" y="2997"/>
                  <a:ext cx="1152" cy="214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41028" name="Line 49"/>
              <p:cNvSpPr>
                <a:spLocks noChangeShapeType="1"/>
              </p:cNvSpPr>
              <p:nvPr/>
            </p:nvSpPr>
            <p:spPr bwMode="auto">
              <a:xfrm>
                <a:off x="3936" y="2922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1029" name="Line 50"/>
              <p:cNvSpPr>
                <a:spLocks noChangeShapeType="1"/>
              </p:cNvSpPr>
              <p:nvPr/>
            </p:nvSpPr>
            <p:spPr bwMode="auto">
              <a:xfrm>
                <a:off x="3936" y="3544"/>
                <a:ext cx="0" cy="8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1030" name="Line 51"/>
              <p:cNvSpPr>
                <a:spLocks noChangeShapeType="1"/>
              </p:cNvSpPr>
              <p:nvPr/>
            </p:nvSpPr>
            <p:spPr bwMode="auto">
              <a:xfrm>
                <a:off x="3936" y="3887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1812925" y="4724400"/>
            <a:ext cx="4968875" cy="1587500"/>
            <a:chOff x="1142" y="2976"/>
            <a:chExt cx="3130" cy="1000"/>
          </a:xfrm>
        </p:grpSpPr>
        <p:sp>
          <p:nvSpPr>
            <p:cNvPr id="41018" name="Text Box 53"/>
            <p:cNvSpPr txBox="1">
              <a:spLocks noChangeArrowheads="1"/>
            </p:cNvSpPr>
            <p:nvPr/>
          </p:nvSpPr>
          <p:spPr bwMode="auto">
            <a:xfrm>
              <a:off x="1142" y="3726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开中断</a:t>
              </a: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41019" name="Text Box 54"/>
            <p:cNvSpPr txBox="1">
              <a:spLocks noChangeArrowheads="1"/>
            </p:cNvSpPr>
            <p:nvPr/>
          </p:nvSpPr>
          <p:spPr bwMode="auto">
            <a:xfrm>
              <a:off x="3673" y="2976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开中断</a:t>
              </a:r>
              <a:endParaRPr lang="zh-CN" altLang="en-US" sz="2800">
                <a:latin typeface="Times New Roman" pitchFamily="18" charset="0"/>
              </a:endParaRPr>
            </a:p>
          </p:txBody>
        </p:sp>
      </p:grpSp>
      <p:sp>
        <p:nvSpPr>
          <p:cNvPr id="342071" name="AutoShape 55"/>
          <p:cNvSpPr>
            <a:spLocks noChangeArrowheads="1"/>
          </p:cNvSpPr>
          <p:nvPr/>
        </p:nvSpPr>
        <p:spPr bwMode="auto">
          <a:xfrm>
            <a:off x="177800" y="2555875"/>
            <a:ext cx="587375" cy="1784350"/>
          </a:xfrm>
          <a:prstGeom prst="wedgeRoundRectCallout">
            <a:avLst>
              <a:gd name="adj1" fmla="val 81454"/>
              <a:gd name="adj2" fmla="val 227"/>
              <a:gd name="adj3" fmla="val 16667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vert="eaVert" wrap="none" lIns="108000" rIns="54000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中断隐指令</a:t>
            </a:r>
          </a:p>
        </p:txBody>
      </p:sp>
      <p:sp>
        <p:nvSpPr>
          <p:cNvPr id="342072" name="AutoShape 56"/>
          <p:cNvSpPr>
            <a:spLocks noChangeArrowheads="1"/>
          </p:cNvSpPr>
          <p:nvPr/>
        </p:nvSpPr>
        <p:spPr bwMode="auto">
          <a:xfrm>
            <a:off x="4056063" y="2589213"/>
            <a:ext cx="595312" cy="1774825"/>
          </a:xfrm>
          <a:prstGeom prst="wedgeRoundRectCallout">
            <a:avLst>
              <a:gd name="adj1" fmla="val 81454"/>
              <a:gd name="adj2" fmla="val 227"/>
              <a:gd name="adj3" fmla="val 16667"/>
            </a:avLst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vert="eaVert" wrap="none" lIns="126000" rIns="54000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中断隐指令</a:t>
            </a:r>
          </a:p>
        </p:txBody>
      </p:sp>
      <p:grpSp>
        <p:nvGrpSpPr>
          <p:cNvPr id="13" name="Group 57"/>
          <p:cNvGrpSpPr>
            <a:grpSpLocks/>
          </p:cNvGrpSpPr>
          <p:nvPr/>
        </p:nvGrpSpPr>
        <p:grpSpPr bwMode="auto">
          <a:xfrm>
            <a:off x="2362200" y="838200"/>
            <a:ext cx="1600200" cy="1600200"/>
            <a:chOff x="1488" y="528"/>
            <a:chExt cx="1008" cy="1008"/>
          </a:xfrm>
        </p:grpSpPr>
        <p:sp>
          <p:nvSpPr>
            <p:cNvPr id="41016" name="Text Box 58"/>
            <p:cNvSpPr txBox="1">
              <a:spLocks noChangeArrowheads="1"/>
            </p:cNvSpPr>
            <p:nvPr/>
          </p:nvSpPr>
          <p:spPr bwMode="auto">
            <a:xfrm>
              <a:off x="2016" y="1305"/>
              <a:ext cx="2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否</a:t>
              </a:r>
            </a:p>
          </p:txBody>
        </p:sp>
        <p:sp>
          <p:nvSpPr>
            <p:cNvPr id="41017" name="Freeform 59"/>
            <p:cNvSpPr>
              <a:spLocks/>
            </p:cNvSpPr>
            <p:nvPr/>
          </p:nvSpPr>
          <p:spPr bwMode="auto">
            <a:xfrm>
              <a:off x="1488" y="528"/>
              <a:ext cx="1008" cy="1008"/>
            </a:xfrm>
            <a:custGeom>
              <a:avLst/>
              <a:gdLst>
                <a:gd name="T0" fmla="*/ 528 w 1008"/>
                <a:gd name="T1" fmla="*/ 1008 h 1008"/>
                <a:gd name="T2" fmla="*/ 1008 w 1008"/>
                <a:gd name="T3" fmla="*/ 1008 h 1008"/>
                <a:gd name="T4" fmla="*/ 1008 w 1008"/>
                <a:gd name="T5" fmla="*/ 0 h 1008"/>
                <a:gd name="T6" fmla="*/ 0 w 1008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08"/>
                <a:gd name="T14" fmla="*/ 1008 w 1008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08">
                  <a:moveTo>
                    <a:pt x="528" y="1008"/>
                  </a:moveTo>
                  <a:lnTo>
                    <a:pt x="1008" y="1008"/>
                  </a:lnTo>
                  <a:lnTo>
                    <a:pt x="1008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4" name="Group 60"/>
          <p:cNvGrpSpPr>
            <a:grpSpLocks/>
          </p:cNvGrpSpPr>
          <p:nvPr/>
        </p:nvGrpSpPr>
        <p:grpSpPr bwMode="auto">
          <a:xfrm>
            <a:off x="5334000" y="771525"/>
            <a:ext cx="1828800" cy="1389063"/>
            <a:chOff x="912" y="486"/>
            <a:chExt cx="1152" cy="875"/>
          </a:xfrm>
        </p:grpSpPr>
        <p:sp>
          <p:nvSpPr>
            <p:cNvPr id="41011" name="Rectangle 61"/>
            <p:cNvSpPr>
              <a:spLocks noChangeArrowheads="1"/>
            </p:cNvSpPr>
            <p:nvPr/>
          </p:nvSpPr>
          <p:spPr bwMode="auto">
            <a:xfrm>
              <a:off x="912" y="633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取指令</a:t>
              </a:r>
            </a:p>
          </p:txBody>
        </p:sp>
        <p:sp>
          <p:nvSpPr>
            <p:cNvPr id="41012" name="Rectangle 62"/>
            <p:cNvSpPr>
              <a:spLocks noChangeArrowheads="1"/>
            </p:cNvSpPr>
            <p:nvPr/>
          </p:nvSpPr>
          <p:spPr bwMode="auto">
            <a:xfrm>
              <a:off x="912" y="999"/>
              <a:ext cx="1152" cy="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执行指令</a:t>
              </a:r>
            </a:p>
          </p:txBody>
        </p:sp>
        <p:sp>
          <p:nvSpPr>
            <p:cNvPr id="41013" name="Line 63"/>
            <p:cNvSpPr>
              <a:spLocks noChangeShapeType="1"/>
            </p:cNvSpPr>
            <p:nvPr/>
          </p:nvSpPr>
          <p:spPr bwMode="auto">
            <a:xfrm>
              <a:off x="1488" y="1256"/>
              <a:ext cx="0" cy="1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14" name="Line 64"/>
            <p:cNvSpPr>
              <a:spLocks noChangeShapeType="1"/>
            </p:cNvSpPr>
            <p:nvPr/>
          </p:nvSpPr>
          <p:spPr bwMode="auto">
            <a:xfrm>
              <a:off x="1488" y="890"/>
              <a:ext cx="0" cy="1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015" name="Freeform 65"/>
            <p:cNvSpPr>
              <a:spLocks/>
            </p:cNvSpPr>
            <p:nvPr/>
          </p:nvSpPr>
          <p:spPr bwMode="auto">
            <a:xfrm>
              <a:off x="1488" y="486"/>
              <a:ext cx="1" cy="147"/>
            </a:xfrm>
            <a:custGeom>
              <a:avLst/>
              <a:gdLst>
                <a:gd name="T0" fmla="*/ 0 w 1"/>
                <a:gd name="T1" fmla="*/ 0 h 147"/>
                <a:gd name="T2" fmla="*/ 0 w 1"/>
                <a:gd name="T3" fmla="*/ 147 h 147"/>
                <a:gd name="T4" fmla="*/ 0 60000 65536"/>
                <a:gd name="T5" fmla="*/ 0 60000 65536"/>
                <a:gd name="T6" fmla="*/ 0 w 1"/>
                <a:gd name="T7" fmla="*/ 0 h 147"/>
                <a:gd name="T8" fmla="*/ 1 w 1"/>
                <a:gd name="T9" fmla="*/ 147 h 1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7">
                  <a:moveTo>
                    <a:pt x="0" y="0"/>
                  </a:moveTo>
                  <a:lnTo>
                    <a:pt x="0" y="1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5" name="Group 66"/>
          <p:cNvGrpSpPr>
            <a:grpSpLocks/>
          </p:cNvGrpSpPr>
          <p:nvPr/>
        </p:nvGrpSpPr>
        <p:grpSpPr bwMode="auto">
          <a:xfrm>
            <a:off x="5410200" y="2166938"/>
            <a:ext cx="1676400" cy="542925"/>
            <a:chOff x="960" y="1365"/>
            <a:chExt cx="1056" cy="342"/>
          </a:xfrm>
        </p:grpSpPr>
        <p:sp>
          <p:nvSpPr>
            <p:cNvPr id="41009" name="Text Box 67"/>
            <p:cNvSpPr txBox="1">
              <a:spLocks noChangeArrowheads="1"/>
            </p:cNvSpPr>
            <p:nvPr/>
          </p:nvSpPr>
          <p:spPr bwMode="auto">
            <a:xfrm>
              <a:off x="1142" y="1406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中断否？</a:t>
              </a:r>
            </a:p>
          </p:txBody>
        </p:sp>
        <p:sp>
          <p:nvSpPr>
            <p:cNvPr id="41010" name="AutoShape 68"/>
            <p:cNvSpPr>
              <a:spLocks noChangeArrowheads="1"/>
            </p:cNvSpPr>
            <p:nvPr/>
          </p:nvSpPr>
          <p:spPr bwMode="auto">
            <a:xfrm>
              <a:off x="960" y="1365"/>
              <a:ext cx="1056" cy="342"/>
            </a:xfrm>
            <a:prstGeom prst="diamond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6" name="Group 69"/>
          <p:cNvGrpSpPr>
            <a:grpSpLocks/>
          </p:cNvGrpSpPr>
          <p:nvPr/>
        </p:nvGrpSpPr>
        <p:grpSpPr bwMode="auto">
          <a:xfrm>
            <a:off x="6248400" y="838200"/>
            <a:ext cx="1600200" cy="1600200"/>
            <a:chOff x="1488" y="528"/>
            <a:chExt cx="1008" cy="1008"/>
          </a:xfrm>
        </p:grpSpPr>
        <p:sp>
          <p:nvSpPr>
            <p:cNvPr id="41007" name="Text Box 70"/>
            <p:cNvSpPr txBox="1">
              <a:spLocks noChangeArrowheads="1"/>
            </p:cNvSpPr>
            <p:nvPr/>
          </p:nvSpPr>
          <p:spPr bwMode="auto">
            <a:xfrm>
              <a:off x="2016" y="1305"/>
              <a:ext cx="2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否</a:t>
              </a:r>
            </a:p>
          </p:txBody>
        </p:sp>
        <p:sp>
          <p:nvSpPr>
            <p:cNvPr id="41008" name="Freeform 71"/>
            <p:cNvSpPr>
              <a:spLocks/>
            </p:cNvSpPr>
            <p:nvPr/>
          </p:nvSpPr>
          <p:spPr bwMode="auto">
            <a:xfrm>
              <a:off x="1488" y="528"/>
              <a:ext cx="1008" cy="1008"/>
            </a:xfrm>
            <a:custGeom>
              <a:avLst/>
              <a:gdLst>
                <a:gd name="T0" fmla="*/ 528 w 1008"/>
                <a:gd name="T1" fmla="*/ 1008 h 1008"/>
                <a:gd name="T2" fmla="*/ 1008 w 1008"/>
                <a:gd name="T3" fmla="*/ 1008 h 1008"/>
                <a:gd name="T4" fmla="*/ 1008 w 1008"/>
                <a:gd name="T5" fmla="*/ 0 h 1008"/>
                <a:gd name="T6" fmla="*/ 0 w 1008"/>
                <a:gd name="T7" fmla="*/ 0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1008"/>
                <a:gd name="T14" fmla="*/ 1008 w 1008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1008">
                  <a:moveTo>
                    <a:pt x="528" y="1008"/>
                  </a:moveTo>
                  <a:lnTo>
                    <a:pt x="1008" y="1008"/>
                  </a:lnTo>
                  <a:lnTo>
                    <a:pt x="1008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7" name="Group 72"/>
          <p:cNvGrpSpPr>
            <a:grpSpLocks/>
          </p:cNvGrpSpPr>
          <p:nvPr/>
        </p:nvGrpSpPr>
        <p:grpSpPr bwMode="auto">
          <a:xfrm>
            <a:off x="5486400" y="2852738"/>
            <a:ext cx="1752600" cy="1220787"/>
            <a:chOff x="3456" y="1797"/>
            <a:chExt cx="1104" cy="769"/>
          </a:xfrm>
        </p:grpSpPr>
        <p:sp>
          <p:nvSpPr>
            <p:cNvPr id="41005" name="Text Box 73"/>
            <p:cNvSpPr txBox="1">
              <a:spLocks noChangeArrowheads="1"/>
            </p:cNvSpPr>
            <p:nvPr/>
          </p:nvSpPr>
          <p:spPr bwMode="auto">
            <a:xfrm>
              <a:off x="3456" y="1797"/>
              <a:ext cx="1104" cy="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  </a:t>
              </a:r>
              <a:r>
                <a:rPr lang="zh-CN" altLang="en-US">
                  <a:latin typeface="Times New Roman" pitchFamily="18" charset="0"/>
                </a:rPr>
                <a:t>中断响应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 程序断点进栈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      关中断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向量地址      </a:t>
              </a:r>
              <a:r>
                <a:rPr lang="en-US" altLang="zh-CN">
                  <a:latin typeface="Times New Roman" pitchFamily="18" charset="0"/>
                </a:rPr>
                <a:t>PC</a:t>
              </a:r>
            </a:p>
          </p:txBody>
        </p:sp>
        <p:sp>
          <p:nvSpPr>
            <p:cNvPr id="41006" name="Line 74"/>
            <p:cNvSpPr>
              <a:spLocks noChangeShapeType="1"/>
            </p:cNvSpPr>
            <p:nvPr/>
          </p:nvSpPr>
          <p:spPr bwMode="auto">
            <a:xfrm>
              <a:off x="4128" y="2448"/>
              <a:ext cx="1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8" name="Group 75"/>
          <p:cNvGrpSpPr>
            <a:grpSpLocks/>
          </p:cNvGrpSpPr>
          <p:nvPr/>
        </p:nvGrpSpPr>
        <p:grpSpPr bwMode="auto">
          <a:xfrm>
            <a:off x="4800600" y="2528888"/>
            <a:ext cx="2409825" cy="1700212"/>
            <a:chOff x="556" y="1593"/>
            <a:chExt cx="1518" cy="1071"/>
          </a:xfrm>
        </p:grpSpPr>
        <p:sp>
          <p:nvSpPr>
            <p:cNvPr id="40998" name="Line 76"/>
            <p:cNvSpPr>
              <a:spLocks noChangeShapeType="1"/>
            </p:cNvSpPr>
            <p:nvPr/>
          </p:nvSpPr>
          <p:spPr bwMode="auto">
            <a:xfrm>
              <a:off x="1488" y="2538"/>
              <a:ext cx="0" cy="1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40999" name="Group 77"/>
            <p:cNvGrpSpPr>
              <a:grpSpLocks/>
            </p:cNvGrpSpPr>
            <p:nvPr/>
          </p:nvGrpSpPr>
          <p:grpSpPr bwMode="auto">
            <a:xfrm>
              <a:off x="556" y="1593"/>
              <a:ext cx="1518" cy="984"/>
              <a:chOff x="556" y="1593"/>
              <a:chExt cx="1518" cy="984"/>
            </a:xfrm>
          </p:grpSpPr>
          <p:sp>
            <p:nvSpPr>
              <p:cNvPr id="41000" name="Rectangle 78"/>
              <p:cNvSpPr>
                <a:spLocks noChangeArrowheads="1"/>
              </p:cNvSpPr>
              <p:nvPr/>
            </p:nvSpPr>
            <p:spPr bwMode="auto">
              <a:xfrm>
                <a:off x="922" y="1818"/>
                <a:ext cx="1152" cy="727"/>
              </a:xfrm>
              <a:prstGeom prst="rect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1001" name="Line 79"/>
              <p:cNvSpPr>
                <a:spLocks noChangeShapeType="1"/>
              </p:cNvSpPr>
              <p:nvPr/>
            </p:nvSpPr>
            <p:spPr bwMode="auto">
              <a:xfrm>
                <a:off x="1488" y="1703"/>
                <a:ext cx="0" cy="1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1002" name="Text Box 80"/>
              <p:cNvSpPr txBox="1">
                <a:spLocks noChangeArrowheads="1"/>
              </p:cNvSpPr>
              <p:nvPr/>
            </p:nvSpPr>
            <p:spPr bwMode="auto">
              <a:xfrm>
                <a:off x="556" y="1875"/>
                <a:ext cx="308" cy="7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中断周期</a:t>
                </a:r>
              </a:p>
            </p:txBody>
          </p:sp>
          <p:sp>
            <p:nvSpPr>
              <p:cNvPr id="41003" name="AutoShape 81"/>
              <p:cNvSpPr>
                <a:spLocks/>
              </p:cNvSpPr>
              <p:nvPr/>
            </p:nvSpPr>
            <p:spPr bwMode="auto">
              <a:xfrm>
                <a:off x="816" y="1789"/>
                <a:ext cx="96" cy="771"/>
              </a:xfrm>
              <a:prstGeom prst="leftBrace">
                <a:avLst>
                  <a:gd name="adj1" fmla="val 66927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1004" name="Text Box 82"/>
              <p:cNvSpPr txBox="1">
                <a:spLocks noChangeArrowheads="1"/>
              </p:cNvSpPr>
              <p:nvPr/>
            </p:nvSpPr>
            <p:spPr bwMode="auto">
              <a:xfrm>
                <a:off x="1632" y="1593"/>
                <a:ext cx="2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>
                    <a:latin typeface="Times New Roman" pitchFamily="18" charset="0"/>
                  </a:rPr>
                  <a:t>是</a:t>
                </a:r>
              </a:p>
            </p:txBody>
          </p:sp>
        </p:grpSp>
      </p:grpSp>
      <p:grpSp>
        <p:nvGrpSpPr>
          <p:cNvPr id="20" name="Group 83"/>
          <p:cNvGrpSpPr>
            <a:grpSpLocks/>
          </p:cNvGrpSpPr>
          <p:nvPr/>
        </p:nvGrpSpPr>
        <p:grpSpPr bwMode="auto">
          <a:xfrm>
            <a:off x="4724400" y="4198938"/>
            <a:ext cx="533400" cy="2379662"/>
            <a:chOff x="528" y="2645"/>
            <a:chExt cx="336" cy="1499"/>
          </a:xfrm>
        </p:grpSpPr>
        <p:sp>
          <p:nvSpPr>
            <p:cNvPr id="40993" name="Line 84"/>
            <p:cNvSpPr>
              <a:spLocks noChangeShapeType="1"/>
            </p:cNvSpPr>
            <p:nvPr/>
          </p:nvSpPr>
          <p:spPr bwMode="auto">
            <a:xfrm flipH="1">
              <a:off x="528" y="2645"/>
              <a:ext cx="33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0994" name="Line 85"/>
            <p:cNvSpPr>
              <a:spLocks noChangeShapeType="1"/>
            </p:cNvSpPr>
            <p:nvPr/>
          </p:nvSpPr>
          <p:spPr bwMode="auto">
            <a:xfrm flipH="1">
              <a:off x="528" y="4144"/>
              <a:ext cx="33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0995" name="Text Box 86"/>
            <p:cNvSpPr txBox="1">
              <a:spLocks noChangeArrowheads="1"/>
            </p:cNvSpPr>
            <p:nvPr/>
          </p:nvSpPr>
          <p:spPr bwMode="auto">
            <a:xfrm>
              <a:off x="539" y="2880"/>
              <a:ext cx="308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中断服务程序</a:t>
              </a:r>
            </a:p>
          </p:txBody>
        </p:sp>
        <p:sp>
          <p:nvSpPr>
            <p:cNvPr id="40996" name="Line 87"/>
            <p:cNvSpPr>
              <a:spLocks noChangeShapeType="1"/>
            </p:cNvSpPr>
            <p:nvPr/>
          </p:nvSpPr>
          <p:spPr bwMode="auto">
            <a:xfrm>
              <a:off x="672" y="3930"/>
              <a:ext cx="0" cy="21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0997" name="Line 88"/>
            <p:cNvSpPr>
              <a:spLocks noChangeShapeType="1"/>
            </p:cNvSpPr>
            <p:nvPr/>
          </p:nvSpPr>
          <p:spPr bwMode="auto">
            <a:xfrm rot="10800000">
              <a:off x="672" y="2645"/>
              <a:ext cx="0" cy="21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21" name="Group 89"/>
          <p:cNvGrpSpPr>
            <a:grpSpLocks/>
          </p:cNvGrpSpPr>
          <p:nvPr/>
        </p:nvGrpSpPr>
        <p:grpSpPr bwMode="auto">
          <a:xfrm>
            <a:off x="2362200" y="838200"/>
            <a:ext cx="1619250" cy="5943600"/>
            <a:chOff x="1488" y="528"/>
            <a:chExt cx="1020" cy="3744"/>
          </a:xfrm>
        </p:grpSpPr>
        <p:grpSp>
          <p:nvGrpSpPr>
            <p:cNvPr id="40989" name="Group 90"/>
            <p:cNvGrpSpPr>
              <a:grpSpLocks/>
            </p:cNvGrpSpPr>
            <p:nvPr/>
          </p:nvGrpSpPr>
          <p:grpSpPr bwMode="auto">
            <a:xfrm>
              <a:off x="1488" y="528"/>
              <a:ext cx="1008" cy="3744"/>
              <a:chOff x="1488" y="528"/>
              <a:chExt cx="1008" cy="3744"/>
            </a:xfrm>
          </p:grpSpPr>
          <p:sp>
            <p:nvSpPr>
              <p:cNvPr id="40991" name="Freeform 91"/>
              <p:cNvSpPr>
                <a:spLocks/>
              </p:cNvSpPr>
              <p:nvPr/>
            </p:nvSpPr>
            <p:spPr bwMode="auto">
              <a:xfrm>
                <a:off x="1497" y="4176"/>
                <a:ext cx="3" cy="96"/>
              </a:xfrm>
              <a:custGeom>
                <a:avLst/>
                <a:gdLst>
                  <a:gd name="T0" fmla="*/ 3 w 3"/>
                  <a:gd name="T1" fmla="*/ 0 h 96"/>
                  <a:gd name="T2" fmla="*/ 0 w 3"/>
                  <a:gd name="T3" fmla="*/ 96 h 96"/>
                  <a:gd name="T4" fmla="*/ 0 60000 65536"/>
                  <a:gd name="T5" fmla="*/ 0 60000 65536"/>
                  <a:gd name="T6" fmla="*/ 0 w 3"/>
                  <a:gd name="T7" fmla="*/ 0 h 96"/>
                  <a:gd name="T8" fmla="*/ 3 w 3"/>
                  <a:gd name="T9" fmla="*/ 96 h 9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96">
                    <a:moveTo>
                      <a:pt x="3" y="0"/>
                    </a:moveTo>
                    <a:lnTo>
                      <a:pt x="0" y="9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none" w="med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0992" name="Freeform 92"/>
              <p:cNvSpPr>
                <a:spLocks/>
              </p:cNvSpPr>
              <p:nvPr/>
            </p:nvSpPr>
            <p:spPr bwMode="auto">
              <a:xfrm>
                <a:off x="1488" y="528"/>
                <a:ext cx="1008" cy="3744"/>
              </a:xfrm>
              <a:custGeom>
                <a:avLst/>
                <a:gdLst>
                  <a:gd name="T0" fmla="*/ 0 w 1008"/>
                  <a:gd name="T1" fmla="*/ 3744 h 3696"/>
                  <a:gd name="T2" fmla="*/ 1008 w 1008"/>
                  <a:gd name="T3" fmla="*/ 3744 h 3696"/>
                  <a:gd name="T4" fmla="*/ 1008 w 1008"/>
                  <a:gd name="T5" fmla="*/ 0 h 3696"/>
                  <a:gd name="T6" fmla="*/ 0 w 1008"/>
                  <a:gd name="T7" fmla="*/ 0 h 36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"/>
                  <a:gd name="T13" fmla="*/ 0 h 3696"/>
                  <a:gd name="T14" fmla="*/ 1008 w 1008"/>
                  <a:gd name="T15" fmla="*/ 3696 h 36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" h="3696">
                    <a:moveTo>
                      <a:pt x="0" y="3696"/>
                    </a:moveTo>
                    <a:lnTo>
                      <a:pt x="1008" y="3696"/>
                    </a:lnTo>
                    <a:lnTo>
                      <a:pt x="1008" y="0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0990" name="Line 93"/>
            <p:cNvSpPr>
              <a:spLocks noChangeShapeType="1"/>
            </p:cNvSpPr>
            <p:nvPr/>
          </p:nvSpPr>
          <p:spPr bwMode="auto">
            <a:xfrm>
              <a:off x="2412" y="153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2110" name="Text Box 94"/>
          <p:cNvSpPr txBox="1">
            <a:spLocks noChangeArrowheads="1"/>
          </p:cNvSpPr>
          <p:nvPr/>
        </p:nvSpPr>
        <p:spPr bwMode="auto">
          <a:xfrm>
            <a:off x="533400" y="990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单重 </a:t>
            </a:r>
          </a:p>
        </p:txBody>
      </p:sp>
      <p:sp>
        <p:nvSpPr>
          <p:cNvPr id="342111" name="Text Box 95"/>
          <p:cNvSpPr txBox="1">
            <a:spLocks noChangeArrowheads="1"/>
          </p:cNvSpPr>
          <p:nvPr/>
        </p:nvSpPr>
        <p:spPr bwMode="auto">
          <a:xfrm>
            <a:off x="4343400" y="990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itchFamily="18" charset="0"/>
              </a:rPr>
              <a:t>多重 </a:t>
            </a:r>
          </a:p>
        </p:txBody>
      </p:sp>
      <p:grpSp>
        <p:nvGrpSpPr>
          <p:cNvPr id="23" name="Group 96"/>
          <p:cNvGrpSpPr>
            <a:grpSpLocks/>
          </p:cNvGrpSpPr>
          <p:nvPr/>
        </p:nvGrpSpPr>
        <p:grpSpPr bwMode="auto">
          <a:xfrm>
            <a:off x="6248400" y="838200"/>
            <a:ext cx="1600200" cy="5943600"/>
            <a:chOff x="3936" y="528"/>
            <a:chExt cx="1008" cy="3744"/>
          </a:xfrm>
        </p:grpSpPr>
        <p:sp>
          <p:nvSpPr>
            <p:cNvPr id="40987" name="Freeform 97"/>
            <p:cNvSpPr>
              <a:spLocks/>
            </p:cNvSpPr>
            <p:nvPr/>
          </p:nvSpPr>
          <p:spPr bwMode="auto">
            <a:xfrm>
              <a:off x="3936" y="528"/>
              <a:ext cx="1008" cy="3744"/>
            </a:xfrm>
            <a:custGeom>
              <a:avLst/>
              <a:gdLst>
                <a:gd name="T0" fmla="*/ 0 w 1008"/>
                <a:gd name="T1" fmla="*/ 3648 h 3744"/>
                <a:gd name="T2" fmla="*/ 0 w 1008"/>
                <a:gd name="T3" fmla="*/ 3744 h 3744"/>
                <a:gd name="T4" fmla="*/ 1008 w 1008"/>
                <a:gd name="T5" fmla="*/ 3744 h 3744"/>
                <a:gd name="T6" fmla="*/ 1008 w 1008"/>
                <a:gd name="T7" fmla="*/ 0 h 3744"/>
                <a:gd name="T8" fmla="*/ 0 w 1008"/>
                <a:gd name="T9" fmla="*/ 0 h 37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3744"/>
                <a:gd name="T17" fmla="*/ 1008 w 1008"/>
                <a:gd name="T18" fmla="*/ 3744 h 37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3744">
                  <a:moveTo>
                    <a:pt x="0" y="3648"/>
                  </a:moveTo>
                  <a:lnTo>
                    <a:pt x="0" y="3744"/>
                  </a:lnTo>
                  <a:lnTo>
                    <a:pt x="1008" y="3744"/>
                  </a:lnTo>
                  <a:lnTo>
                    <a:pt x="1008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0988" name="Line 98"/>
            <p:cNvSpPr>
              <a:spLocks noChangeShapeType="1"/>
            </p:cNvSpPr>
            <p:nvPr/>
          </p:nvSpPr>
          <p:spPr bwMode="auto">
            <a:xfrm>
              <a:off x="4848" y="153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2115" name="Rectangle 9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40986" name="AutoShape 1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71" grpId="0" animBg="1" autoUpdateAnimBg="0"/>
      <p:bldP spid="342072" grpId="0" animBg="1" autoUpdateAnimBg="0"/>
      <p:bldP spid="342110" grpId="0" autoUpdateAnimBg="0"/>
      <p:bldP spid="342111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C1AC19-993D-4DB6-B05F-E4420371E6C9}" type="slidenum">
              <a:rPr lang="zh-CN" altLang="en-US"/>
              <a:pPr/>
              <a:t>39</a:t>
            </a:fld>
            <a:endParaRPr lang="en-US" altLang="zh-CN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228600" y="258763"/>
            <a:ext cx="6899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程序中断接口芯片 8259</a:t>
            </a:r>
            <a:r>
              <a:rPr lang="en-US" altLang="zh-CN" sz="3200">
                <a:latin typeface="Times New Roman" pitchFamily="18" charset="0"/>
              </a:rPr>
              <a:t>A </a:t>
            </a:r>
            <a:r>
              <a:rPr lang="zh-CN" altLang="en-US" sz="3200">
                <a:latin typeface="Times New Roman" pitchFamily="18" charset="0"/>
              </a:rPr>
              <a:t>的内部结构 </a:t>
            </a:r>
          </a:p>
        </p:txBody>
      </p:sp>
      <p:sp>
        <p:nvSpPr>
          <p:cNvPr id="343043" name="Rectangle 3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65125" y="957263"/>
            <a:ext cx="8337550" cy="5519737"/>
            <a:chOff x="230" y="603"/>
            <a:chExt cx="5252" cy="3477"/>
          </a:xfrm>
        </p:grpSpPr>
        <p:grpSp>
          <p:nvGrpSpPr>
            <p:cNvPr id="41991" name="Group 5"/>
            <p:cNvGrpSpPr>
              <a:grpSpLocks/>
            </p:cNvGrpSpPr>
            <p:nvPr/>
          </p:nvGrpSpPr>
          <p:grpSpPr bwMode="auto">
            <a:xfrm>
              <a:off x="230" y="603"/>
              <a:ext cx="5252" cy="3477"/>
              <a:chOff x="230" y="603"/>
              <a:chExt cx="5252" cy="3477"/>
            </a:xfrm>
          </p:grpSpPr>
          <p:grpSp>
            <p:nvGrpSpPr>
              <p:cNvPr id="41995" name="Group 6"/>
              <p:cNvGrpSpPr>
                <a:grpSpLocks/>
              </p:cNvGrpSpPr>
              <p:nvPr/>
            </p:nvGrpSpPr>
            <p:grpSpPr bwMode="auto">
              <a:xfrm>
                <a:off x="230" y="603"/>
                <a:ext cx="5252" cy="3477"/>
                <a:chOff x="230" y="603"/>
                <a:chExt cx="5252" cy="3477"/>
              </a:xfrm>
            </p:grpSpPr>
            <p:grpSp>
              <p:nvGrpSpPr>
                <p:cNvPr id="41997" name="Group 7"/>
                <p:cNvGrpSpPr>
                  <a:grpSpLocks/>
                </p:cNvGrpSpPr>
                <p:nvPr/>
              </p:nvGrpSpPr>
              <p:grpSpPr bwMode="auto">
                <a:xfrm>
                  <a:off x="1008" y="1325"/>
                  <a:ext cx="769" cy="442"/>
                  <a:chOff x="816" y="1190"/>
                  <a:chExt cx="769" cy="442"/>
                </a:xfrm>
              </p:grpSpPr>
              <p:sp>
                <p:nvSpPr>
                  <p:cNvPr id="42094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24" y="1190"/>
                    <a:ext cx="760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内部总线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 缓冲器</a:t>
                    </a:r>
                  </a:p>
                </p:txBody>
              </p:sp>
              <p:sp>
                <p:nvSpPr>
                  <p:cNvPr id="42095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816" y="1200"/>
                    <a:ext cx="769" cy="432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1998" name="Group 10"/>
                <p:cNvGrpSpPr>
                  <a:grpSpLocks/>
                </p:cNvGrpSpPr>
                <p:nvPr/>
              </p:nvGrpSpPr>
              <p:grpSpPr bwMode="auto">
                <a:xfrm>
                  <a:off x="1008" y="2279"/>
                  <a:ext cx="769" cy="442"/>
                  <a:chOff x="816" y="1766"/>
                  <a:chExt cx="769" cy="442"/>
                </a:xfrm>
              </p:grpSpPr>
              <p:sp>
                <p:nvSpPr>
                  <p:cNvPr id="4209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6" y="1766"/>
                    <a:ext cx="562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读 / 写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逻   辑</a:t>
                    </a:r>
                  </a:p>
                </p:txBody>
              </p:sp>
              <p:sp>
                <p:nvSpPr>
                  <p:cNvPr id="4209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816" y="1776"/>
                    <a:ext cx="769" cy="432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1999" name="Group 13"/>
                <p:cNvGrpSpPr>
                  <a:grpSpLocks/>
                </p:cNvGrpSpPr>
                <p:nvPr/>
              </p:nvGrpSpPr>
              <p:grpSpPr bwMode="auto">
                <a:xfrm>
                  <a:off x="1008" y="3291"/>
                  <a:ext cx="804" cy="442"/>
                  <a:chOff x="902" y="2638"/>
                  <a:chExt cx="804" cy="442"/>
                </a:xfrm>
              </p:grpSpPr>
              <p:sp>
                <p:nvSpPr>
                  <p:cNvPr id="42090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2" y="2638"/>
                    <a:ext cx="80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级联缓冲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器/比较器</a:t>
                    </a:r>
                  </a:p>
                </p:txBody>
              </p:sp>
              <p:sp>
                <p:nvSpPr>
                  <p:cNvPr id="42091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912" y="2640"/>
                    <a:ext cx="768" cy="432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2000" name="Group 16"/>
                <p:cNvGrpSpPr>
                  <a:grpSpLocks/>
                </p:cNvGrpSpPr>
                <p:nvPr/>
              </p:nvGrpSpPr>
              <p:grpSpPr bwMode="auto">
                <a:xfrm>
                  <a:off x="3324" y="1997"/>
                  <a:ext cx="599" cy="1344"/>
                  <a:chOff x="2822" y="1344"/>
                  <a:chExt cx="599" cy="1344"/>
                </a:xfrm>
              </p:grpSpPr>
              <p:sp>
                <p:nvSpPr>
                  <p:cNvPr id="42088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22" y="1478"/>
                    <a:ext cx="599" cy="10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优先权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比较器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zh-CN" altLang="en-US" sz="2000">
                      <a:latin typeface="Times New Roman" pitchFamily="18" charset="0"/>
                    </a:endParaRP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zh-CN" altLang="en-US" sz="2000">
                      <a:latin typeface="Times New Roman" pitchFamily="18" charset="0"/>
                    </a:endParaRP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( </a:t>
                    </a:r>
                    <a:r>
                      <a:rPr lang="en-US" altLang="zh-CN" sz="2000">
                        <a:latin typeface="Times New Roman" pitchFamily="18" charset="0"/>
                      </a:rPr>
                      <a:t>PR )</a:t>
                    </a:r>
                  </a:p>
                </p:txBody>
              </p:sp>
              <p:sp>
                <p:nvSpPr>
                  <p:cNvPr id="4208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1344"/>
                    <a:ext cx="576" cy="1344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2001" name="Group 19"/>
                <p:cNvGrpSpPr>
                  <a:grpSpLocks/>
                </p:cNvGrpSpPr>
                <p:nvPr/>
              </p:nvGrpSpPr>
              <p:grpSpPr bwMode="auto">
                <a:xfrm>
                  <a:off x="2400" y="1997"/>
                  <a:ext cx="576" cy="1344"/>
                  <a:chOff x="2064" y="1344"/>
                  <a:chExt cx="576" cy="1344"/>
                </a:xfrm>
              </p:grpSpPr>
              <p:sp>
                <p:nvSpPr>
                  <p:cNvPr id="42086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02" y="1489"/>
                    <a:ext cx="489" cy="10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中断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服务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寄存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器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2000">
                        <a:latin typeface="Times New Roman" pitchFamily="18" charset="0"/>
                      </a:rPr>
                      <a:t>(ISR)</a:t>
                    </a:r>
                  </a:p>
                </p:txBody>
              </p:sp>
              <p:sp>
                <p:nvSpPr>
                  <p:cNvPr id="4208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1344"/>
                    <a:ext cx="576" cy="1344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2002" name="Group 22"/>
                <p:cNvGrpSpPr>
                  <a:grpSpLocks/>
                </p:cNvGrpSpPr>
                <p:nvPr/>
              </p:nvGrpSpPr>
              <p:grpSpPr bwMode="auto">
                <a:xfrm>
                  <a:off x="4272" y="1997"/>
                  <a:ext cx="576" cy="1344"/>
                  <a:chOff x="3552" y="1344"/>
                  <a:chExt cx="576" cy="1344"/>
                </a:xfrm>
              </p:grpSpPr>
              <p:sp>
                <p:nvSpPr>
                  <p:cNvPr id="42084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64" y="1489"/>
                    <a:ext cx="516" cy="10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8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中断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8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请求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8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寄存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8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 </a:t>
                    </a: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器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(</a:t>
                    </a:r>
                    <a:r>
                      <a:rPr lang="en-US" altLang="zh-CN" sz="2000">
                        <a:latin typeface="Times New Roman" pitchFamily="18" charset="0"/>
                      </a:rPr>
                      <a:t>IRR)</a:t>
                    </a:r>
                  </a:p>
                </p:txBody>
              </p:sp>
              <p:sp>
                <p:nvSpPr>
                  <p:cNvPr id="42085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1344"/>
                    <a:ext cx="576" cy="1344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grpSp>
              <p:nvGrpSpPr>
                <p:cNvPr id="42003" name="Group 25"/>
                <p:cNvGrpSpPr>
                  <a:grpSpLocks/>
                </p:cNvGrpSpPr>
                <p:nvPr/>
              </p:nvGrpSpPr>
              <p:grpSpPr bwMode="auto">
                <a:xfrm>
                  <a:off x="2400" y="3533"/>
                  <a:ext cx="2448" cy="480"/>
                  <a:chOff x="2064" y="2880"/>
                  <a:chExt cx="2448" cy="480"/>
                </a:xfrm>
              </p:grpSpPr>
              <p:sp>
                <p:nvSpPr>
                  <p:cNvPr id="42082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3" y="2918"/>
                    <a:ext cx="1243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solidFill>
                          <a:schemeClr val="folHlink"/>
                        </a:solidFill>
                        <a:latin typeface="Times New Roman" pitchFamily="18" charset="0"/>
                      </a:rPr>
                      <a:t>中断屏蔽寄存器</a:t>
                    </a:r>
                  </a:p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      （</a:t>
                    </a:r>
                    <a:r>
                      <a:rPr lang="en-US" altLang="zh-CN" sz="2000">
                        <a:latin typeface="Times New Roman" pitchFamily="18" charset="0"/>
                      </a:rPr>
                      <a:t>IMR）</a:t>
                    </a:r>
                  </a:p>
                </p:txBody>
              </p:sp>
              <p:sp>
                <p:nvSpPr>
                  <p:cNvPr id="4208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2880"/>
                    <a:ext cx="2448" cy="48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sp>
              <p:nvSpPr>
                <p:cNvPr id="42004" name="Rectangle 28"/>
                <p:cNvSpPr>
                  <a:spLocks noChangeArrowheads="1"/>
                </p:cNvSpPr>
                <p:nvPr/>
              </p:nvSpPr>
              <p:spPr bwMode="auto">
                <a:xfrm>
                  <a:off x="2064" y="941"/>
                  <a:ext cx="96" cy="307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05" name="Rectangle 29"/>
                <p:cNvSpPr>
                  <a:spLocks noChangeArrowheads="1"/>
                </p:cNvSpPr>
                <p:nvPr/>
              </p:nvSpPr>
              <p:spPr bwMode="auto">
                <a:xfrm>
                  <a:off x="2160" y="1709"/>
                  <a:ext cx="2736" cy="9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06" name="AutoShape 30"/>
                <p:cNvSpPr>
                  <a:spLocks noChangeArrowheads="1"/>
                </p:cNvSpPr>
                <p:nvPr/>
              </p:nvSpPr>
              <p:spPr bwMode="auto">
                <a:xfrm>
                  <a:off x="2640" y="1805"/>
                  <a:ext cx="144" cy="192"/>
                </a:xfrm>
                <a:prstGeom prst="upArrow">
                  <a:avLst>
                    <a:gd name="adj1" fmla="val 50000"/>
                    <a:gd name="adj2" fmla="val 33333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07" name="AutoShape 31"/>
                <p:cNvSpPr>
                  <a:spLocks noChangeArrowheads="1"/>
                </p:cNvSpPr>
                <p:nvPr/>
              </p:nvSpPr>
              <p:spPr bwMode="auto">
                <a:xfrm>
                  <a:off x="4512" y="1805"/>
                  <a:ext cx="144" cy="192"/>
                </a:xfrm>
                <a:prstGeom prst="upArrow">
                  <a:avLst>
                    <a:gd name="adj1" fmla="val 50000"/>
                    <a:gd name="adj2" fmla="val 33333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08" name="Line 32"/>
                <p:cNvSpPr>
                  <a:spLocks noChangeShapeType="1"/>
                </p:cNvSpPr>
                <p:nvPr/>
              </p:nvSpPr>
              <p:spPr bwMode="auto">
                <a:xfrm>
                  <a:off x="2880" y="180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09" name="Line 33"/>
                <p:cNvSpPr>
                  <a:spLocks noChangeShapeType="1"/>
                </p:cNvSpPr>
                <p:nvPr/>
              </p:nvSpPr>
              <p:spPr bwMode="auto">
                <a:xfrm>
                  <a:off x="3600" y="180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0" name="Line 34"/>
                <p:cNvSpPr>
                  <a:spLocks noChangeShapeType="1"/>
                </p:cNvSpPr>
                <p:nvPr/>
              </p:nvSpPr>
              <p:spPr bwMode="auto">
                <a:xfrm>
                  <a:off x="4416" y="1805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1" name="AutoShape 35"/>
                <p:cNvSpPr>
                  <a:spLocks noChangeArrowheads="1"/>
                </p:cNvSpPr>
                <p:nvPr/>
              </p:nvSpPr>
              <p:spPr bwMode="auto">
                <a:xfrm>
                  <a:off x="2160" y="3725"/>
                  <a:ext cx="240" cy="144"/>
                </a:xfrm>
                <a:prstGeom prst="leftRightArrow">
                  <a:avLst>
                    <a:gd name="adj1" fmla="val 50000"/>
                    <a:gd name="adj2" fmla="val 33333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12" name="AutoShape 36"/>
                <p:cNvSpPr>
                  <a:spLocks noChangeArrowheads="1"/>
                </p:cNvSpPr>
                <p:nvPr/>
              </p:nvSpPr>
              <p:spPr bwMode="auto">
                <a:xfrm>
                  <a:off x="1776" y="1479"/>
                  <a:ext cx="288" cy="144"/>
                </a:xfrm>
                <a:prstGeom prst="leftRightArrow">
                  <a:avLst>
                    <a:gd name="adj1" fmla="val 50000"/>
                    <a:gd name="adj2" fmla="val 4000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13" name="Freeform 37"/>
                <p:cNvSpPr>
                  <a:spLocks/>
                </p:cNvSpPr>
                <p:nvPr/>
              </p:nvSpPr>
              <p:spPr bwMode="auto">
                <a:xfrm>
                  <a:off x="1776" y="2189"/>
                  <a:ext cx="288" cy="1296"/>
                </a:xfrm>
                <a:custGeom>
                  <a:avLst/>
                  <a:gdLst>
                    <a:gd name="T0" fmla="*/ 288 w 288"/>
                    <a:gd name="T1" fmla="*/ 0 h 1296"/>
                    <a:gd name="T2" fmla="*/ 192 w 288"/>
                    <a:gd name="T3" fmla="*/ 0 h 1296"/>
                    <a:gd name="T4" fmla="*/ 192 w 288"/>
                    <a:gd name="T5" fmla="*/ 1296 h 1296"/>
                    <a:gd name="T6" fmla="*/ 0 w 288"/>
                    <a:gd name="T7" fmla="*/ 1296 h 129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8"/>
                    <a:gd name="T13" fmla="*/ 0 h 1296"/>
                    <a:gd name="T14" fmla="*/ 288 w 288"/>
                    <a:gd name="T15" fmla="*/ 1296 h 129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8" h="1296">
                      <a:moveTo>
                        <a:pt x="288" y="0"/>
                      </a:moveTo>
                      <a:lnTo>
                        <a:pt x="192" y="0"/>
                      </a:lnTo>
                      <a:lnTo>
                        <a:pt x="192" y="1296"/>
                      </a:lnTo>
                      <a:lnTo>
                        <a:pt x="0" y="1296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4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1776" y="2477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oval" w="sm" len="sm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grpSp>
              <p:nvGrpSpPr>
                <p:cNvPr id="42015" name="Group 39"/>
                <p:cNvGrpSpPr>
                  <a:grpSpLocks/>
                </p:cNvGrpSpPr>
                <p:nvPr/>
              </p:nvGrpSpPr>
              <p:grpSpPr bwMode="auto">
                <a:xfrm>
                  <a:off x="2592" y="1181"/>
                  <a:ext cx="1968" cy="336"/>
                  <a:chOff x="2256" y="1056"/>
                  <a:chExt cx="1968" cy="336"/>
                </a:xfrm>
              </p:grpSpPr>
              <p:sp>
                <p:nvSpPr>
                  <p:cNvPr id="42080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8" y="1102"/>
                    <a:ext cx="760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000">
                        <a:latin typeface="Times New Roman" pitchFamily="18" charset="0"/>
                      </a:rPr>
                      <a:t>控制逻辑</a:t>
                    </a:r>
                  </a:p>
                </p:txBody>
              </p:sp>
              <p:sp>
                <p:nvSpPr>
                  <p:cNvPr id="42081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2256" y="1056"/>
                    <a:ext cx="1968" cy="336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 eaLnBrk="1" hangingPunct="1">
                      <a:buClrTx/>
                      <a:buSzTx/>
                      <a:buFontTx/>
                      <a:buNone/>
                    </a:pPr>
                    <a:endParaRPr lang="zh-CN" altLang="en-US" sz="800">
                      <a:latin typeface="宋体" pitchFamily="2" charset="-122"/>
                    </a:endParaRPr>
                  </a:p>
                </p:txBody>
              </p:sp>
            </p:grpSp>
            <p:sp>
              <p:nvSpPr>
                <p:cNvPr id="42016" name="Line 42"/>
                <p:cNvSpPr>
                  <a:spLocks noChangeShapeType="1"/>
                </p:cNvSpPr>
                <p:nvPr/>
              </p:nvSpPr>
              <p:spPr bwMode="auto">
                <a:xfrm rot="10800000">
                  <a:off x="4416" y="1517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7" name="Line 43"/>
                <p:cNvSpPr>
                  <a:spLocks noChangeShapeType="1"/>
                </p:cNvSpPr>
                <p:nvPr/>
              </p:nvSpPr>
              <p:spPr bwMode="auto">
                <a:xfrm rot="10800000">
                  <a:off x="3600" y="1517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8" name="Line 44"/>
                <p:cNvSpPr>
                  <a:spLocks noChangeShapeType="1"/>
                </p:cNvSpPr>
                <p:nvPr/>
              </p:nvSpPr>
              <p:spPr bwMode="auto">
                <a:xfrm rot="10800000">
                  <a:off x="2880" y="1517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19" name="Line 45"/>
                <p:cNvSpPr>
                  <a:spLocks noChangeShapeType="1"/>
                </p:cNvSpPr>
                <p:nvPr/>
              </p:nvSpPr>
              <p:spPr bwMode="auto">
                <a:xfrm rot="10800000">
                  <a:off x="4224" y="989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2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032" y="758"/>
                  <a:ext cx="40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INT</a:t>
                  </a:r>
                </a:p>
              </p:txBody>
            </p:sp>
            <p:sp>
              <p:nvSpPr>
                <p:cNvPr id="42021" name="Line 47"/>
                <p:cNvSpPr>
                  <a:spLocks noChangeShapeType="1"/>
                </p:cNvSpPr>
                <p:nvPr/>
              </p:nvSpPr>
              <p:spPr bwMode="auto">
                <a:xfrm>
                  <a:off x="3038" y="941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22" name="Oval 48"/>
                <p:cNvSpPr>
                  <a:spLocks noChangeArrowheads="1"/>
                </p:cNvSpPr>
                <p:nvPr/>
              </p:nvSpPr>
              <p:spPr bwMode="auto">
                <a:xfrm>
                  <a:off x="3024" y="1133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grpSp>
              <p:nvGrpSpPr>
                <p:cNvPr id="42023" name="Group 49"/>
                <p:cNvGrpSpPr>
                  <a:grpSpLocks/>
                </p:cNvGrpSpPr>
                <p:nvPr/>
              </p:nvGrpSpPr>
              <p:grpSpPr bwMode="auto">
                <a:xfrm>
                  <a:off x="2774" y="710"/>
                  <a:ext cx="517" cy="250"/>
                  <a:chOff x="2438" y="585"/>
                  <a:chExt cx="517" cy="250"/>
                </a:xfrm>
              </p:grpSpPr>
              <p:sp>
                <p:nvSpPr>
                  <p:cNvPr id="42078" name="Text 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8" y="585"/>
                    <a:ext cx="517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2000">
                        <a:latin typeface="Times New Roman" pitchFamily="18" charset="0"/>
                      </a:rPr>
                      <a:t>INTA</a:t>
                    </a:r>
                  </a:p>
                </p:txBody>
              </p:sp>
              <p:sp>
                <p:nvSpPr>
                  <p:cNvPr id="42079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624"/>
                    <a:ext cx="38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024" name="AutoShape 52"/>
                <p:cNvSpPr>
                  <a:spLocks noChangeArrowheads="1"/>
                </p:cNvSpPr>
                <p:nvPr/>
              </p:nvSpPr>
              <p:spPr bwMode="auto">
                <a:xfrm>
                  <a:off x="720" y="1479"/>
                  <a:ext cx="288" cy="144"/>
                </a:xfrm>
                <a:prstGeom prst="leftRightArrow">
                  <a:avLst>
                    <a:gd name="adj1" fmla="val 50000"/>
                    <a:gd name="adj2" fmla="val 4000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25" name="Oval 53"/>
                <p:cNvSpPr>
                  <a:spLocks noChangeArrowheads="1"/>
                </p:cNvSpPr>
                <p:nvPr/>
              </p:nvSpPr>
              <p:spPr bwMode="auto">
                <a:xfrm>
                  <a:off x="960" y="2333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26" name="Oval 54"/>
                <p:cNvSpPr>
                  <a:spLocks noChangeArrowheads="1"/>
                </p:cNvSpPr>
                <p:nvPr/>
              </p:nvSpPr>
              <p:spPr bwMode="auto">
                <a:xfrm>
                  <a:off x="960" y="2477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27" name="Line 55"/>
                <p:cNvSpPr>
                  <a:spLocks noChangeShapeType="1"/>
                </p:cNvSpPr>
                <p:nvPr/>
              </p:nvSpPr>
              <p:spPr bwMode="auto">
                <a:xfrm>
                  <a:off x="768" y="2357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28" name="Line 56"/>
                <p:cNvSpPr>
                  <a:spLocks noChangeShapeType="1"/>
                </p:cNvSpPr>
                <p:nvPr/>
              </p:nvSpPr>
              <p:spPr bwMode="auto">
                <a:xfrm>
                  <a:off x="768" y="2500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29" name="Line 57"/>
                <p:cNvSpPr>
                  <a:spLocks noChangeShapeType="1"/>
                </p:cNvSpPr>
                <p:nvPr/>
              </p:nvSpPr>
              <p:spPr bwMode="auto">
                <a:xfrm>
                  <a:off x="816" y="2621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30" name="Line 58"/>
                <p:cNvSpPr>
                  <a:spLocks noChangeShapeType="1"/>
                </p:cNvSpPr>
                <p:nvPr/>
              </p:nvSpPr>
              <p:spPr bwMode="auto">
                <a:xfrm>
                  <a:off x="768" y="3341"/>
                  <a:ext cx="23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31" name="Line 59"/>
                <p:cNvSpPr>
                  <a:spLocks noChangeShapeType="1"/>
                </p:cNvSpPr>
                <p:nvPr/>
              </p:nvSpPr>
              <p:spPr bwMode="auto">
                <a:xfrm>
                  <a:off x="768" y="3485"/>
                  <a:ext cx="23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32" name="Line 60"/>
                <p:cNvSpPr>
                  <a:spLocks noChangeShapeType="1"/>
                </p:cNvSpPr>
                <p:nvPr/>
              </p:nvSpPr>
              <p:spPr bwMode="auto">
                <a:xfrm>
                  <a:off x="768" y="3629"/>
                  <a:ext cx="23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33" name="Oval 61"/>
                <p:cNvSpPr>
                  <a:spLocks noChangeArrowheads="1"/>
                </p:cNvSpPr>
                <p:nvPr/>
              </p:nvSpPr>
              <p:spPr bwMode="auto">
                <a:xfrm>
                  <a:off x="1344" y="3725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34" name="Freeform 62"/>
                <p:cNvSpPr>
                  <a:spLocks/>
                </p:cNvSpPr>
                <p:nvPr/>
              </p:nvSpPr>
              <p:spPr bwMode="auto">
                <a:xfrm>
                  <a:off x="768" y="3773"/>
                  <a:ext cx="607" cy="192"/>
                </a:xfrm>
                <a:custGeom>
                  <a:avLst/>
                  <a:gdLst>
                    <a:gd name="T0" fmla="*/ 607 w 480"/>
                    <a:gd name="T1" fmla="*/ 0 h 192"/>
                    <a:gd name="T2" fmla="*/ 607 w 480"/>
                    <a:gd name="T3" fmla="*/ 192 h 192"/>
                    <a:gd name="T4" fmla="*/ 0 w 480"/>
                    <a:gd name="T5" fmla="*/ 192 h 192"/>
                    <a:gd name="T6" fmla="*/ 0 60000 65536"/>
                    <a:gd name="T7" fmla="*/ 0 60000 65536"/>
                    <a:gd name="T8" fmla="*/ 0 60000 65536"/>
                    <a:gd name="T9" fmla="*/ 0 w 480"/>
                    <a:gd name="T10" fmla="*/ 0 h 192"/>
                    <a:gd name="T11" fmla="*/ 480 w 480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0" h="192">
                      <a:moveTo>
                        <a:pt x="480" y="0"/>
                      </a:moveTo>
                      <a:lnTo>
                        <a:pt x="480" y="192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35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230" y="1440"/>
                  <a:ext cx="535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7</a:t>
                  </a:r>
                  <a:r>
                    <a:rPr lang="en-US" altLang="zh-CN" sz="2000">
                      <a:latin typeface="Times New Roman" pitchFamily="18" charset="0"/>
                    </a:rPr>
                    <a:t>~D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42036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576" y="2534"/>
                  <a:ext cx="28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A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0</a:t>
                  </a:r>
                </a:p>
              </p:txBody>
            </p:sp>
            <p:grpSp>
              <p:nvGrpSpPr>
                <p:cNvPr id="42037" name="Group 65"/>
                <p:cNvGrpSpPr>
                  <a:grpSpLocks/>
                </p:cNvGrpSpPr>
                <p:nvPr/>
              </p:nvGrpSpPr>
              <p:grpSpPr bwMode="auto">
                <a:xfrm>
                  <a:off x="432" y="2189"/>
                  <a:ext cx="348" cy="250"/>
                  <a:chOff x="432" y="2064"/>
                  <a:chExt cx="348" cy="250"/>
                </a:xfrm>
              </p:grpSpPr>
              <p:sp>
                <p:nvSpPr>
                  <p:cNvPr id="42076" name="Text 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2064"/>
                    <a:ext cx="348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2000">
                        <a:latin typeface="Times New Roman" pitchFamily="18" charset="0"/>
                      </a:rPr>
                      <a:t>RD</a:t>
                    </a:r>
                  </a:p>
                </p:txBody>
              </p:sp>
              <p:sp>
                <p:nvSpPr>
                  <p:cNvPr id="42077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480" y="2112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2038" name="Group 68"/>
                <p:cNvGrpSpPr>
                  <a:grpSpLocks/>
                </p:cNvGrpSpPr>
                <p:nvPr/>
              </p:nvGrpSpPr>
              <p:grpSpPr bwMode="auto">
                <a:xfrm>
                  <a:off x="384" y="2381"/>
                  <a:ext cx="392" cy="250"/>
                  <a:chOff x="384" y="2256"/>
                  <a:chExt cx="392" cy="250"/>
                </a:xfrm>
              </p:grpSpPr>
              <p:sp>
                <p:nvSpPr>
                  <p:cNvPr id="42074" name="Text Box 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4" y="2256"/>
                    <a:ext cx="392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2000">
                        <a:latin typeface="Times New Roman" pitchFamily="18" charset="0"/>
                      </a:rPr>
                      <a:t>WR</a:t>
                    </a:r>
                  </a:p>
                </p:txBody>
              </p:sp>
              <p:sp>
                <p:nvSpPr>
                  <p:cNvPr id="42075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2304"/>
                    <a:ext cx="288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039" name="Oval 71"/>
                <p:cNvSpPr>
                  <a:spLocks noChangeArrowheads="1"/>
                </p:cNvSpPr>
                <p:nvPr/>
              </p:nvSpPr>
              <p:spPr bwMode="auto">
                <a:xfrm>
                  <a:off x="1361" y="2717"/>
                  <a:ext cx="48" cy="48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40" name="Freeform 72"/>
                <p:cNvSpPr>
                  <a:spLocks/>
                </p:cNvSpPr>
                <p:nvPr/>
              </p:nvSpPr>
              <p:spPr bwMode="auto">
                <a:xfrm>
                  <a:off x="912" y="2765"/>
                  <a:ext cx="480" cy="96"/>
                </a:xfrm>
                <a:custGeom>
                  <a:avLst/>
                  <a:gdLst>
                    <a:gd name="T0" fmla="*/ 480 w 480"/>
                    <a:gd name="T1" fmla="*/ 0 h 192"/>
                    <a:gd name="T2" fmla="*/ 480 w 480"/>
                    <a:gd name="T3" fmla="*/ 96 h 192"/>
                    <a:gd name="T4" fmla="*/ 0 w 480"/>
                    <a:gd name="T5" fmla="*/ 96 h 192"/>
                    <a:gd name="T6" fmla="*/ 0 60000 65536"/>
                    <a:gd name="T7" fmla="*/ 0 60000 65536"/>
                    <a:gd name="T8" fmla="*/ 0 60000 65536"/>
                    <a:gd name="T9" fmla="*/ 0 w 480"/>
                    <a:gd name="T10" fmla="*/ 0 h 192"/>
                    <a:gd name="T11" fmla="*/ 480 w 480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0" h="192">
                      <a:moveTo>
                        <a:pt x="480" y="0"/>
                      </a:moveTo>
                      <a:lnTo>
                        <a:pt x="480" y="192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41" name="Line 73"/>
                <p:cNvSpPr>
                  <a:spLocks noChangeShapeType="1"/>
                </p:cNvSpPr>
                <p:nvPr/>
              </p:nvSpPr>
              <p:spPr bwMode="auto">
                <a:xfrm>
                  <a:off x="720" y="2861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grpSp>
              <p:nvGrpSpPr>
                <p:cNvPr id="42042" name="Group 74"/>
                <p:cNvGrpSpPr>
                  <a:grpSpLocks/>
                </p:cNvGrpSpPr>
                <p:nvPr/>
              </p:nvGrpSpPr>
              <p:grpSpPr bwMode="auto">
                <a:xfrm>
                  <a:off x="432" y="2755"/>
                  <a:ext cx="321" cy="250"/>
                  <a:chOff x="432" y="2630"/>
                  <a:chExt cx="321" cy="250"/>
                </a:xfrm>
              </p:grpSpPr>
              <p:sp>
                <p:nvSpPr>
                  <p:cNvPr id="42072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2630"/>
                    <a:ext cx="321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algn="l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zh-CN" sz="2000">
                        <a:latin typeface="Times New Roman" pitchFamily="18" charset="0"/>
                      </a:rPr>
                      <a:t>CS</a:t>
                    </a:r>
                  </a:p>
                </p:txBody>
              </p:sp>
              <p:sp>
                <p:nvSpPr>
                  <p:cNvPr id="42073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480" y="2688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2043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336" y="3139"/>
                  <a:ext cx="48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CAS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42044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336" y="3331"/>
                  <a:ext cx="48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CAS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42045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336" y="3523"/>
                  <a:ext cx="48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CAS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2</a:t>
                  </a:r>
                </a:p>
              </p:txBody>
            </p:sp>
            <p:sp>
              <p:nvSpPr>
                <p:cNvPr id="42046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46" y="3830"/>
                  <a:ext cx="57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SP/EN</a:t>
                  </a:r>
                </a:p>
              </p:txBody>
            </p:sp>
            <p:sp>
              <p:nvSpPr>
                <p:cNvPr id="42047" name="Line 81"/>
                <p:cNvSpPr>
                  <a:spLocks noChangeShapeType="1"/>
                </p:cNvSpPr>
                <p:nvPr/>
              </p:nvSpPr>
              <p:spPr bwMode="auto">
                <a:xfrm>
                  <a:off x="288" y="3869"/>
                  <a:ext cx="19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48" name="Line 82"/>
                <p:cNvSpPr>
                  <a:spLocks noChangeShapeType="1"/>
                </p:cNvSpPr>
                <p:nvPr/>
              </p:nvSpPr>
              <p:spPr bwMode="auto">
                <a:xfrm>
                  <a:off x="528" y="3869"/>
                  <a:ext cx="23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49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2640" y="3341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0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3600" y="3341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1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4560" y="3341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2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4848" y="2093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3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5126" y="1939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4205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4848" y="2257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5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4848" y="242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6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4848" y="2586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7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4848" y="2751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848" y="2915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59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4848" y="3080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60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4848" y="3245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61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5126" y="2105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42062" name="Text Box 96"/>
                <p:cNvSpPr txBox="1">
                  <a:spLocks noChangeArrowheads="1"/>
                </p:cNvSpPr>
                <p:nvPr/>
              </p:nvSpPr>
              <p:spPr bwMode="auto">
                <a:xfrm>
                  <a:off x="5136" y="2271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2</a:t>
                  </a:r>
                </a:p>
              </p:txBody>
            </p:sp>
            <p:sp>
              <p:nvSpPr>
                <p:cNvPr id="42063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5136" y="2437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3</a:t>
                  </a:r>
                </a:p>
              </p:txBody>
            </p:sp>
            <p:sp>
              <p:nvSpPr>
                <p:cNvPr id="42064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5136" y="2603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4</a:t>
                  </a:r>
                </a:p>
              </p:txBody>
            </p:sp>
            <p:sp>
              <p:nvSpPr>
                <p:cNvPr id="42065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5136" y="2765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5</a:t>
                  </a:r>
                </a:p>
              </p:txBody>
            </p:sp>
            <p:sp>
              <p:nvSpPr>
                <p:cNvPr id="42066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5136" y="2935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6</a:t>
                  </a:r>
                </a:p>
              </p:txBody>
            </p:sp>
            <p:sp>
              <p:nvSpPr>
                <p:cNvPr id="42067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5136" y="3101"/>
                  <a:ext cx="3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IR</a:t>
                  </a:r>
                  <a:r>
                    <a:rPr lang="en-US" altLang="zh-CN" sz="2000" baseline="-25000">
                      <a:latin typeface="Times New Roman" pitchFamily="18" charset="0"/>
                    </a:rPr>
                    <a:t>7</a:t>
                  </a:r>
                </a:p>
              </p:txBody>
            </p:sp>
            <p:sp>
              <p:nvSpPr>
                <p:cNvPr id="42068" name="AutoShape 102"/>
                <p:cNvSpPr>
                  <a:spLocks noChangeArrowheads="1"/>
                </p:cNvSpPr>
                <p:nvPr/>
              </p:nvSpPr>
              <p:spPr bwMode="auto">
                <a:xfrm>
                  <a:off x="3936" y="2573"/>
                  <a:ext cx="336" cy="192"/>
                </a:xfrm>
                <a:prstGeom prst="leftArrow">
                  <a:avLst>
                    <a:gd name="adj1" fmla="val 50000"/>
                    <a:gd name="adj2" fmla="val 4375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69" name="AutoShape 103"/>
                <p:cNvSpPr>
                  <a:spLocks noChangeArrowheads="1"/>
                </p:cNvSpPr>
                <p:nvPr/>
              </p:nvSpPr>
              <p:spPr bwMode="auto">
                <a:xfrm>
                  <a:off x="2976" y="2573"/>
                  <a:ext cx="336" cy="192"/>
                </a:xfrm>
                <a:prstGeom prst="leftRightArrow">
                  <a:avLst>
                    <a:gd name="adj1" fmla="val 50000"/>
                    <a:gd name="adj2" fmla="val 35000"/>
                  </a:avLst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42070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112" y="845"/>
                  <a:ext cx="144" cy="28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2071" name="Text Box 105"/>
                <p:cNvSpPr txBox="1">
                  <a:spLocks noChangeArrowheads="1"/>
                </p:cNvSpPr>
                <p:nvPr/>
              </p:nvSpPr>
              <p:spPr bwMode="auto">
                <a:xfrm>
                  <a:off x="1766" y="603"/>
                  <a:ext cx="76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内部总线</a:t>
                  </a:r>
                </a:p>
              </p:txBody>
            </p:sp>
          </p:grpSp>
          <p:sp>
            <p:nvSpPr>
              <p:cNvPr id="41996" name="Line 106"/>
              <p:cNvSpPr>
                <a:spLocks noChangeShapeType="1"/>
              </p:cNvSpPr>
              <p:nvPr/>
            </p:nvSpPr>
            <p:spPr bwMode="auto">
              <a:xfrm>
                <a:off x="2160" y="1716"/>
                <a:ext cx="0" cy="82"/>
              </a:xfrm>
              <a:prstGeom prst="line">
                <a:avLst/>
              </a:prstGeom>
              <a:noFill/>
              <a:ln w="28575">
                <a:solidFill>
                  <a:srgbClr val="0000DC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1992" name="Line 107"/>
            <p:cNvSpPr>
              <a:spLocks noChangeShapeType="1"/>
            </p:cNvSpPr>
            <p:nvPr/>
          </p:nvSpPr>
          <p:spPr bwMode="auto">
            <a:xfrm>
              <a:off x="2074" y="4028"/>
              <a:ext cx="77" cy="0"/>
            </a:xfrm>
            <a:prstGeom prst="line">
              <a:avLst/>
            </a:prstGeom>
            <a:noFill/>
            <a:ln w="76200">
              <a:solidFill>
                <a:srgbClr val="00007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93" name="Line 108"/>
            <p:cNvSpPr>
              <a:spLocks noChangeShapeType="1"/>
            </p:cNvSpPr>
            <p:nvPr/>
          </p:nvSpPr>
          <p:spPr bwMode="auto">
            <a:xfrm>
              <a:off x="2074" y="952"/>
              <a:ext cx="77" cy="0"/>
            </a:xfrm>
            <a:prstGeom prst="line">
              <a:avLst/>
            </a:prstGeom>
            <a:noFill/>
            <a:ln w="76200">
              <a:solidFill>
                <a:srgbClr val="0000E8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994" name="Line 109"/>
            <p:cNvSpPr>
              <a:spLocks noChangeShapeType="1"/>
            </p:cNvSpPr>
            <p:nvPr/>
          </p:nvSpPr>
          <p:spPr bwMode="auto">
            <a:xfrm>
              <a:off x="4896" y="1713"/>
              <a:ext cx="0" cy="84"/>
            </a:xfrm>
            <a:prstGeom prst="line">
              <a:avLst/>
            </a:prstGeom>
            <a:noFill/>
            <a:ln w="76200">
              <a:solidFill>
                <a:srgbClr val="00007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1990" name="AutoShape 1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C692BD-2027-465B-A574-3EAC53549463}" type="slidenum">
              <a:rPr lang="zh-CN" altLang="en-US"/>
              <a:pPr/>
              <a:t>40</a:t>
            </a:fld>
            <a:endParaRPr lang="en-US" altLang="zh-CN"/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381000" y="349250"/>
            <a:ext cx="7431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主程序和服务程序抢占 </a:t>
            </a:r>
            <a:r>
              <a:rPr lang="en-US" altLang="zh-CN" sz="3600">
                <a:latin typeface="Times New Roman" pitchFamily="18" charset="0"/>
              </a:rPr>
              <a:t>CPU </a:t>
            </a:r>
            <a:r>
              <a:rPr lang="zh-CN" altLang="en-US" sz="3600">
                <a:latin typeface="Times New Roman" pitchFamily="18" charset="0"/>
              </a:rPr>
              <a:t>示意图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3400" y="3505200"/>
            <a:ext cx="8093075" cy="2152650"/>
            <a:chOff x="374" y="2782"/>
            <a:chExt cx="5098" cy="1356"/>
          </a:xfrm>
        </p:grpSpPr>
        <p:grpSp>
          <p:nvGrpSpPr>
            <p:cNvPr id="43029" name="Group 4"/>
            <p:cNvGrpSpPr>
              <a:grpSpLocks/>
            </p:cNvGrpSpPr>
            <p:nvPr/>
          </p:nvGrpSpPr>
          <p:grpSpPr bwMode="auto">
            <a:xfrm>
              <a:off x="1680" y="2782"/>
              <a:ext cx="3792" cy="1356"/>
              <a:chOff x="1680" y="2782"/>
              <a:chExt cx="3792" cy="1356"/>
            </a:xfrm>
          </p:grpSpPr>
          <p:sp>
            <p:nvSpPr>
              <p:cNvPr id="43031" name="Freeform 5"/>
              <p:cNvSpPr>
                <a:spLocks/>
              </p:cNvSpPr>
              <p:nvPr/>
            </p:nvSpPr>
            <p:spPr bwMode="auto">
              <a:xfrm>
                <a:off x="1680" y="3072"/>
                <a:ext cx="3792" cy="528"/>
              </a:xfrm>
              <a:custGeom>
                <a:avLst/>
                <a:gdLst>
                  <a:gd name="T0" fmla="*/ 0 w 3792"/>
                  <a:gd name="T1" fmla="*/ 528 h 528"/>
                  <a:gd name="T2" fmla="*/ 0 w 3792"/>
                  <a:gd name="T3" fmla="*/ 0 h 528"/>
                  <a:gd name="T4" fmla="*/ 912 w 3792"/>
                  <a:gd name="T5" fmla="*/ 0 h 528"/>
                  <a:gd name="T6" fmla="*/ 912 w 3792"/>
                  <a:gd name="T7" fmla="*/ 528 h 528"/>
                  <a:gd name="T8" fmla="*/ 1296 w 3792"/>
                  <a:gd name="T9" fmla="*/ 528 h 528"/>
                  <a:gd name="T10" fmla="*/ 1296 w 3792"/>
                  <a:gd name="T11" fmla="*/ 0 h 528"/>
                  <a:gd name="T12" fmla="*/ 2208 w 3792"/>
                  <a:gd name="T13" fmla="*/ 0 h 528"/>
                  <a:gd name="T14" fmla="*/ 2208 w 3792"/>
                  <a:gd name="T15" fmla="*/ 528 h 528"/>
                  <a:gd name="T16" fmla="*/ 2592 w 3792"/>
                  <a:gd name="T17" fmla="*/ 528 h 528"/>
                  <a:gd name="T18" fmla="*/ 2592 w 3792"/>
                  <a:gd name="T19" fmla="*/ 0 h 528"/>
                  <a:gd name="T20" fmla="*/ 3792 w 3792"/>
                  <a:gd name="T21" fmla="*/ 0 h 52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92"/>
                  <a:gd name="T34" fmla="*/ 0 h 528"/>
                  <a:gd name="T35" fmla="*/ 3792 w 3792"/>
                  <a:gd name="T36" fmla="*/ 528 h 52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92" h="528">
                    <a:moveTo>
                      <a:pt x="0" y="528"/>
                    </a:moveTo>
                    <a:lnTo>
                      <a:pt x="0" y="0"/>
                    </a:lnTo>
                    <a:lnTo>
                      <a:pt x="912" y="0"/>
                    </a:lnTo>
                    <a:lnTo>
                      <a:pt x="912" y="528"/>
                    </a:lnTo>
                    <a:lnTo>
                      <a:pt x="1296" y="528"/>
                    </a:lnTo>
                    <a:lnTo>
                      <a:pt x="1296" y="0"/>
                    </a:lnTo>
                    <a:lnTo>
                      <a:pt x="2208" y="0"/>
                    </a:lnTo>
                    <a:lnTo>
                      <a:pt x="2208" y="528"/>
                    </a:lnTo>
                    <a:lnTo>
                      <a:pt x="2592" y="528"/>
                    </a:lnTo>
                    <a:lnTo>
                      <a:pt x="2592" y="0"/>
                    </a:lnTo>
                    <a:lnTo>
                      <a:pt x="3792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032" name="Text Box 6"/>
              <p:cNvSpPr txBox="1">
                <a:spLocks noChangeArrowheads="1"/>
              </p:cNvSpPr>
              <p:nvPr/>
            </p:nvSpPr>
            <p:spPr bwMode="auto">
              <a:xfrm>
                <a:off x="1776" y="2782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准备工作</a:t>
                </a:r>
              </a:p>
            </p:txBody>
          </p:sp>
          <p:sp>
            <p:nvSpPr>
              <p:cNvPr id="43033" name="Text Box 7"/>
              <p:cNvSpPr txBox="1">
                <a:spLocks noChangeArrowheads="1"/>
              </p:cNvSpPr>
              <p:nvPr/>
            </p:nvSpPr>
            <p:spPr bwMode="auto">
              <a:xfrm>
                <a:off x="3080" y="2784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准备工作</a:t>
                </a:r>
              </a:p>
            </p:txBody>
          </p:sp>
          <p:sp>
            <p:nvSpPr>
              <p:cNvPr id="43034" name="Text Box 8"/>
              <p:cNvSpPr txBox="1">
                <a:spLocks noChangeArrowheads="1"/>
              </p:cNvSpPr>
              <p:nvPr/>
            </p:nvSpPr>
            <p:spPr bwMode="auto">
              <a:xfrm>
                <a:off x="4232" y="2784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准备工作</a:t>
                </a:r>
              </a:p>
            </p:txBody>
          </p:sp>
          <p:sp>
            <p:nvSpPr>
              <p:cNvPr id="43035" name="Text Box 9"/>
              <p:cNvSpPr txBox="1">
                <a:spLocks noChangeArrowheads="1"/>
              </p:cNvSpPr>
              <p:nvPr/>
            </p:nvSpPr>
            <p:spPr bwMode="auto">
              <a:xfrm>
                <a:off x="2486" y="3646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传送数据</a:t>
                </a:r>
              </a:p>
            </p:txBody>
          </p:sp>
          <p:sp>
            <p:nvSpPr>
              <p:cNvPr id="43036" name="Text Box 10"/>
              <p:cNvSpPr txBox="1">
                <a:spLocks noChangeArrowheads="1"/>
              </p:cNvSpPr>
              <p:nvPr/>
            </p:nvSpPr>
            <p:spPr bwMode="auto">
              <a:xfrm>
                <a:off x="3752" y="3648"/>
                <a:ext cx="7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传送数据</a:t>
                </a:r>
              </a:p>
            </p:txBody>
          </p:sp>
          <p:sp>
            <p:nvSpPr>
              <p:cNvPr id="43037" name="Text Box 11"/>
              <p:cNvSpPr txBox="1">
                <a:spLocks noChangeArrowheads="1"/>
              </p:cNvSpPr>
              <p:nvPr/>
            </p:nvSpPr>
            <p:spPr bwMode="auto">
              <a:xfrm>
                <a:off x="1815" y="3886"/>
                <a:ext cx="9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发中断请求</a:t>
                </a:r>
              </a:p>
            </p:txBody>
          </p:sp>
          <p:sp>
            <p:nvSpPr>
              <p:cNvPr id="43038" name="Text Box 12"/>
              <p:cNvSpPr txBox="1">
                <a:spLocks noChangeArrowheads="1"/>
              </p:cNvSpPr>
              <p:nvPr/>
            </p:nvSpPr>
            <p:spPr bwMode="auto">
              <a:xfrm>
                <a:off x="3120" y="3888"/>
                <a:ext cx="9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发中断请求</a:t>
                </a:r>
              </a:p>
            </p:txBody>
          </p:sp>
          <p:sp>
            <p:nvSpPr>
              <p:cNvPr id="43039" name="Line 13"/>
              <p:cNvSpPr>
                <a:spLocks noChangeShapeType="1"/>
              </p:cNvSpPr>
              <p:nvPr/>
            </p:nvSpPr>
            <p:spPr bwMode="auto">
              <a:xfrm flipV="1">
                <a:off x="2064" y="3408"/>
                <a:ext cx="48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3040" name="Line 14"/>
              <p:cNvSpPr>
                <a:spLocks noChangeShapeType="1"/>
              </p:cNvSpPr>
              <p:nvPr/>
            </p:nvSpPr>
            <p:spPr bwMode="auto">
              <a:xfrm flipV="1">
                <a:off x="3360" y="3408"/>
                <a:ext cx="48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43030" name="Text Box 15"/>
            <p:cNvSpPr txBox="1">
              <a:spLocks noChangeArrowheads="1"/>
            </p:cNvSpPr>
            <p:nvPr/>
          </p:nvSpPr>
          <p:spPr bwMode="auto">
            <a:xfrm>
              <a:off x="374" y="3033"/>
              <a:ext cx="3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</a:p>
          </p:txBody>
        </p:sp>
      </p:grpSp>
      <p:sp>
        <p:nvSpPr>
          <p:cNvPr id="344080" name="Text Box 16"/>
          <p:cNvSpPr txBox="1">
            <a:spLocks noChangeArrowheads="1"/>
          </p:cNvSpPr>
          <p:nvPr/>
        </p:nvSpPr>
        <p:spPr bwMode="auto">
          <a:xfrm>
            <a:off x="1279525" y="5781675"/>
            <a:ext cx="73310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宏观 </a:t>
            </a:r>
            <a:r>
              <a:rPr lang="zh-CN" altLang="en-US" sz="2800">
                <a:latin typeface="Times New Roman" pitchFamily="18" charset="0"/>
              </a:rPr>
              <a:t>上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和 </a:t>
            </a:r>
            <a:r>
              <a:rPr lang="en-US" altLang="zh-CN" sz="2800">
                <a:latin typeface="Times New Roman" pitchFamily="18" charset="0"/>
              </a:rPr>
              <a:t>I/O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并行 </a:t>
            </a:r>
            <a:r>
              <a:rPr lang="zh-CN" altLang="en-US" sz="2800">
                <a:latin typeface="Times New Roman" pitchFamily="18" charset="0"/>
              </a:rPr>
              <a:t>工作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微观 </a:t>
            </a:r>
            <a:r>
              <a:rPr lang="zh-CN" altLang="en-US" sz="2800">
                <a:latin typeface="Times New Roman" pitchFamily="18" charset="0"/>
              </a:rPr>
              <a:t>上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中断现行程序 </a:t>
            </a:r>
            <a:r>
              <a:rPr lang="zh-CN" altLang="en-US" sz="2800">
                <a:latin typeface="Times New Roman" pitchFamily="18" charset="0"/>
              </a:rPr>
              <a:t>为 </a:t>
            </a:r>
            <a:r>
              <a:rPr lang="en-US" altLang="zh-CN" sz="2800">
                <a:latin typeface="Times New Roman" pitchFamily="18" charset="0"/>
              </a:rPr>
              <a:t>I/O </a:t>
            </a:r>
            <a:r>
              <a:rPr lang="zh-CN" altLang="en-US" sz="2800">
                <a:latin typeface="Times New Roman" pitchFamily="18" charset="0"/>
              </a:rPr>
              <a:t>服务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65125" y="1295400"/>
            <a:ext cx="8313738" cy="2014538"/>
            <a:chOff x="230" y="816"/>
            <a:chExt cx="5237" cy="1269"/>
          </a:xfrm>
        </p:grpSpPr>
        <p:grpSp>
          <p:nvGrpSpPr>
            <p:cNvPr id="43017" name="Group 18"/>
            <p:cNvGrpSpPr>
              <a:grpSpLocks/>
            </p:cNvGrpSpPr>
            <p:nvPr/>
          </p:nvGrpSpPr>
          <p:grpSpPr bwMode="auto">
            <a:xfrm>
              <a:off x="230" y="816"/>
              <a:ext cx="5237" cy="1269"/>
              <a:chOff x="230" y="816"/>
              <a:chExt cx="5237" cy="1269"/>
            </a:xfrm>
          </p:grpSpPr>
          <p:grpSp>
            <p:nvGrpSpPr>
              <p:cNvPr id="43020" name="Group 19"/>
              <p:cNvGrpSpPr>
                <a:grpSpLocks/>
              </p:cNvGrpSpPr>
              <p:nvPr/>
            </p:nvGrpSpPr>
            <p:grpSpPr bwMode="auto">
              <a:xfrm>
                <a:off x="672" y="816"/>
                <a:ext cx="4795" cy="1269"/>
                <a:chOff x="672" y="1296"/>
                <a:chExt cx="4795" cy="1269"/>
              </a:xfrm>
            </p:grpSpPr>
            <p:sp>
              <p:nvSpPr>
                <p:cNvPr id="43022" name="Freeform 20"/>
                <p:cNvSpPr>
                  <a:spLocks/>
                </p:cNvSpPr>
                <p:nvPr/>
              </p:nvSpPr>
              <p:spPr bwMode="auto">
                <a:xfrm>
                  <a:off x="672" y="1586"/>
                  <a:ext cx="4785" cy="531"/>
                </a:xfrm>
                <a:custGeom>
                  <a:avLst/>
                  <a:gdLst>
                    <a:gd name="T0" fmla="*/ 0 w 4785"/>
                    <a:gd name="T1" fmla="*/ 3 h 531"/>
                    <a:gd name="T2" fmla="*/ 981 w 4785"/>
                    <a:gd name="T3" fmla="*/ 3 h 531"/>
                    <a:gd name="T4" fmla="*/ 981 w 4785"/>
                    <a:gd name="T5" fmla="*/ 531 h 531"/>
                    <a:gd name="T6" fmla="*/ 1173 w 4785"/>
                    <a:gd name="T7" fmla="*/ 531 h 531"/>
                    <a:gd name="T8" fmla="*/ 1173 w 4785"/>
                    <a:gd name="T9" fmla="*/ 3 h 531"/>
                    <a:gd name="T10" fmla="*/ 1941 w 4785"/>
                    <a:gd name="T11" fmla="*/ 3 h 531"/>
                    <a:gd name="T12" fmla="*/ 1941 w 4785"/>
                    <a:gd name="T13" fmla="*/ 531 h 531"/>
                    <a:gd name="T14" fmla="*/ 2313 w 4785"/>
                    <a:gd name="T15" fmla="*/ 531 h 531"/>
                    <a:gd name="T16" fmla="*/ 2313 w 4785"/>
                    <a:gd name="T17" fmla="*/ 0 h 531"/>
                    <a:gd name="T18" fmla="*/ 3254 w 4785"/>
                    <a:gd name="T19" fmla="*/ 3 h 531"/>
                    <a:gd name="T20" fmla="*/ 3254 w 4785"/>
                    <a:gd name="T21" fmla="*/ 518 h 531"/>
                    <a:gd name="T22" fmla="*/ 3618 w 4785"/>
                    <a:gd name="T23" fmla="*/ 518 h 531"/>
                    <a:gd name="T24" fmla="*/ 3618 w 4785"/>
                    <a:gd name="T25" fmla="*/ 3 h 531"/>
                    <a:gd name="T26" fmla="*/ 4785 w 4785"/>
                    <a:gd name="T27" fmla="*/ 3 h 5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785"/>
                    <a:gd name="T43" fmla="*/ 0 h 531"/>
                    <a:gd name="T44" fmla="*/ 4785 w 4785"/>
                    <a:gd name="T45" fmla="*/ 531 h 5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785" h="531">
                      <a:moveTo>
                        <a:pt x="0" y="3"/>
                      </a:moveTo>
                      <a:lnTo>
                        <a:pt x="981" y="3"/>
                      </a:lnTo>
                      <a:lnTo>
                        <a:pt x="981" y="531"/>
                      </a:lnTo>
                      <a:lnTo>
                        <a:pt x="1173" y="531"/>
                      </a:lnTo>
                      <a:lnTo>
                        <a:pt x="1173" y="3"/>
                      </a:lnTo>
                      <a:lnTo>
                        <a:pt x="1941" y="3"/>
                      </a:lnTo>
                      <a:lnTo>
                        <a:pt x="1941" y="531"/>
                      </a:lnTo>
                      <a:lnTo>
                        <a:pt x="2313" y="531"/>
                      </a:lnTo>
                      <a:lnTo>
                        <a:pt x="2313" y="0"/>
                      </a:lnTo>
                      <a:lnTo>
                        <a:pt x="3254" y="3"/>
                      </a:lnTo>
                      <a:lnTo>
                        <a:pt x="3254" y="518"/>
                      </a:lnTo>
                      <a:lnTo>
                        <a:pt x="3618" y="518"/>
                      </a:lnTo>
                      <a:lnTo>
                        <a:pt x="3618" y="3"/>
                      </a:lnTo>
                      <a:lnTo>
                        <a:pt x="4785" y="3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4302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526" y="1296"/>
                  <a:ext cx="59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主程序</a:t>
                  </a:r>
                </a:p>
              </p:txBody>
            </p:sp>
            <p:sp>
              <p:nvSpPr>
                <p:cNvPr id="4302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837" y="1344"/>
                  <a:ext cx="124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继续执行主程序</a:t>
                  </a:r>
                </a:p>
              </p:txBody>
            </p:sp>
            <p:sp>
              <p:nvSpPr>
                <p:cNvPr id="4302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574" y="2112"/>
                  <a:ext cx="76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启动外设</a:t>
                  </a:r>
                </a:p>
              </p:txBody>
            </p:sp>
            <p:sp>
              <p:nvSpPr>
                <p:cNvPr id="4302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374" y="2123"/>
                  <a:ext cx="1076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   </a:t>
                  </a: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服务程序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（传送数据）</a:t>
                  </a:r>
                </a:p>
              </p:txBody>
            </p:sp>
            <p:sp>
              <p:nvSpPr>
                <p:cNvPr id="4302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670" y="2114"/>
                  <a:ext cx="1076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   </a:t>
                  </a: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服务程序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（传送数据）</a:t>
                  </a:r>
                </a:p>
              </p:txBody>
            </p:sp>
            <p:sp>
              <p:nvSpPr>
                <p:cNvPr id="4302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224" y="1336"/>
                  <a:ext cx="124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继续执行主程序</a:t>
                  </a:r>
                </a:p>
              </p:txBody>
            </p:sp>
          </p:grpSp>
          <p:sp>
            <p:nvSpPr>
              <p:cNvPr id="43021" name="Text Box 27"/>
              <p:cNvSpPr txBox="1">
                <a:spLocks noChangeArrowheads="1"/>
              </p:cNvSpPr>
              <p:nvPr/>
            </p:nvSpPr>
            <p:spPr bwMode="auto">
              <a:xfrm>
                <a:off x="230" y="1017"/>
                <a:ext cx="44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</a:p>
            </p:txBody>
          </p:sp>
        </p:grpSp>
        <p:sp>
          <p:nvSpPr>
            <p:cNvPr id="43018" name="Freeform 28"/>
            <p:cNvSpPr>
              <a:spLocks/>
            </p:cNvSpPr>
            <p:nvPr/>
          </p:nvSpPr>
          <p:spPr bwMode="auto">
            <a:xfrm>
              <a:off x="2603" y="1635"/>
              <a:ext cx="391" cy="2"/>
            </a:xfrm>
            <a:custGeom>
              <a:avLst/>
              <a:gdLst>
                <a:gd name="T0" fmla="*/ 0 w 391"/>
                <a:gd name="T1" fmla="*/ 2 h 2"/>
                <a:gd name="T2" fmla="*/ 391 w 391"/>
                <a:gd name="T3" fmla="*/ 0 h 2"/>
                <a:gd name="T4" fmla="*/ 0 60000 65536"/>
                <a:gd name="T5" fmla="*/ 0 60000 65536"/>
                <a:gd name="T6" fmla="*/ 0 w 391"/>
                <a:gd name="T7" fmla="*/ 0 h 2"/>
                <a:gd name="T8" fmla="*/ 391 w 391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1" h="2">
                  <a:moveTo>
                    <a:pt x="0" y="2"/>
                  </a:moveTo>
                  <a:lnTo>
                    <a:pt x="391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  <p:sp>
          <p:nvSpPr>
            <p:cNvPr id="43019" name="Freeform 29"/>
            <p:cNvSpPr>
              <a:spLocks/>
            </p:cNvSpPr>
            <p:nvPr/>
          </p:nvSpPr>
          <p:spPr bwMode="auto">
            <a:xfrm>
              <a:off x="3914" y="1625"/>
              <a:ext cx="385" cy="1"/>
            </a:xfrm>
            <a:custGeom>
              <a:avLst/>
              <a:gdLst>
                <a:gd name="T0" fmla="*/ 0 w 385"/>
                <a:gd name="T1" fmla="*/ 0 h 1"/>
                <a:gd name="T2" fmla="*/ 385 w 385"/>
                <a:gd name="T3" fmla="*/ 0 h 1"/>
                <a:gd name="T4" fmla="*/ 0 60000 65536"/>
                <a:gd name="T5" fmla="*/ 0 60000 65536"/>
                <a:gd name="T6" fmla="*/ 0 w 385"/>
                <a:gd name="T7" fmla="*/ 0 h 1"/>
                <a:gd name="T8" fmla="*/ 385 w 38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85" h="1">
                  <a:moveTo>
                    <a:pt x="0" y="0"/>
                  </a:moveTo>
                  <a:lnTo>
                    <a:pt x="385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44094" name="Rectangle 30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5.5</a:t>
            </a:r>
          </a:p>
        </p:txBody>
      </p:sp>
      <p:sp>
        <p:nvSpPr>
          <p:cNvPr id="43016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80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CDC990-A767-443D-A492-BF3B2640CEFF}" type="slidenum">
              <a:rPr lang="zh-CN" altLang="en-US"/>
              <a:pPr/>
              <a:t>41</a:t>
            </a:fld>
            <a:endParaRPr lang="en-US" altLang="zh-CN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6262688" cy="755650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zh-CN" altLang="en-US" b="0">
                <a:effectLst>
                  <a:outerShdw blurRad="38100" dist="38100" dir="2700000" algn="tl">
                    <a:srgbClr val="C0C0C0"/>
                  </a:outerShdw>
                </a:effectLst>
              </a:rPr>
              <a:t>5.6 </a:t>
            </a:r>
            <a:r>
              <a:rPr lang="en-US" altLang="zh-CN" b="0">
                <a:effectLst>
                  <a:outerShdw blurRad="38100" dist="38100" dir="2700000" algn="tl">
                    <a:srgbClr val="C0C0C0"/>
                  </a:outerShdw>
                </a:effectLst>
              </a:rPr>
              <a:t>DMA </a:t>
            </a:r>
            <a:r>
              <a:rPr lang="zh-CN" altLang="en-US" b="0">
                <a:effectLst>
                  <a:outerShdw blurRad="38100" dist="38100" dir="2700000" algn="tl">
                    <a:srgbClr val="C0C0C0"/>
                  </a:outerShdw>
                </a:effectLst>
              </a:rPr>
              <a:t>方式</a:t>
            </a:r>
          </a:p>
        </p:txBody>
      </p:sp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33400" y="1295400"/>
            <a:ext cx="510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一、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方式的特点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45092" name="Text Box 4"/>
          <p:cNvSpPr txBox="1">
            <a:spLocks noChangeArrowheads="1"/>
          </p:cNvSpPr>
          <p:nvPr/>
        </p:nvSpPr>
        <p:spPr bwMode="auto">
          <a:xfrm>
            <a:off x="1203325" y="1971675"/>
            <a:ext cx="6478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</a:t>
            </a:r>
            <a:r>
              <a:rPr lang="en-US" altLang="zh-CN" sz="2800">
                <a:latin typeface="Times New Roman" pitchFamily="18" charset="0"/>
              </a:rPr>
              <a:t>DMA </a:t>
            </a:r>
            <a:r>
              <a:rPr lang="zh-CN" altLang="en-US" sz="2800">
                <a:latin typeface="Times New Roman" pitchFamily="18" charset="0"/>
              </a:rPr>
              <a:t>和程序中断两种方式的数据通路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447800" y="2667000"/>
            <a:ext cx="6324600" cy="3805238"/>
            <a:chOff x="912" y="1680"/>
            <a:chExt cx="3984" cy="2397"/>
          </a:xfrm>
        </p:grpSpPr>
        <p:grpSp>
          <p:nvGrpSpPr>
            <p:cNvPr id="44040" name="Group 49"/>
            <p:cNvGrpSpPr>
              <a:grpSpLocks/>
            </p:cNvGrpSpPr>
            <p:nvPr/>
          </p:nvGrpSpPr>
          <p:grpSpPr bwMode="auto">
            <a:xfrm>
              <a:off x="1728" y="2592"/>
              <a:ext cx="816" cy="770"/>
              <a:chOff x="1728" y="2592"/>
              <a:chExt cx="816" cy="770"/>
            </a:xfrm>
          </p:grpSpPr>
          <p:sp>
            <p:nvSpPr>
              <p:cNvPr id="44074" name="Rectangle 7"/>
              <p:cNvSpPr>
                <a:spLocks noChangeArrowheads="1"/>
              </p:cNvSpPr>
              <p:nvPr/>
            </p:nvSpPr>
            <p:spPr bwMode="auto">
              <a:xfrm>
                <a:off x="1728" y="2594"/>
                <a:ext cx="816" cy="76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75" name="Text Box 8"/>
              <p:cNvSpPr txBox="1">
                <a:spLocks noChangeArrowheads="1"/>
              </p:cNvSpPr>
              <p:nvPr/>
            </p:nvSpPr>
            <p:spPr bwMode="auto">
              <a:xfrm>
                <a:off x="1728" y="2592"/>
                <a:ext cx="7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4000"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</a:p>
            </p:txBody>
          </p:sp>
        </p:grpSp>
        <p:grpSp>
          <p:nvGrpSpPr>
            <p:cNvPr id="44041" name="Group 48"/>
            <p:cNvGrpSpPr>
              <a:grpSpLocks/>
            </p:cNvGrpSpPr>
            <p:nvPr/>
          </p:nvGrpSpPr>
          <p:grpSpPr bwMode="auto">
            <a:xfrm>
              <a:off x="912" y="1680"/>
              <a:ext cx="3984" cy="2397"/>
              <a:chOff x="912" y="1680"/>
              <a:chExt cx="3984" cy="2397"/>
            </a:xfrm>
          </p:grpSpPr>
          <p:sp>
            <p:nvSpPr>
              <p:cNvPr id="44042" name="Text Box 10"/>
              <p:cNvSpPr txBox="1">
                <a:spLocks noChangeArrowheads="1"/>
              </p:cNvSpPr>
              <p:nvPr/>
            </p:nvSpPr>
            <p:spPr bwMode="auto">
              <a:xfrm>
                <a:off x="1046" y="2640"/>
                <a:ext cx="277" cy="634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主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000">
                  <a:latin typeface="Times New Roman" pitchFamily="18" charset="0"/>
                </a:endParaRP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存</a:t>
                </a:r>
              </a:p>
            </p:txBody>
          </p:sp>
          <p:sp>
            <p:nvSpPr>
              <p:cNvPr id="44043" name="Rectangle 11"/>
              <p:cNvSpPr>
                <a:spLocks noChangeArrowheads="1"/>
              </p:cNvSpPr>
              <p:nvPr/>
            </p:nvSpPr>
            <p:spPr bwMode="auto">
              <a:xfrm>
                <a:off x="912" y="2546"/>
                <a:ext cx="528" cy="86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44" name="Text Box 12"/>
              <p:cNvSpPr txBox="1">
                <a:spLocks noChangeArrowheads="1"/>
              </p:cNvSpPr>
              <p:nvPr/>
            </p:nvSpPr>
            <p:spPr bwMode="auto">
              <a:xfrm>
                <a:off x="1984" y="2879"/>
                <a:ext cx="464" cy="2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tIns="36000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ACC</a:t>
                </a:r>
              </a:p>
            </p:txBody>
          </p:sp>
          <p:sp>
            <p:nvSpPr>
              <p:cNvPr id="44045" name="Rectangle 13"/>
              <p:cNvSpPr>
                <a:spLocks noChangeArrowheads="1"/>
              </p:cNvSpPr>
              <p:nvPr/>
            </p:nvSpPr>
            <p:spPr bwMode="auto">
              <a:xfrm>
                <a:off x="1968" y="2882"/>
                <a:ext cx="480" cy="24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46" name="Text Box 14"/>
              <p:cNvSpPr txBox="1">
                <a:spLocks noChangeArrowheads="1"/>
              </p:cNvSpPr>
              <p:nvPr/>
            </p:nvSpPr>
            <p:spPr bwMode="auto">
              <a:xfrm>
                <a:off x="3120" y="2493"/>
                <a:ext cx="80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中断接口</a:t>
                </a:r>
              </a:p>
            </p:txBody>
          </p:sp>
          <p:sp>
            <p:nvSpPr>
              <p:cNvPr id="44047" name="Rectangle 15"/>
              <p:cNvSpPr>
                <a:spLocks noChangeArrowheads="1"/>
              </p:cNvSpPr>
              <p:nvPr/>
            </p:nvSpPr>
            <p:spPr bwMode="auto">
              <a:xfrm>
                <a:off x="3120" y="2498"/>
                <a:ext cx="864" cy="24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48" name="Text Box 16"/>
              <p:cNvSpPr txBox="1">
                <a:spLocks noChangeArrowheads="1"/>
              </p:cNvSpPr>
              <p:nvPr/>
            </p:nvSpPr>
            <p:spPr bwMode="auto">
              <a:xfrm>
                <a:off x="3139" y="3155"/>
                <a:ext cx="86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 </a:t>
                </a:r>
                <a:r>
                  <a:rPr lang="zh-CN" altLang="en-US" sz="2000">
                    <a:latin typeface="Times New Roman" pitchFamily="18" charset="0"/>
                  </a:rPr>
                  <a:t>接口</a:t>
                </a:r>
              </a:p>
            </p:txBody>
          </p:sp>
          <p:sp>
            <p:nvSpPr>
              <p:cNvPr id="44049" name="Rectangle 17"/>
              <p:cNvSpPr>
                <a:spLocks noChangeArrowheads="1"/>
              </p:cNvSpPr>
              <p:nvPr/>
            </p:nvSpPr>
            <p:spPr bwMode="auto">
              <a:xfrm>
                <a:off x="3120" y="3162"/>
                <a:ext cx="864" cy="24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0" name="Text Box 18"/>
              <p:cNvSpPr txBox="1">
                <a:spLocks noChangeArrowheads="1"/>
              </p:cNvSpPr>
              <p:nvPr/>
            </p:nvSpPr>
            <p:spPr bwMode="auto">
              <a:xfrm>
                <a:off x="4502" y="2632"/>
                <a:ext cx="346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I/O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设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备</a:t>
                </a:r>
              </a:p>
            </p:txBody>
          </p:sp>
          <p:sp>
            <p:nvSpPr>
              <p:cNvPr id="44051" name="Rectangle 19"/>
              <p:cNvSpPr>
                <a:spLocks noChangeArrowheads="1"/>
              </p:cNvSpPr>
              <p:nvPr/>
            </p:nvSpPr>
            <p:spPr bwMode="auto">
              <a:xfrm>
                <a:off x="4416" y="2450"/>
                <a:ext cx="480" cy="96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2" name="Rectangle 20"/>
              <p:cNvSpPr>
                <a:spLocks noChangeArrowheads="1"/>
              </p:cNvSpPr>
              <p:nvPr/>
            </p:nvSpPr>
            <p:spPr bwMode="auto">
              <a:xfrm>
                <a:off x="2160" y="3122"/>
                <a:ext cx="96" cy="33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3" name="Rectangle 21"/>
              <p:cNvSpPr>
                <a:spLocks noChangeArrowheads="1"/>
              </p:cNvSpPr>
              <p:nvPr/>
            </p:nvSpPr>
            <p:spPr bwMode="auto">
              <a:xfrm>
                <a:off x="2160" y="3410"/>
                <a:ext cx="576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4" name="Rectangle 22"/>
              <p:cNvSpPr>
                <a:spLocks noChangeArrowheads="1"/>
              </p:cNvSpPr>
              <p:nvPr/>
            </p:nvSpPr>
            <p:spPr bwMode="auto">
              <a:xfrm>
                <a:off x="2688" y="2978"/>
                <a:ext cx="96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5" name="Rectangle 23"/>
              <p:cNvSpPr>
                <a:spLocks noChangeArrowheads="1"/>
              </p:cNvSpPr>
              <p:nvPr/>
            </p:nvSpPr>
            <p:spPr bwMode="auto">
              <a:xfrm>
                <a:off x="2688" y="2930"/>
                <a:ext cx="864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6" name="AutoShape 24"/>
              <p:cNvSpPr>
                <a:spLocks noChangeArrowheads="1"/>
              </p:cNvSpPr>
              <p:nvPr/>
            </p:nvSpPr>
            <p:spPr bwMode="auto">
              <a:xfrm>
                <a:off x="3456" y="2738"/>
                <a:ext cx="168" cy="288"/>
              </a:xfrm>
              <a:prstGeom prst="upArrow">
                <a:avLst>
                  <a:gd name="adj1" fmla="val 50000"/>
                  <a:gd name="adj2" fmla="val 4285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7" name="Rectangle 25"/>
              <p:cNvSpPr>
                <a:spLocks noChangeArrowheads="1"/>
              </p:cNvSpPr>
              <p:nvPr/>
            </p:nvSpPr>
            <p:spPr bwMode="auto">
              <a:xfrm>
                <a:off x="3504" y="2162"/>
                <a:ext cx="96" cy="33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8" name="Rectangle 26"/>
              <p:cNvSpPr>
                <a:spLocks noChangeArrowheads="1"/>
              </p:cNvSpPr>
              <p:nvPr/>
            </p:nvSpPr>
            <p:spPr bwMode="auto">
              <a:xfrm>
                <a:off x="2160" y="2114"/>
                <a:ext cx="1440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59" name="AutoShape 27"/>
              <p:cNvSpPr>
                <a:spLocks noChangeArrowheads="1"/>
              </p:cNvSpPr>
              <p:nvPr/>
            </p:nvSpPr>
            <p:spPr bwMode="auto">
              <a:xfrm>
                <a:off x="2112" y="2114"/>
                <a:ext cx="170" cy="768"/>
              </a:xfrm>
              <a:prstGeom prst="downArrow">
                <a:avLst>
                  <a:gd name="adj1" fmla="val 50000"/>
                  <a:gd name="adj2" fmla="val 80586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0" name="AutoShape 28"/>
              <p:cNvSpPr>
                <a:spLocks noChangeArrowheads="1"/>
              </p:cNvSpPr>
              <p:nvPr/>
            </p:nvSpPr>
            <p:spPr bwMode="auto">
              <a:xfrm>
                <a:off x="1440" y="2930"/>
                <a:ext cx="528" cy="144"/>
              </a:xfrm>
              <a:prstGeom prst="leftRightArrow">
                <a:avLst>
                  <a:gd name="adj1" fmla="val 50000"/>
                  <a:gd name="adj2" fmla="val 7333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1" name="AutoShape 29"/>
              <p:cNvSpPr>
                <a:spLocks noChangeArrowheads="1"/>
              </p:cNvSpPr>
              <p:nvPr/>
            </p:nvSpPr>
            <p:spPr bwMode="auto">
              <a:xfrm>
                <a:off x="3984" y="2546"/>
                <a:ext cx="432" cy="144"/>
              </a:xfrm>
              <a:prstGeom prst="leftRightArrow">
                <a:avLst>
                  <a:gd name="adj1" fmla="val 50000"/>
                  <a:gd name="adj2" fmla="val 6000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2" name="AutoShape 30"/>
              <p:cNvSpPr>
                <a:spLocks noChangeArrowheads="1"/>
              </p:cNvSpPr>
              <p:nvPr/>
            </p:nvSpPr>
            <p:spPr bwMode="auto">
              <a:xfrm>
                <a:off x="3984" y="3218"/>
                <a:ext cx="432" cy="144"/>
              </a:xfrm>
              <a:prstGeom prst="leftRightArrow">
                <a:avLst>
                  <a:gd name="adj1" fmla="val 50000"/>
                  <a:gd name="adj2" fmla="val 6000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3" name="AutoShape 31"/>
              <p:cNvSpPr>
                <a:spLocks noChangeArrowheads="1"/>
              </p:cNvSpPr>
              <p:nvPr/>
            </p:nvSpPr>
            <p:spPr bwMode="auto">
              <a:xfrm>
                <a:off x="1056" y="3410"/>
                <a:ext cx="192" cy="432"/>
              </a:xfrm>
              <a:prstGeom prst="upArrow">
                <a:avLst>
                  <a:gd name="adj1" fmla="val 50000"/>
                  <a:gd name="adj2" fmla="val 56250"/>
                </a:avLst>
              </a:prstGeom>
              <a:solidFill>
                <a:srgbClr val="C28F3E"/>
              </a:solidFill>
              <a:ln w="9525">
                <a:solidFill>
                  <a:srgbClr val="C28F3E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4" name="Rectangle 32"/>
              <p:cNvSpPr>
                <a:spLocks noChangeArrowheads="1"/>
              </p:cNvSpPr>
              <p:nvPr/>
            </p:nvSpPr>
            <p:spPr bwMode="auto">
              <a:xfrm>
                <a:off x="1104" y="3751"/>
                <a:ext cx="2400" cy="96"/>
              </a:xfrm>
              <a:prstGeom prst="rect">
                <a:avLst/>
              </a:prstGeom>
              <a:solidFill>
                <a:srgbClr val="C28F3E"/>
              </a:solidFill>
              <a:ln w="9525">
                <a:solidFill>
                  <a:srgbClr val="C28F3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5" name="AutoShape 33"/>
              <p:cNvSpPr>
                <a:spLocks noChangeArrowheads="1"/>
              </p:cNvSpPr>
              <p:nvPr/>
            </p:nvSpPr>
            <p:spPr bwMode="auto">
              <a:xfrm>
                <a:off x="3456" y="3410"/>
                <a:ext cx="170" cy="432"/>
              </a:xfrm>
              <a:prstGeom prst="upArrow">
                <a:avLst>
                  <a:gd name="adj1" fmla="val 50000"/>
                  <a:gd name="adj2" fmla="val 63529"/>
                </a:avLst>
              </a:prstGeom>
              <a:solidFill>
                <a:srgbClr val="C28F3E"/>
              </a:solidFill>
              <a:ln w="9525">
                <a:solidFill>
                  <a:srgbClr val="C28F3E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4066" name="Text Box 34"/>
              <p:cNvSpPr txBox="1">
                <a:spLocks noChangeArrowheads="1"/>
              </p:cNvSpPr>
              <p:nvPr/>
            </p:nvSpPr>
            <p:spPr bwMode="auto">
              <a:xfrm>
                <a:off x="998" y="1680"/>
                <a:ext cx="172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中断方式数据传送通路</a:t>
                </a:r>
              </a:p>
            </p:txBody>
          </p:sp>
          <p:sp>
            <p:nvSpPr>
              <p:cNvPr id="44067" name="Line 35"/>
              <p:cNvSpPr>
                <a:spLocks noChangeShapeType="1"/>
              </p:cNvSpPr>
              <p:nvPr/>
            </p:nvSpPr>
            <p:spPr bwMode="auto">
              <a:xfrm>
                <a:off x="1053" y="1922"/>
                <a:ext cx="1587" cy="0"/>
              </a:xfrm>
              <a:prstGeom prst="line">
                <a:avLst/>
              </a:prstGeom>
              <a:noFill/>
              <a:ln w="28575">
                <a:solidFill>
                  <a:srgbClr val="C28F3E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4068" name="Line 36"/>
              <p:cNvSpPr>
                <a:spLocks noChangeShapeType="1"/>
              </p:cNvSpPr>
              <p:nvPr/>
            </p:nvSpPr>
            <p:spPr bwMode="auto">
              <a:xfrm>
                <a:off x="1632" y="1922"/>
                <a:ext cx="0" cy="1056"/>
              </a:xfrm>
              <a:prstGeom prst="line">
                <a:avLst/>
              </a:prstGeom>
              <a:noFill/>
              <a:ln w="28575">
                <a:solidFill>
                  <a:srgbClr val="C28F3E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4069" name="Line 37"/>
              <p:cNvSpPr>
                <a:spLocks noChangeShapeType="1"/>
              </p:cNvSpPr>
              <p:nvPr/>
            </p:nvSpPr>
            <p:spPr bwMode="auto">
              <a:xfrm>
                <a:off x="1776" y="1922"/>
                <a:ext cx="432" cy="430"/>
              </a:xfrm>
              <a:prstGeom prst="line">
                <a:avLst/>
              </a:prstGeom>
              <a:noFill/>
              <a:ln w="28575">
                <a:solidFill>
                  <a:srgbClr val="C28F3E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4070" name="Freeform 38"/>
              <p:cNvSpPr>
                <a:spLocks/>
              </p:cNvSpPr>
              <p:nvPr/>
            </p:nvSpPr>
            <p:spPr bwMode="auto">
              <a:xfrm>
                <a:off x="2640" y="1920"/>
                <a:ext cx="384" cy="1058"/>
              </a:xfrm>
              <a:custGeom>
                <a:avLst/>
                <a:gdLst>
                  <a:gd name="T0" fmla="*/ 0 w 383"/>
                  <a:gd name="T1" fmla="*/ 0 h 1042"/>
                  <a:gd name="T2" fmla="*/ 384 w 383"/>
                  <a:gd name="T3" fmla="*/ 1058 h 1042"/>
                  <a:gd name="T4" fmla="*/ 0 60000 65536"/>
                  <a:gd name="T5" fmla="*/ 0 60000 65536"/>
                  <a:gd name="T6" fmla="*/ 0 w 383"/>
                  <a:gd name="T7" fmla="*/ 0 h 1042"/>
                  <a:gd name="T8" fmla="*/ 383 w 383"/>
                  <a:gd name="T9" fmla="*/ 1042 h 104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83" h="1042">
                    <a:moveTo>
                      <a:pt x="0" y="0"/>
                    </a:moveTo>
                    <a:lnTo>
                      <a:pt x="383" y="1042"/>
                    </a:lnTo>
                  </a:path>
                </a:pathLst>
              </a:custGeom>
              <a:noFill/>
              <a:ln w="28575">
                <a:solidFill>
                  <a:srgbClr val="C28F3E"/>
                </a:solidFill>
                <a:round/>
                <a:headEnd/>
                <a:tailEnd type="oval" w="sm" len="sm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4071" name="Text Box 39"/>
              <p:cNvSpPr txBox="1">
                <a:spLocks noChangeArrowheads="1"/>
              </p:cNvSpPr>
              <p:nvPr/>
            </p:nvSpPr>
            <p:spPr bwMode="auto">
              <a:xfrm>
                <a:off x="2918" y="1872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输入指令</a:t>
                </a:r>
              </a:p>
            </p:txBody>
          </p:sp>
          <p:sp>
            <p:nvSpPr>
              <p:cNvPr id="44072" name="Text Box 40"/>
              <p:cNvSpPr txBox="1">
                <a:spLocks noChangeArrowheads="1"/>
              </p:cNvSpPr>
              <p:nvPr/>
            </p:nvSpPr>
            <p:spPr bwMode="auto">
              <a:xfrm>
                <a:off x="2294" y="3477"/>
                <a:ext cx="7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输出指令</a:t>
                </a:r>
              </a:p>
            </p:txBody>
          </p:sp>
          <p:sp>
            <p:nvSpPr>
              <p:cNvPr id="44073" name="Text Box 41"/>
              <p:cNvSpPr txBox="1">
                <a:spLocks noChangeArrowheads="1"/>
              </p:cNvSpPr>
              <p:nvPr/>
            </p:nvSpPr>
            <p:spPr bwMode="auto">
              <a:xfrm>
                <a:off x="1622" y="3827"/>
                <a:ext cx="178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latin typeface="Times New Roman" pitchFamily="18" charset="0"/>
                  </a:rPr>
                  <a:t>方式数据传送通路</a:t>
                </a:r>
              </a:p>
            </p:txBody>
          </p:sp>
        </p:grpSp>
      </p:grpSp>
      <p:sp>
        <p:nvSpPr>
          <p:cNvPr id="44039" name="AutoShape 4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autoUpdateAnimBg="0"/>
      <p:bldP spid="34509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8E86F3-3D37-4FA6-8EFD-4866E0B23CEE}" type="slidenum">
              <a:rPr lang="zh-CN" altLang="en-US"/>
              <a:pPr/>
              <a:t>42</a:t>
            </a:fld>
            <a:endParaRPr lang="en-US" altLang="zh-CN"/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381000" y="273050"/>
            <a:ext cx="7353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与主存交换数据的三种方式</a:t>
            </a:r>
          </a:p>
        </p:txBody>
      </p:sp>
      <p:sp>
        <p:nvSpPr>
          <p:cNvPr id="346115" name="Text Box 3"/>
          <p:cNvSpPr txBox="1">
            <a:spLocks noChangeArrowheads="1"/>
          </p:cNvSpPr>
          <p:nvPr/>
        </p:nvSpPr>
        <p:spPr bwMode="auto">
          <a:xfrm>
            <a:off x="1050925" y="1133475"/>
            <a:ext cx="5197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停止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访问主存</a:t>
            </a:r>
          </a:p>
        </p:txBody>
      </p:sp>
      <p:sp>
        <p:nvSpPr>
          <p:cNvPr id="346116" name="Text Box 4"/>
          <p:cNvSpPr txBox="1">
            <a:spLocks noChangeArrowheads="1"/>
          </p:cNvSpPr>
          <p:nvPr/>
        </p:nvSpPr>
        <p:spPr bwMode="auto">
          <a:xfrm>
            <a:off x="1584325" y="1768475"/>
            <a:ext cx="3521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控制简单</a:t>
            </a:r>
          </a:p>
        </p:txBody>
      </p:sp>
      <p:sp>
        <p:nvSpPr>
          <p:cNvPr id="346117" name="Text Box 5"/>
          <p:cNvSpPr txBox="1">
            <a:spLocks noChangeArrowheads="1"/>
          </p:cNvSpPr>
          <p:nvPr/>
        </p:nvSpPr>
        <p:spPr bwMode="auto">
          <a:xfrm>
            <a:off x="1584325" y="2403475"/>
            <a:ext cx="5883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处于不工作状态或保持状态</a:t>
            </a:r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1584325" y="3038475"/>
            <a:ext cx="6188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未充分发挥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对主存的利用率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65125" y="3810000"/>
            <a:ext cx="8331200" cy="2438400"/>
            <a:chOff x="230" y="2400"/>
            <a:chExt cx="5248" cy="1536"/>
          </a:xfrm>
        </p:grpSpPr>
        <p:grpSp>
          <p:nvGrpSpPr>
            <p:cNvPr id="45067" name="Group 8"/>
            <p:cNvGrpSpPr>
              <a:grpSpLocks/>
            </p:cNvGrpSpPr>
            <p:nvPr/>
          </p:nvGrpSpPr>
          <p:grpSpPr bwMode="auto">
            <a:xfrm>
              <a:off x="230" y="2400"/>
              <a:ext cx="5248" cy="1536"/>
              <a:chOff x="230" y="2400"/>
              <a:chExt cx="5248" cy="1536"/>
            </a:xfrm>
          </p:grpSpPr>
          <p:sp>
            <p:nvSpPr>
              <p:cNvPr id="45069" name="Text Box 9"/>
              <p:cNvSpPr txBox="1">
                <a:spLocks noChangeArrowheads="1"/>
              </p:cNvSpPr>
              <p:nvPr/>
            </p:nvSpPr>
            <p:spPr bwMode="auto">
              <a:xfrm>
                <a:off x="230" y="2400"/>
                <a:ext cx="108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主存工作时间</a:t>
                </a:r>
              </a:p>
            </p:txBody>
          </p:sp>
          <p:sp>
            <p:nvSpPr>
              <p:cNvPr id="45070" name="Line 10"/>
              <p:cNvSpPr>
                <a:spLocks noChangeShapeType="1"/>
              </p:cNvSpPr>
              <p:nvPr/>
            </p:nvSpPr>
            <p:spPr bwMode="auto">
              <a:xfrm>
                <a:off x="1392" y="2448"/>
                <a:ext cx="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1" name="Line 11"/>
              <p:cNvSpPr>
                <a:spLocks noChangeShapeType="1"/>
              </p:cNvSpPr>
              <p:nvPr/>
            </p:nvSpPr>
            <p:spPr bwMode="auto">
              <a:xfrm>
                <a:off x="1392" y="2544"/>
                <a:ext cx="388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2" name="Line 12"/>
              <p:cNvSpPr>
                <a:spLocks noChangeShapeType="1"/>
              </p:cNvSpPr>
              <p:nvPr/>
            </p:nvSpPr>
            <p:spPr bwMode="auto">
              <a:xfrm>
                <a:off x="1392" y="2688"/>
                <a:ext cx="0" cy="12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3" name="Line 13"/>
              <p:cNvSpPr>
                <a:spLocks noChangeShapeType="1"/>
              </p:cNvSpPr>
              <p:nvPr/>
            </p:nvSpPr>
            <p:spPr bwMode="auto">
              <a:xfrm>
                <a:off x="1392" y="3149"/>
                <a:ext cx="12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4" name="Line 14"/>
              <p:cNvSpPr>
                <a:spLocks noChangeShapeType="1"/>
              </p:cNvSpPr>
              <p:nvPr/>
            </p:nvSpPr>
            <p:spPr bwMode="auto">
              <a:xfrm>
                <a:off x="2592" y="2957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5" name="Text Box 15"/>
              <p:cNvSpPr txBox="1">
                <a:spLocks noChangeArrowheads="1"/>
              </p:cNvSpPr>
              <p:nvPr/>
            </p:nvSpPr>
            <p:spPr bwMode="auto">
              <a:xfrm>
                <a:off x="2733" y="2918"/>
                <a:ext cx="125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  <a:r>
                  <a:rPr lang="zh-CN" altLang="en-US" sz="2000">
                    <a:latin typeface="Times New Roman" pitchFamily="18" charset="0"/>
                  </a:rPr>
                  <a:t>不执行程序</a:t>
                </a:r>
              </a:p>
            </p:txBody>
          </p:sp>
          <p:sp>
            <p:nvSpPr>
              <p:cNvPr id="45076" name="Line 16"/>
              <p:cNvSpPr>
                <a:spLocks noChangeShapeType="1"/>
              </p:cNvSpPr>
              <p:nvPr/>
            </p:nvSpPr>
            <p:spPr bwMode="auto">
              <a:xfrm>
                <a:off x="4176" y="3149"/>
                <a:ext cx="11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7" name="Line 17"/>
              <p:cNvSpPr>
                <a:spLocks noChangeShapeType="1"/>
              </p:cNvSpPr>
              <p:nvPr/>
            </p:nvSpPr>
            <p:spPr bwMode="auto">
              <a:xfrm>
                <a:off x="4176" y="2957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8" name="Line 18"/>
              <p:cNvSpPr>
                <a:spLocks noChangeShapeType="1"/>
              </p:cNvSpPr>
              <p:nvPr/>
            </p:nvSpPr>
            <p:spPr bwMode="auto">
              <a:xfrm flipH="1">
                <a:off x="2592" y="3053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79" name="Line 19"/>
              <p:cNvSpPr>
                <a:spLocks noChangeShapeType="1"/>
              </p:cNvSpPr>
              <p:nvPr/>
            </p:nvSpPr>
            <p:spPr bwMode="auto">
              <a:xfrm rot="10800000" flipH="1">
                <a:off x="4032" y="3053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0" name="Line 20"/>
              <p:cNvSpPr>
                <a:spLocks noChangeShapeType="1"/>
              </p:cNvSpPr>
              <p:nvPr/>
            </p:nvSpPr>
            <p:spPr bwMode="auto">
              <a:xfrm>
                <a:off x="2592" y="3120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1" name="Text Box 21"/>
              <p:cNvSpPr txBox="1">
                <a:spLocks noChangeArrowheads="1"/>
              </p:cNvSpPr>
              <p:nvPr/>
            </p:nvSpPr>
            <p:spPr bwMode="auto">
              <a:xfrm>
                <a:off x="1488" y="3542"/>
                <a:ext cx="98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latin typeface="Times New Roman" pitchFamily="18" charset="0"/>
                  </a:rPr>
                  <a:t>不工作</a:t>
                </a:r>
              </a:p>
            </p:txBody>
          </p:sp>
          <p:sp>
            <p:nvSpPr>
              <p:cNvPr id="45082" name="Line 22"/>
              <p:cNvSpPr>
                <a:spLocks noChangeShapeType="1"/>
              </p:cNvSpPr>
              <p:nvPr/>
            </p:nvSpPr>
            <p:spPr bwMode="auto">
              <a:xfrm flipH="1">
                <a:off x="1392" y="3638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3" name="Line 23"/>
              <p:cNvSpPr>
                <a:spLocks noChangeShapeType="1"/>
              </p:cNvSpPr>
              <p:nvPr/>
            </p:nvSpPr>
            <p:spPr bwMode="auto">
              <a:xfrm rot="10800000" flipH="1">
                <a:off x="2448" y="3638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4" name="Text Box 24"/>
              <p:cNvSpPr txBox="1">
                <a:spLocks noChangeArrowheads="1"/>
              </p:cNvSpPr>
              <p:nvPr/>
            </p:nvSpPr>
            <p:spPr bwMode="auto">
              <a:xfrm>
                <a:off x="4272" y="3542"/>
                <a:ext cx="98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latin typeface="Times New Roman" pitchFamily="18" charset="0"/>
                  </a:rPr>
                  <a:t>不工作</a:t>
                </a:r>
              </a:p>
            </p:txBody>
          </p:sp>
          <p:sp>
            <p:nvSpPr>
              <p:cNvPr id="45085" name="Line 25"/>
              <p:cNvSpPr>
                <a:spLocks noChangeShapeType="1"/>
              </p:cNvSpPr>
              <p:nvPr/>
            </p:nvSpPr>
            <p:spPr bwMode="auto">
              <a:xfrm>
                <a:off x="4176" y="3024"/>
                <a:ext cx="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6" name="Line 26"/>
              <p:cNvSpPr>
                <a:spLocks noChangeShapeType="1"/>
              </p:cNvSpPr>
              <p:nvPr/>
            </p:nvSpPr>
            <p:spPr bwMode="auto">
              <a:xfrm>
                <a:off x="2592" y="3638"/>
                <a:ext cx="1584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7" name="Text Box 27"/>
              <p:cNvSpPr txBox="1">
                <a:spLocks noChangeArrowheads="1"/>
              </p:cNvSpPr>
              <p:nvPr/>
            </p:nvSpPr>
            <p:spPr bwMode="auto">
              <a:xfrm>
                <a:off x="2954" y="3638"/>
                <a:ext cx="8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工作</a:t>
                </a:r>
              </a:p>
            </p:txBody>
          </p:sp>
          <p:sp>
            <p:nvSpPr>
              <p:cNvPr id="45088" name="Line 28"/>
              <p:cNvSpPr>
                <a:spLocks noChangeShapeType="1"/>
              </p:cNvSpPr>
              <p:nvPr/>
            </p:nvSpPr>
            <p:spPr bwMode="auto">
              <a:xfrm>
                <a:off x="3792" y="3734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89" name="Line 29"/>
              <p:cNvSpPr>
                <a:spLocks noChangeShapeType="1"/>
              </p:cNvSpPr>
              <p:nvPr/>
            </p:nvSpPr>
            <p:spPr bwMode="auto">
              <a:xfrm rot="10800000">
                <a:off x="2592" y="3734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45090" name="Text Box 30"/>
              <p:cNvSpPr txBox="1">
                <a:spLocks noChangeArrowheads="1"/>
              </p:cNvSpPr>
              <p:nvPr/>
            </p:nvSpPr>
            <p:spPr bwMode="auto">
              <a:xfrm>
                <a:off x="278" y="2832"/>
                <a:ext cx="92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CPU</a:t>
                </a:r>
                <a:r>
                  <a:rPr lang="zh-CN" altLang="en-US" sz="2000">
                    <a:latin typeface="Times New Roman" pitchFamily="18" charset="0"/>
                  </a:rPr>
                  <a:t>控制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并使用主存</a:t>
                </a:r>
              </a:p>
            </p:txBody>
          </p:sp>
          <p:sp>
            <p:nvSpPr>
              <p:cNvPr id="45091" name="Text Box 31"/>
              <p:cNvSpPr txBox="1">
                <a:spLocks noChangeArrowheads="1"/>
              </p:cNvSpPr>
              <p:nvPr/>
            </p:nvSpPr>
            <p:spPr bwMode="auto">
              <a:xfrm>
                <a:off x="279" y="3446"/>
                <a:ext cx="92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 DMA</a:t>
                </a:r>
                <a:r>
                  <a:rPr lang="zh-CN" altLang="en-US" sz="2000">
                    <a:latin typeface="Times New Roman" pitchFamily="18" charset="0"/>
                  </a:rPr>
                  <a:t>控制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并使用主存</a:t>
                </a:r>
              </a:p>
            </p:txBody>
          </p:sp>
          <p:sp>
            <p:nvSpPr>
              <p:cNvPr id="45092" name="Text Box 32"/>
              <p:cNvSpPr txBox="1">
                <a:spLocks noChangeArrowheads="1"/>
              </p:cNvSpPr>
              <p:nvPr/>
            </p:nvSpPr>
            <p:spPr bwMode="auto">
              <a:xfrm>
                <a:off x="5318" y="2400"/>
                <a:ext cx="1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i="1">
                    <a:latin typeface="Times New Roman" pitchFamily="18" charset="0"/>
                  </a:rPr>
                  <a:t>t</a:t>
                </a:r>
              </a:p>
            </p:txBody>
          </p:sp>
          <p:sp>
            <p:nvSpPr>
              <p:cNvPr id="45093" name="Line 33"/>
              <p:cNvSpPr>
                <a:spLocks noChangeShapeType="1"/>
              </p:cNvSpPr>
              <p:nvPr/>
            </p:nvSpPr>
            <p:spPr bwMode="auto">
              <a:xfrm>
                <a:off x="2592" y="3600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5094" name="Line 34"/>
              <p:cNvSpPr>
                <a:spLocks noChangeShapeType="1"/>
              </p:cNvSpPr>
              <p:nvPr/>
            </p:nvSpPr>
            <p:spPr bwMode="auto">
              <a:xfrm>
                <a:off x="4176" y="3600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068" name="Line 35"/>
            <p:cNvSpPr>
              <a:spLocks noChangeShapeType="1"/>
            </p:cNvSpPr>
            <p:nvPr/>
          </p:nvSpPr>
          <p:spPr bwMode="auto">
            <a:xfrm flipH="1">
              <a:off x="4176" y="3636"/>
              <a:ext cx="144" cy="0"/>
            </a:xfrm>
            <a:prstGeom prst="line">
              <a:avLst/>
            </a:prstGeom>
            <a:noFill/>
            <a:ln w="28575">
              <a:noFill/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6148" name="Rectangle 36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45066" name="AutoShape 3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autoUpdateAnimBg="0"/>
      <p:bldP spid="346116" grpId="0" autoUpdateAnimBg="0"/>
      <p:bldP spid="346117" grpId="0" autoUpdateAnimBg="0"/>
      <p:bldP spid="346118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F8B4F3-845B-42F6-8A0C-29BB7B255A43}" type="slidenum">
              <a:rPr lang="zh-CN" altLang="en-US"/>
              <a:pPr/>
              <a:t>43</a:t>
            </a:fld>
            <a:endParaRPr lang="en-US" altLang="zh-CN"/>
          </a:p>
        </p:txBody>
      </p:sp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457200" y="196850"/>
            <a:ext cx="632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(2) 周期挪用（或周期窃取）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47139" name="Text Box 3"/>
          <p:cNvSpPr txBox="1">
            <a:spLocks noChangeArrowheads="1"/>
          </p:cNvSpPr>
          <p:nvPr/>
        </p:nvSpPr>
        <p:spPr bwMode="auto">
          <a:xfrm>
            <a:off x="1050925" y="990600"/>
            <a:ext cx="4337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>
                <a:latin typeface="Times New Roman" pitchFamily="18" charset="0"/>
              </a:rPr>
              <a:t>DMA </a:t>
            </a:r>
            <a:r>
              <a:rPr lang="zh-CN" altLang="en-US" sz="2800">
                <a:latin typeface="Times New Roman" pitchFamily="18" charset="0"/>
              </a:rPr>
              <a:t>访问主存有三种可能</a:t>
            </a:r>
          </a:p>
        </p:txBody>
      </p:sp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1050925" y="1576388"/>
            <a:ext cx="3003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此时不访存</a:t>
            </a:r>
          </a:p>
        </p:txBody>
      </p:sp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1050925" y="2163763"/>
            <a:ext cx="2646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正在访存</a:t>
            </a:r>
          </a:p>
        </p:txBody>
      </p:sp>
      <p:sp>
        <p:nvSpPr>
          <p:cNvPr id="347142" name="Text Box 6"/>
          <p:cNvSpPr txBox="1">
            <a:spLocks noChangeArrowheads="1"/>
          </p:cNvSpPr>
          <p:nvPr/>
        </p:nvSpPr>
        <p:spPr bwMode="auto">
          <a:xfrm>
            <a:off x="1050925" y="2751138"/>
            <a:ext cx="4733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zh-CN" altLang="en-US" sz="2800">
                <a:latin typeface="Times New Roman" pitchFamily="18" charset="0"/>
              </a:rPr>
              <a:t> </a:t>
            </a:r>
            <a:r>
              <a:rPr lang="en-US" altLang="zh-CN" sz="2800">
                <a:latin typeface="Times New Roman" pitchFamily="18" charset="0"/>
              </a:rPr>
              <a:t>CPU </a:t>
            </a:r>
            <a:r>
              <a:rPr lang="zh-CN" altLang="en-US" sz="2800">
                <a:latin typeface="Times New Roman" pitchFamily="18" charset="0"/>
              </a:rPr>
              <a:t>与 </a:t>
            </a:r>
            <a:r>
              <a:rPr lang="en-US" altLang="zh-CN" sz="2800">
                <a:latin typeface="Times New Roman" pitchFamily="18" charset="0"/>
              </a:rPr>
              <a:t>DMA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同时请求访存</a:t>
            </a:r>
          </a:p>
        </p:txBody>
      </p:sp>
      <p:sp>
        <p:nvSpPr>
          <p:cNvPr id="347143" name="Text Box 7"/>
          <p:cNvSpPr txBox="1">
            <a:spLocks noChangeArrowheads="1"/>
          </p:cNvSpPr>
          <p:nvPr/>
        </p:nvSpPr>
        <p:spPr bwMode="auto">
          <a:xfrm>
            <a:off x="1295400" y="3338513"/>
            <a:ext cx="5588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此时 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CPU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将总线控制权让给 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DMA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65125" y="4267200"/>
            <a:ext cx="8347075" cy="2133600"/>
            <a:chOff x="230" y="2688"/>
            <a:chExt cx="5258" cy="1344"/>
          </a:xfrm>
        </p:grpSpPr>
        <p:sp>
          <p:nvSpPr>
            <p:cNvPr id="46092" name="Text Box 9"/>
            <p:cNvSpPr txBox="1">
              <a:spLocks noChangeArrowheads="1"/>
            </p:cNvSpPr>
            <p:nvPr/>
          </p:nvSpPr>
          <p:spPr bwMode="auto">
            <a:xfrm>
              <a:off x="230" y="2688"/>
              <a:ext cx="1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主存工作时间</a:t>
              </a:r>
            </a:p>
          </p:txBody>
        </p:sp>
        <p:sp>
          <p:nvSpPr>
            <p:cNvPr id="46093" name="Line 10"/>
            <p:cNvSpPr>
              <a:spLocks noChangeShapeType="1"/>
            </p:cNvSpPr>
            <p:nvPr/>
          </p:nvSpPr>
          <p:spPr bwMode="auto">
            <a:xfrm>
              <a:off x="1392" y="270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094" name="Line 11"/>
            <p:cNvSpPr>
              <a:spLocks noChangeShapeType="1"/>
            </p:cNvSpPr>
            <p:nvPr/>
          </p:nvSpPr>
          <p:spPr bwMode="auto">
            <a:xfrm>
              <a:off x="1392" y="2832"/>
              <a:ext cx="38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095" name="Line 12"/>
            <p:cNvSpPr>
              <a:spLocks noChangeShapeType="1"/>
            </p:cNvSpPr>
            <p:nvPr/>
          </p:nvSpPr>
          <p:spPr bwMode="auto">
            <a:xfrm>
              <a:off x="1392" y="2985"/>
              <a:ext cx="0" cy="9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096" name="Text Box 13"/>
            <p:cNvSpPr txBox="1">
              <a:spLocks noChangeArrowheads="1"/>
            </p:cNvSpPr>
            <p:nvPr/>
          </p:nvSpPr>
          <p:spPr bwMode="auto">
            <a:xfrm>
              <a:off x="278" y="3062"/>
              <a:ext cx="9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 CPU</a:t>
              </a:r>
              <a:r>
                <a:rPr lang="zh-CN" altLang="en-US" sz="2000">
                  <a:latin typeface="Times New Roman" pitchFamily="18" charset="0"/>
                </a:rPr>
                <a:t>控制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并使用主存</a:t>
              </a:r>
            </a:p>
          </p:txBody>
        </p:sp>
        <p:sp>
          <p:nvSpPr>
            <p:cNvPr id="46097" name="Text Box 14"/>
            <p:cNvSpPr txBox="1">
              <a:spLocks noChangeArrowheads="1"/>
            </p:cNvSpPr>
            <p:nvPr/>
          </p:nvSpPr>
          <p:spPr bwMode="auto">
            <a:xfrm>
              <a:off x="279" y="3590"/>
              <a:ext cx="9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 DMA</a:t>
              </a:r>
              <a:r>
                <a:rPr lang="zh-CN" altLang="en-US" sz="2000">
                  <a:latin typeface="Times New Roman" pitchFamily="18" charset="0"/>
                </a:rPr>
                <a:t>控制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并使用主存</a:t>
              </a:r>
            </a:p>
          </p:txBody>
        </p:sp>
        <p:sp>
          <p:nvSpPr>
            <p:cNvPr id="46098" name="Text Box 15"/>
            <p:cNvSpPr txBox="1">
              <a:spLocks noChangeArrowheads="1"/>
            </p:cNvSpPr>
            <p:nvPr/>
          </p:nvSpPr>
          <p:spPr bwMode="auto">
            <a:xfrm>
              <a:off x="5328" y="2726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46099" name="Line 16"/>
            <p:cNvSpPr>
              <a:spLocks noChangeShapeType="1"/>
            </p:cNvSpPr>
            <p:nvPr/>
          </p:nvSpPr>
          <p:spPr bwMode="auto">
            <a:xfrm>
              <a:off x="1401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0" name="Line 17"/>
            <p:cNvSpPr>
              <a:spLocks noChangeShapeType="1"/>
            </p:cNvSpPr>
            <p:nvPr/>
          </p:nvSpPr>
          <p:spPr bwMode="auto">
            <a:xfrm>
              <a:off x="1708" y="379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1" name="Line 18"/>
            <p:cNvSpPr>
              <a:spLocks noChangeShapeType="1"/>
            </p:cNvSpPr>
            <p:nvPr/>
          </p:nvSpPr>
          <p:spPr bwMode="auto">
            <a:xfrm>
              <a:off x="2016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2" name="Line 19"/>
            <p:cNvSpPr>
              <a:spLocks noChangeShapeType="1"/>
            </p:cNvSpPr>
            <p:nvPr/>
          </p:nvSpPr>
          <p:spPr bwMode="auto">
            <a:xfrm>
              <a:off x="2323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3" name="Line 20"/>
            <p:cNvSpPr>
              <a:spLocks noChangeShapeType="1"/>
            </p:cNvSpPr>
            <p:nvPr/>
          </p:nvSpPr>
          <p:spPr bwMode="auto">
            <a:xfrm>
              <a:off x="2630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4" name="Line 21"/>
            <p:cNvSpPr>
              <a:spLocks noChangeShapeType="1"/>
            </p:cNvSpPr>
            <p:nvPr/>
          </p:nvSpPr>
          <p:spPr bwMode="auto">
            <a:xfrm>
              <a:off x="2937" y="379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5" name="Line 22"/>
            <p:cNvSpPr>
              <a:spLocks noChangeShapeType="1"/>
            </p:cNvSpPr>
            <p:nvPr/>
          </p:nvSpPr>
          <p:spPr bwMode="auto">
            <a:xfrm>
              <a:off x="3244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6" name="Line 23"/>
            <p:cNvSpPr>
              <a:spLocks noChangeShapeType="1"/>
            </p:cNvSpPr>
            <p:nvPr/>
          </p:nvSpPr>
          <p:spPr bwMode="auto">
            <a:xfrm>
              <a:off x="3552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7" name="Line 24"/>
            <p:cNvSpPr>
              <a:spLocks noChangeShapeType="1"/>
            </p:cNvSpPr>
            <p:nvPr/>
          </p:nvSpPr>
          <p:spPr bwMode="auto">
            <a:xfrm>
              <a:off x="3859" y="379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8" name="Line 25"/>
            <p:cNvSpPr>
              <a:spLocks noChangeShapeType="1"/>
            </p:cNvSpPr>
            <p:nvPr/>
          </p:nvSpPr>
          <p:spPr bwMode="auto">
            <a:xfrm>
              <a:off x="4166" y="3312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09" name="Line 26"/>
            <p:cNvSpPr>
              <a:spLocks noChangeShapeType="1"/>
            </p:cNvSpPr>
            <p:nvPr/>
          </p:nvSpPr>
          <p:spPr bwMode="auto">
            <a:xfrm>
              <a:off x="1699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0" name="Line 27"/>
            <p:cNvSpPr>
              <a:spLocks noChangeShapeType="1"/>
            </p:cNvSpPr>
            <p:nvPr/>
          </p:nvSpPr>
          <p:spPr bwMode="auto">
            <a:xfrm>
              <a:off x="2006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1" name="Line 28"/>
            <p:cNvSpPr>
              <a:spLocks noChangeShapeType="1"/>
            </p:cNvSpPr>
            <p:nvPr/>
          </p:nvSpPr>
          <p:spPr bwMode="auto">
            <a:xfrm>
              <a:off x="2928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2" name="Line 29"/>
            <p:cNvSpPr>
              <a:spLocks noChangeShapeType="1"/>
            </p:cNvSpPr>
            <p:nvPr/>
          </p:nvSpPr>
          <p:spPr bwMode="auto">
            <a:xfrm>
              <a:off x="3235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3" name="Line 30"/>
            <p:cNvSpPr>
              <a:spLocks noChangeShapeType="1"/>
            </p:cNvSpPr>
            <p:nvPr/>
          </p:nvSpPr>
          <p:spPr bwMode="auto">
            <a:xfrm>
              <a:off x="3849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4" name="Line 31"/>
            <p:cNvSpPr>
              <a:spLocks noChangeShapeType="1"/>
            </p:cNvSpPr>
            <p:nvPr/>
          </p:nvSpPr>
          <p:spPr bwMode="auto">
            <a:xfrm>
              <a:off x="4156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5" name="Line 32"/>
            <p:cNvSpPr>
              <a:spLocks noChangeShapeType="1"/>
            </p:cNvSpPr>
            <p:nvPr/>
          </p:nvSpPr>
          <p:spPr bwMode="auto">
            <a:xfrm>
              <a:off x="2313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6" name="Line 33"/>
            <p:cNvSpPr>
              <a:spLocks noChangeShapeType="1"/>
            </p:cNvSpPr>
            <p:nvPr/>
          </p:nvSpPr>
          <p:spPr bwMode="auto">
            <a:xfrm>
              <a:off x="2620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7" name="Line 34"/>
            <p:cNvSpPr>
              <a:spLocks noChangeShapeType="1"/>
            </p:cNvSpPr>
            <p:nvPr/>
          </p:nvSpPr>
          <p:spPr bwMode="auto">
            <a:xfrm>
              <a:off x="3542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6118" name="Line 35"/>
            <p:cNvSpPr>
              <a:spLocks noChangeShapeType="1"/>
            </p:cNvSpPr>
            <p:nvPr/>
          </p:nvSpPr>
          <p:spPr bwMode="auto">
            <a:xfrm>
              <a:off x="4464" y="2832"/>
              <a:ext cx="0" cy="1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7172" name="Rectangle 36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46091" name="AutoShape 3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autoUpdateAnimBg="0"/>
      <p:bldP spid="347140" grpId="0" autoUpdateAnimBg="0"/>
      <p:bldP spid="347141" grpId="0" autoUpdateAnimBg="0"/>
      <p:bldP spid="347142" grpId="0" autoUpdateAnimBg="0"/>
      <p:bldP spid="347143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FE0B64-F7D8-40B4-9115-C8B456C68C0F}" type="slidenum">
              <a:rPr lang="zh-CN" altLang="en-US"/>
              <a:pPr/>
              <a:t>44</a:t>
            </a:fld>
            <a:endParaRPr lang="en-US" altLang="zh-CN"/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457200" y="188913"/>
            <a:ext cx="632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(3)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与 </a:t>
            </a:r>
            <a:r>
              <a:rPr lang="en-US" altLang="zh-CN" sz="3600">
                <a:latin typeface="Times New Roman" pitchFamily="18" charset="0"/>
              </a:rPr>
              <a:t>CPU </a:t>
            </a:r>
            <a:r>
              <a:rPr lang="zh-CN" altLang="en-US" sz="3600">
                <a:latin typeface="Times New Roman" pitchFamily="18" charset="0"/>
              </a:rPr>
              <a:t>交替访问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81000" y="3308350"/>
            <a:ext cx="8347075" cy="2895600"/>
            <a:chOff x="240" y="1920"/>
            <a:chExt cx="5258" cy="1824"/>
          </a:xfrm>
        </p:grpSpPr>
        <p:sp>
          <p:nvSpPr>
            <p:cNvPr id="47119" name="Text Box 4"/>
            <p:cNvSpPr txBox="1">
              <a:spLocks noChangeArrowheads="1"/>
            </p:cNvSpPr>
            <p:nvPr/>
          </p:nvSpPr>
          <p:spPr bwMode="auto">
            <a:xfrm>
              <a:off x="240" y="1920"/>
              <a:ext cx="10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主存工作时间</a:t>
              </a:r>
            </a:p>
          </p:txBody>
        </p:sp>
        <p:sp>
          <p:nvSpPr>
            <p:cNvPr id="47120" name="Line 5"/>
            <p:cNvSpPr>
              <a:spLocks noChangeShapeType="1"/>
            </p:cNvSpPr>
            <p:nvPr/>
          </p:nvSpPr>
          <p:spPr bwMode="auto">
            <a:xfrm>
              <a:off x="1402" y="1941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1" name="Line 6"/>
            <p:cNvSpPr>
              <a:spLocks noChangeShapeType="1"/>
            </p:cNvSpPr>
            <p:nvPr/>
          </p:nvSpPr>
          <p:spPr bwMode="auto">
            <a:xfrm>
              <a:off x="1402" y="2064"/>
              <a:ext cx="38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2" name="Line 7"/>
            <p:cNvSpPr>
              <a:spLocks noChangeShapeType="1"/>
            </p:cNvSpPr>
            <p:nvPr/>
          </p:nvSpPr>
          <p:spPr bwMode="auto">
            <a:xfrm flipH="1">
              <a:off x="1392" y="2211"/>
              <a:ext cx="10" cy="14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3" name="Text Box 8"/>
            <p:cNvSpPr txBox="1">
              <a:spLocks noChangeArrowheads="1"/>
            </p:cNvSpPr>
            <p:nvPr/>
          </p:nvSpPr>
          <p:spPr bwMode="auto">
            <a:xfrm>
              <a:off x="288" y="2486"/>
              <a:ext cx="9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控制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并使用主存</a:t>
              </a:r>
            </a:p>
          </p:txBody>
        </p:sp>
        <p:sp>
          <p:nvSpPr>
            <p:cNvPr id="47124" name="Text Box 9"/>
            <p:cNvSpPr txBox="1">
              <a:spLocks noChangeArrowheads="1"/>
            </p:cNvSpPr>
            <p:nvPr/>
          </p:nvSpPr>
          <p:spPr bwMode="auto">
            <a:xfrm>
              <a:off x="289" y="3302"/>
              <a:ext cx="9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</a:t>
              </a:r>
              <a:r>
                <a:rPr lang="zh-CN" altLang="en-US" sz="2000">
                  <a:latin typeface="Times New Roman" pitchFamily="18" charset="0"/>
                </a:rPr>
                <a:t>控制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并使用主存</a:t>
              </a:r>
            </a:p>
          </p:txBody>
        </p:sp>
        <p:sp>
          <p:nvSpPr>
            <p:cNvPr id="47125" name="Text Box 10"/>
            <p:cNvSpPr txBox="1">
              <a:spLocks noChangeArrowheads="1"/>
            </p:cNvSpPr>
            <p:nvPr/>
          </p:nvSpPr>
          <p:spPr bwMode="auto">
            <a:xfrm>
              <a:off x="5338" y="1958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47126" name="Line 11"/>
            <p:cNvSpPr>
              <a:spLocks noChangeShapeType="1"/>
            </p:cNvSpPr>
            <p:nvPr/>
          </p:nvSpPr>
          <p:spPr bwMode="auto">
            <a:xfrm>
              <a:off x="1402" y="268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7" name="Line 12"/>
            <p:cNvSpPr>
              <a:spLocks noChangeShapeType="1"/>
            </p:cNvSpPr>
            <p:nvPr/>
          </p:nvSpPr>
          <p:spPr bwMode="auto">
            <a:xfrm>
              <a:off x="1690" y="3600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8" name="Line 13"/>
            <p:cNvSpPr>
              <a:spLocks noChangeShapeType="1"/>
            </p:cNvSpPr>
            <p:nvPr/>
          </p:nvSpPr>
          <p:spPr bwMode="auto">
            <a:xfrm>
              <a:off x="1978" y="268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29" name="Line 14"/>
            <p:cNvSpPr>
              <a:spLocks noChangeShapeType="1"/>
            </p:cNvSpPr>
            <p:nvPr/>
          </p:nvSpPr>
          <p:spPr bwMode="auto">
            <a:xfrm>
              <a:off x="2314" y="3600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0" name="Line 15"/>
            <p:cNvSpPr>
              <a:spLocks noChangeShapeType="1"/>
            </p:cNvSpPr>
            <p:nvPr/>
          </p:nvSpPr>
          <p:spPr bwMode="auto">
            <a:xfrm>
              <a:off x="2592" y="268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1" name="Line 16"/>
            <p:cNvSpPr>
              <a:spLocks noChangeShapeType="1"/>
            </p:cNvSpPr>
            <p:nvPr/>
          </p:nvSpPr>
          <p:spPr bwMode="auto">
            <a:xfrm>
              <a:off x="2938" y="3600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2" name="Line 17"/>
            <p:cNvSpPr>
              <a:spLocks noChangeShapeType="1"/>
            </p:cNvSpPr>
            <p:nvPr/>
          </p:nvSpPr>
          <p:spPr bwMode="auto">
            <a:xfrm>
              <a:off x="3226" y="268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3" name="Line 18"/>
            <p:cNvSpPr>
              <a:spLocks noChangeShapeType="1"/>
            </p:cNvSpPr>
            <p:nvPr/>
          </p:nvSpPr>
          <p:spPr bwMode="auto">
            <a:xfrm>
              <a:off x="3562" y="3600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4" name="Line 19"/>
            <p:cNvSpPr>
              <a:spLocks noChangeShapeType="1"/>
            </p:cNvSpPr>
            <p:nvPr/>
          </p:nvSpPr>
          <p:spPr bwMode="auto">
            <a:xfrm>
              <a:off x="3850" y="2688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5" name="Line 20"/>
            <p:cNvSpPr>
              <a:spLocks noChangeShapeType="1"/>
            </p:cNvSpPr>
            <p:nvPr/>
          </p:nvSpPr>
          <p:spPr bwMode="auto">
            <a:xfrm>
              <a:off x="4186" y="3600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6" name="Line 21"/>
            <p:cNvSpPr>
              <a:spLocks noChangeShapeType="1"/>
            </p:cNvSpPr>
            <p:nvPr/>
          </p:nvSpPr>
          <p:spPr bwMode="auto">
            <a:xfrm>
              <a:off x="1968" y="2064"/>
              <a:ext cx="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7" name="Line 22"/>
            <p:cNvSpPr>
              <a:spLocks noChangeShapeType="1"/>
            </p:cNvSpPr>
            <p:nvPr/>
          </p:nvSpPr>
          <p:spPr bwMode="auto">
            <a:xfrm>
              <a:off x="2592" y="2064"/>
              <a:ext cx="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8" name="Line 23"/>
            <p:cNvSpPr>
              <a:spLocks noChangeShapeType="1"/>
            </p:cNvSpPr>
            <p:nvPr/>
          </p:nvSpPr>
          <p:spPr bwMode="auto">
            <a:xfrm>
              <a:off x="3216" y="2064"/>
              <a:ext cx="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39" name="Line 24"/>
            <p:cNvSpPr>
              <a:spLocks noChangeShapeType="1"/>
            </p:cNvSpPr>
            <p:nvPr/>
          </p:nvSpPr>
          <p:spPr bwMode="auto">
            <a:xfrm>
              <a:off x="3840" y="2064"/>
              <a:ext cx="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7140" name="Line 25"/>
            <p:cNvSpPr>
              <a:spLocks noChangeShapeType="1"/>
            </p:cNvSpPr>
            <p:nvPr/>
          </p:nvSpPr>
          <p:spPr bwMode="auto">
            <a:xfrm>
              <a:off x="4464" y="2064"/>
              <a:ext cx="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8186" name="Text Box 26"/>
          <p:cNvSpPr txBox="1">
            <a:spLocks noChangeArrowheads="1"/>
          </p:cNvSpPr>
          <p:nvPr/>
        </p:nvSpPr>
        <p:spPr bwMode="auto">
          <a:xfrm>
            <a:off x="1203325" y="1787525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Times New Roman" pitchFamily="18" charset="0"/>
              </a:rPr>
              <a:t>CPU </a:t>
            </a:r>
            <a:r>
              <a:rPr lang="zh-CN" altLang="en-US" sz="2400">
                <a:solidFill>
                  <a:schemeClr val="folHlink"/>
                </a:solidFill>
                <a:latin typeface="Times New Roman" pitchFamily="18" charset="0"/>
              </a:rPr>
              <a:t>工作周期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505200" y="1557338"/>
            <a:ext cx="4038600" cy="938212"/>
            <a:chOff x="2208" y="705"/>
            <a:chExt cx="2544" cy="591"/>
          </a:xfrm>
        </p:grpSpPr>
        <p:sp>
          <p:nvSpPr>
            <p:cNvPr id="47117" name="Text Box 28"/>
            <p:cNvSpPr txBox="1">
              <a:spLocks noChangeArrowheads="1"/>
            </p:cNvSpPr>
            <p:nvPr/>
          </p:nvSpPr>
          <p:spPr bwMode="auto">
            <a:xfrm>
              <a:off x="2208" y="705"/>
              <a:ext cx="25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C</a:t>
              </a:r>
              <a:r>
                <a:rPr lang="en-US" altLang="zh-CN" sz="2400" baseline="-25000">
                  <a:latin typeface="Times New Roman" pitchFamily="18" charset="0"/>
                </a:rPr>
                <a:t>1 </a:t>
              </a:r>
              <a:r>
                <a:rPr lang="zh-CN" altLang="en-US" sz="2400">
                  <a:latin typeface="Times New Roman" pitchFamily="18" charset="0"/>
                </a:rPr>
                <a:t>专供 </a:t>
              </a:r>
              <a:r>
                <a:rPr lang="en-US" altLang="zh-CN" sz="2400">
                  <a:latin typeface="Times New Roman" pitchFamily="18" charset="0"/>
                </a:rPr>
                <a:t>DMA </a:t>
              </a:r>
              <a:r>
                <a:rPr lang="zh-CN" altLang="en-US" sz="2400">
                  <a:latin typeface="Times New Roman" pitchFamily="18" charset="0"/>
                </a:rPr>
                <a:t>访存</a:t>
              </a:r>
            </a:p>
          </p:txBody>
        </p:sp>
        <p:sp>
          <p:nvSpPr>
            <p:cNvPr id="47118" name="Text Box 29"/>
            <p:cNvSpPr txBox="1">
              <a:spLocks noChangeArrowheads="1"/>
            </p:cNvSpPr>
            <p:nvPr/>
          </p:nvSpPr>
          <p:spPr bwMode="auto">
            <a:xfrm>
              <a:off x="2208" y="1008"/>
              <a:ext cx="22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Times New Roman" pitchFamily="18" charset="0"/>
                </a:rPr>
                <a:t>C</a:t>
              </a:r>
              <a:r>
                <a:rPr lang="en-US" altLang="zh-CN" sz="2400" baseline="-25000">
                  <a:latin typeface="Times New Roman" pitchFamily="18" charset="0"/>
                </a:rPr>
                <a:t>2 </a:t>
              </a:r>
              <a:r>
                <a:rPr lang="zh-CN" altLang="en-US" sz="2400">
                  <a:latin typeface="Times New Roman" pitchFamily="18" charset="0"/>
                </a:rPr>
                <a:t>专供  </a:t>
              </a:r>
              <a:r>
                <a:rPr lang="en-US" altLang="zh-CN" sz="2400">
                  <a:latin typeface="Times New Roman" pitchFamily="18" charset="0"/>
                </a:rPr>
                <a:t>CPU </a:t>
              </a:r>
              <a:r>
                <a:rPr lang="en-US" altLang="zh-CN" sz="1400">
                  <a:latin typeface="Times New Roman" pitchFamily="18" charset="0"/>
                </a:rPr>
                <a:t> </a:t>
              </a:r>
              <a:r>
                <a:rPr lang="zh-CN" altLang="en-US" sz="2400">
                  <a:latin typeface="Times New Roman" pitchFamily="18" charset="0"/>
                </a:rPr>
                <a:t>访存</a:t>
              </a:r>
            </a:p>
          </p:txBody>
        </p:sp>
      </p:grpSp>
      <p:sp>
        <p:nvSpPr>
          <p:cNvPr id="348190" name="AutoShape 30"/>
          <p:cNvSpPr>
            <a:spLocks/>
          </p:cNvSpPr>
          <p:nvPr/>
        </p:nvSpPr>
        <p:spPr bwMode="auto">
          <a:xfrm>
            <a:off x="3352800" y="1735138"/>
            <a:ext cx="152400" cy="6096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sp>
        <p:nvSpPr>
          <p:cNvPr id="348191" name="Text Box 31"/>
          <p:cNvSpPr txBox="1">
            <a:spLocks noChangeArrowheads="1"/>
          </p:cNvSpPr>
          <p:nvPr/>
        </p:nvSpPr>
        <p:spPr bwMode="auto">
          <a:xfrm>
            <a:off x="1403350" y="2693988"/>
            <a:ext cx="695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所有指令执行过程中的一个基准时间</a:t>
            </a:r>
          </a:p>
        </p:txBody>
      </p:sp>
      <p:sp>
        <p:nvSpPr>
          <p:cNvPr id="348192" name="Line 32"/>
          <p:cNvSpPr>
            <a:spLocks noChangeShapeType="1"/>
          </p:cNvSpPr>
          <p:nvPr/>
        </p:nvSpPr>
        <p:spPr bwMode="auto">
          <a:xfrm>
            <a:off x="2667000" y="2192338"/>
            <a:ext cx="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48193" name="Rectangle 33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348194" name="Text Box 34"/>
          <p:cNvSpPr txBox="1">
            <a:spLocks noChangeArrowheads="1"/>
          </p:cNvSpPr>
          <p:nvPr/>
        </p:nvSpPr>
        <p:spPr bwMode="auto">
          <a:xfrm>
            <a:off x="1403350" y="6223000"/>
            <a:ext cx="7345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不需要 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申请建立和归还 </a:t>
            </a:r>
            <a:r>
              <a:rPr lang="zh-CN" altLang="en-US" sz="2800">
                <a:latin typeface="Times New Roman" pitchFamily="18" charset="0"/>
              </a:rPr>
              <a:t>总线的使用权</a:t>
            </a:r>
            <a:endParaRPr lang="zh-CN" altLang="en-US" sz="280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323850" y="1038225"/>
            <a:ext cx="6950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条件：</a:t>
            </a:r>
            <a:r>
              <a:rPr lang="en-US" altLang="zh-CN" sz="2800">
                <a:solidFill>
                  <a:schemeClr val="folHlink"/>
                </a:solidFill>
                <a:latin typeface="Times New Roman" pitchFamily="18" charset="0"/>
              </a:rPr>
              <a:t>CPU</a:t>
            </a: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工作周期比主存存取周期长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4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4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8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6" grpId="0" autoUpdateAnimBg="0"/>
      <p:bldP spid="348190" grpId="0" animBg="1"/>
      <p:bldP spid="348191" grpId="0" autoUpdateAnimBg="0"/>
      <p:bldP spid="348192" grpId="0" animBg="1"/>
      <p:bldP spid="348194" grpId="0" autoUpdateAnimBg="0"/>
      <p:bldP spid="4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44A92-1821-4339-B775-DA3AB3AED483}" type="slidenum">
              <a:rPr lang="zh-CN" altLang="en-US"/>
              <a:pPr/>
              <a:t>45</a:t>
            </a:fld>
            <a:endParaRPr lang="en-US" altLang="zh-CN"/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517525" y="196850"/>
            <a:ext cx="5978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二、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接口的功能和组成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49187" name="Text Box 3"/>
          <p:cNvSpPr txBox="1">
            <a:spLocks noChangeArrowheads="1"/>
          </p:cNvSpPr>
          <p:nvPr/>
        </p:nvSpPr>
        <p:spPr bwMode="auto">
          <a:xfrm>
            <a:off x="974725" y="1009650"/>
            <a:ext cx="4029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 dirty="0">
                <a:latin typeface="Times New Roman" pitchFamily="18" charset="0"/>
              </a:rPr>
              <a:t>1. </a:t>
            </a:r>
            <a:r>
              <a:rPr lang="en-US" altLang="zh-CN" sz="3200" dirty="0">
                <a:latin typeface="Times New Roman" pitchFamily="18" charset="0"/>
              </a:rPr>
              <a:t>DMA </a:t>
            </a:r>
            <a:r>
              <a:rPr lang="zh-CN" altLang="en-US" sz="3200" dirty="0">
                <a:latin typeface="Times New Roman" pitchFamily="18" charset="0"/>
              </a:rPr>
              <a:t>接口功能</a:t>
            </a:r>
          </a:p>
        </p:txBody>
      </p:sp>
      <p:sp>
        <p:nvSpPr>
          <p:cNvPr id="349188" name="Text Box 4"/>
          <p:cNvSpPr txBox="1">
            <a:spLocks noChangeArrowheads="1"/>
          </p:cNvSpPr>
          <p:nvPr/>
        </p:nvSpPr>
        <p:spPr bwMode="auto">
          <a:xfrm>
            <a:off x="1295400" y="1817688"/>
            <a:ext cx="5181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(1) 向 </a:t>
            </a:r>
            <a:r>
              <a:rPr lang="en-US" altLang="zh-CN" sz="2800" dirty="0">
                <a:latin typeface="Times New Roman" pitchFamily="18" charset="0"/>
              </a:rPr>
              <a:t>CPU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申请</a:t>
            </a:r>
            <a:r>
              <a:rPr lang="zh-CN" altLang="en-US" sz="2800" dirty="0">
                <a:latin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</a:rPr>
              <a:t>DMA </a:t>
            </a:r>
            <a:r>
              <a:rPr lang="zh-CN" altLang="en-US" sz="2800" dirty="0">
                <a:latin typeface="Times New Roman" pitchFamily="18" charset="0"/>
              </a:rPr>
              <a:t>传送</a:t>
            </a:r>
          </a:p>
        </p:txBody>
      </p:sp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1295400" y="2566988"/>
            <a:ext cx="4953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(2) 处理总线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控制权的转交</a:t>
            </a:r>
          </a:p>
        </p:txBody>
      </p:sp>
      <p:sp>
        <p:nvSpPr>
          <p:cNvPr id="349190" name="Text Box 6"/>
          <p:cNvSpPr txBox="1">
            <a:spLocks noChangeArrowheads="1"/>
          </p:cNvSpPr>
          <p:nvPr/>
        </p:nvSpPr>
        <p:spPr bwMode="auto">
          <a:xfrm>
            <a:off x="1295400" y="3316288"/>
            <a:ext cx="6096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(3)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管理 </a:t>
            </a:r>
            <a:r>
              <a:rPr lang="zh-CN" altLang="en-US" sz="2800" dirty="0">
                <a:latin typeface="Times New Roman" pitchFamily="18" charset="0"/>
              </a:rPr>
              <a:t>系统总线、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控制 </a:t>
            </a:r>
            <a:r>
              <a:rPr lang="zh-CN" altLang="en-US" sz="2800" dirty="0">
                <a:latin typeface="Times New Roman" pitchFamily="18" charset="0"/>
              </a:rPr>
              <a:t>数据传送</a:t>
            </a:r>
          </a:p>
        </p:txBody>
      </p:sp>
      <p:sp>
        <p:nvSpPr>
          <p:cNvPr id="349191" name="Text Box 7"/>
          <p:cNvSpPr txBox="1">
            <a:spLocks noChangeArrowheads="1"/>
          </p:cNvSpPr>
          <p:nvPr/>
        </p:nvSpPr>
        <p:spPr bwMode="auto">
          <a:xfrm>
            <a:off x="1295400" y="4064000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(4)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确定 </a:t>
            </a:r>
            <a:r>
              <a:rPr lang="zh-CN" altLang="en-US" sz="2800" dirty="0">
                <a:latin typeface="Times New Roman" pitchFamily="18" charset="0"/>
              </a:rPr>
              <a:t>数据传送的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首地址和长度</a:t>
            </a:r>
          </a:p>
        </p:txBody>
      </p:sp>
      <p:sp>
        <p:nvSpPr>
          <p:cNvPr id="349192" name="Text Box 8"/>
          <p:cNvSpPr txBox="1">
            <a:spLocks noChangeArrowheads="1"/>
          </p:cNvSpPr>
          <p:nvPr/>
        </p:nvSpPr>
        <p:spPr bwMode="auto">
          <a:xfrm>
            <a:off x="1295400" y="5562600"/>
            <a:ext cx="7086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(5) </a:t>
            </a:r>
            <a:r>
              <a:rPr lang="en-US" altLang="zh-CN" sz="2800" dirty="0">
                <a:latin typeface="Times New Roman" pitchFamily="18" charset="0"/>
              </a:rPr>
              <a:t>DMA </a:t>
            </a:r>
            <a:r>
              <a:rPr lang="zh-CN" altLang="en-US" sz="2800" dirty="0">
                <a:latin typeface="Times New Roman" pitchFamily="18" charset="0"/>
              </a:rPr>
              <a:t>传送结束时，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给出操作完成信号</a:t>
            </a:r>
          </a:p>
        </p:txBody>
      </p:sp>
      <p:sp>
        <p:nvSpPr>
          <p:cNvPr id="349193" name="Text Box 9"/>
          <p:cNvSpPr txBox="1">
            <a:spLocks noChangeArrowheads="1"/>
          </p:cNvSpPr>
          <p:nvPr/>
        </p:nvSpPr>
        <p:spPr bwMode="auto">
          <a:xfrm>
            <a:off x="1768475" y="4835525"/>
            <a:ext cx="6308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修正 </a:t>
            </a:r>
            <a:r>
              <a:rPr lang="zh-CN" altLang="en-US" sz="2800" dirty="0">
                <a:latin typeface="Times New Roman" pitchFamily="18" charset="0"/>
              </a:rPr>
              <a:t>传送过程中的数据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地址</a:t>
            </a:r>
            <a:r>
              <a:rPr lang="zh-CN" altLang="en-US" sz="2800" dirty="0">
                <a:latin typeface="Times New Roman" pitchFamily="18" charset="0"/>
              </a:rPr>
              <a:t> 和 </a:t>
            </a:r>
            <a:r>
              <a:rPr lang="zh-CN" altLang="en-US" sz="2800" dirty="0">
                <a:solidFill>
                  <a:schemeClr val="folHlink"/>
                </a:solidFill>
                <a:latin typeface="Times New Roman" pitchFamily="18" charset="0"/>
              </a:rPr>
              <a:t>长度</a:t>
            </a:r>
          </a:p>
        </p:txBody>
      </p:sp>
      <p:sp>
        <p:nvSpPr>
          <p:cNvPr id="349194" name="Rectangle 10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48140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autoUpdateAnimBg="0"/>
      <p:bldP spid="349188" grpId="0" autoUpdateAnimBg="0"/>
      <p:bldP spid="349189" grpId="0" autoUpdateAnimBg="0"/>
      <p:bldP spid="349190" grpId="0" autoUpdateAnimBg="0"/>
      <p:bldP spid="349191" grpId="0" autoUpdateAnimBg="0"/>
      <p:bldP spid="349192" grpId="0" autoUpdateAnimBg="0"/>
      <p:bldP spid="349193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D443-6C1F-4CE4-A056-83128A3AAB47}" type="slidenum">
              <a:rPr lang="zh-CN" altLang="en-US"/>
              <a:pPr/>
              <a:t>46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203325"/>
            <a:ext cx="8610600" cy="4457700"/>
            <a:chOff x="240" y="758"/>
            <a:chExt cx="5424" cy="2808"/>
          </a:xfrm>
        </p:grpSpPr>
        <p:sp>
          <p:nvSpPr>
            <p:cNvPr id="49210" name="Text Box 3"/>
            <p:cNvSpPr txBox="1">
              <a:spLocks noChangeArrowheads="1"/>
            </p:cNvSpPr>
            <p:nvPr/>
          </p:nvSpPr>
          <p:spPr bwMode="auto">
            <a:xfrm>
              <a:off x="4651" y="3298"/>
              <a:ext cx="81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接口</a:t>
              </a:r>
            </a:p>
          </p:txBody>
        </p:sp>
        <p:grpSp>
          <p:nvGrpSpPr>
            <p:cNvPr id="49211" name="Group 4"/>
            <p:cNvGrpSpPr>
              <a:grpSpLocks/>
            </p:cNvGrpSpPr>
            <p:nvPr/>
          </p:nvGrpSpPr>
          <p:grpSpPr bwMode="auto">
            <a:xfrm>
              <a:off x="240" y="758"/>
              <a:ext cx="5424" cy="2808"/>
              <a:chOff x="240" y="758"/>
              <a:chExt cx="5424" cy="2808"/>
            </a:xfrm>
          </p:grpSpPr>
          <p:sp>
            <p:nvSpPr>
              <p:cNvPr id="49212" name="Rectangle 5"/>
              <p:cNvSpPr>
                <a:spLocks noChangeArrowheads="1"/>
              </p:cNvSpPr>
              <p:nvPr/>
            </p:nvSpPr>
            <p:spPr bwMode="auto">
              <a:xfrm>
                <a:off x="1920" y="1541"/>
                <a:ext cx="3547" cy="202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grpSp>
            <p:nvGrpSpPr>
              <p:cNvPr id="49213" name="Group 6"/>
              <p:cNvGrpSpPr>
                <a:grpSpLocks/>
              </p:cNvGrpSpPr>
              <p:nvPr/>
            </p:nvGrpSpPr>
            <p:grpSpPr bwMode="auto">
              <a:xfrm>
                <a:off x="432" y="1495"/>
                <a:ext cx="528" cy="2071"/>
                <a:chOff x="288" y="1200"/>
                <a:chExt cx="528" cy="2160"/>
              </a:xfrm>
            </p:grpSpPr>
            <p:sp>
              <p:nvSpPr>
                <p:cNvPr id="4922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22" y="1870"/>
                  <a:ext cx="277" cy="8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存</a:t>
                  </a:r>
                </a:p>
              </p:txBody>
            </p:sp>
            <p:sp>
              <p:nvSpPr>
                <p:cNvPr id="49221" name="Rectangle 8"/>
                <p:cNvSpPr>
                  <a:spLocks noChangeArrowheads="1"/>
                </p:cNvSpPr>
                <p:nvPr/>
              </p:nvSpPr>
              <p:spPr bwMode="auto">
                <a:xfrm>
                  <a:off x="288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49214" name="Group 9"/>
              <p:cNvGrpSpPr>
                <a:grpSpLocks/>
              </p:cNvGrpSpPr>
              <p:nvPr/>
            </p:nvGrpSpPr>
            <p:grpSpPr bwMode="auto">
              <a:xfrm>
                <a:off x="1104" y="1495"/>
                <a:ext cx="528" cy="2071"/>
                <a:chOff x="816" y="1200"/>
                <a:chExt cx="528" cy="2160"/>
              </a:xfrm>
            </p:grpSpPr>
            <p:sp>
              <p:nvSpPr>
                <p:cNvPr id="4921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64" y="2054"/>
                  <a:ext cx="446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  <a:endParaRPr lang="zh-CN" alt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49219" name="Rectangle 11"/>
                <p:cNvSpPr>
                  <a:spLocks noChangeArrowheads="1"/>
                </p:cNvSpPr>
                <p:nvPr/>
              </p:nvSpPr>
              <p:spPr bwMode="auto">
                <a:xfrm>
                  <a:off x="816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49215" name="AutoShape 12"/>
              <p:cNvSpPr>
                <a:spLocks noChangeArrowheads="1"/>
              </p:cNvSpPr>
              <p:nvPr/>
            </p:nvSpPr>
            <p:spPr bwMode="auto">
              <a:xfrm>
                <a:off x="240" y="758"/>
                <a:ext cx="5424" cy="138"/>
              </a:xfrm>
              <a:prstGeom prst="leftRightArrow">
                <a:avLst>
                  <a:gd name="adj1" fmla="val 56769"/>
                  <a:gd name="adj2" fmla="val 189789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9216" name="AutoShape 13"/>
              <p:cNvSpPr>
                <a:spLocks noChangeArrowheads="1"/>
              </p:cNvSpPr>
              <p:nvPr/>
            </p:nvSpPr>
            <p:spPr bwMode="auto">
              <a:xfrm>
                <a:off x="1248" y="850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49217" name="AutoShape 14"/>
              <p:cNvSpPr>
                <a:spLocks noChangeArrowheads="1"/>
              </p:cNvSpPr>
              <p:nvPr/>
            </p:nvSpPr>
            <p:spPr bwMode="auto">
              <a:xfrm>
                <a:off x="624" y="850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</p:grpSp>
      <p:sp>
        <p:nvSpPr>
          <p:cNvPr id="49156" name="Text Box 15"/>
          <p:cNvSpPr txBox="1">
            <a:spLocks noChangeArrowheads="1"/>
          </p:cNvSpPr>
          <p:nvPr/>
        </p:nvSpPr>
        <p:spPr bwMode="auto">
          <a:xfrm>
            <a:off x="441325" y="273050"/>
            <a:ext cx="413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接口组成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352800" y="2665413"/>
            <a:ext cx="868363" cy="2338387"/>
            <a:chOff x="2112" y="1679"/>
            <a:chExt cx="547" cy="1473"/>
          </a:xfrm>
        </p:grpSpPr>
        <p:sp>
          <p:nvSpPr>
            <p:cNvPr id="49208" name="Text Box 17"/>
            <p:cNvSpPr txBox="1">
              <a:spLocks noChangeArrowheads="1"/>
            </p:cNvSpPr>
            <p:nvPr/>
          </p:nvSpPr>
          <p:spPr bwMode="auto">
            <a:xfrm>
              <a:off x="2160" y="1848"/>
              <a:ext cx="499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控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制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逻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辑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</a:t>
              </a:r>
            </a:p>
          </p:txBody>
        </p:sp>
        <p:sp>
          <p:nvSpPr>
            <p:cNvPr id="49209" name="Rectangle 18"/>
            <p:cNvSpPr>
              <a:spLocks noChangeArrowheads="1"/>
            </p:cNvSpPr>
            <p:nvPr/>
          </p:nvSpPr>
          <p:spPr bwMode="auto">
            <a:xfrm>
              <a:off x="2112" y="1679"/>
              <a:ext cx="528" cy="147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953000" y="2665413"/>
            <a:ext cx="838200" cy="2338387"/>
            <a:chOff x="3120" y="1679"/>
            <a:chExt cx="528" cy="1473"/>
          </a:xfrm>
        </p:grpSpPr>
        <p:sp>
          <p:nvSpPr>
            <p:cNvPr id="49206" name="Text Box 20"/>
            <p:cNvSpPr txBox="1">
              <a:spLocks noChangeArrowheads="1"/>
            </p:cNvSpPr>
            <p:nvPr/>
          </p:nvSpPr>
          <p:spPr bwMode="auto">
            <a:xfrm>
              <a:off x="3168" y="1984"/>
              <a:ext cx="357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中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断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机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构</a:t>
              </a:r>
            </a:p>
          </p:txBody>
        </p:sp>
        <p:sp>
          <p:nvSpPr>
            <p:cNvPr id="49207" name="Rectangle 21"/>
            <p:cNvSpPr>
              <a:spLocks noChangeArrowheads="1"/>
            </p:cNvSpPr>
            <p:nvPr/>
          </p:nvSpPr>
          <p:spPr bwMode="auto">
            <a:xfrm>
              <a:off x="3120" y="1679"/>
              <a:ext cx="528" cy="147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300788" y="6096000"/>
            <a:ext cx="701675" cy="438150"/>
            <a:chOff x="3921" y="3840"/>
            <a:chExt cx="442" cy="276"/>
          </a:xfrm>
        </p:grpSpPr>
        <p:sp>
          <p:nvSpPr>
            <p:cNvPr id="49204" name="Text Box 23"/>
            <p:cNvSpPr txBox="1">
              <a:spLocks noChangeArrowheads="1"/>
            </p:cNvSpPr>
            <p:nvPr/>
          </p:nvSpPr>
          <p:spPr bwMode="auto">
            <a:xfrm>
              <a:off x="3921" y="3846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</a:t>
              </a:r>
            </a:p>
          </p:txBody>
        </p:sp>
        <p:sp>
          <p:nvSpPr>
            <p:cNvPr id="49205" name="Rectangle 24"/>
            <p:cNvSpPr>
              <a:spLocks noChangeArrowheads="1"/>
            </p:cNvSpPr>
            <p:nvPr/>
          </p:nvSpPr>
          <p:spPr bwMode="auto">
            <a:xfrm>
              <a:off x="3931" y="3840"/>
              <a:ext cx="432" cy="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50233" name="AutoShape 25"/>
          <p:cNvSpPr>
            <a:spLocks noChangeArrowheads="1"/>
          </p:cNvSpPr>
          <p:nvPr/>
        </p:nvSpPr>
        <p:spPr bwMode="auto">
          <a:xfrm>
            <a:off x="6553200" y="5562600"/>
            <a:ext cx="228600" cy="533400"/>
          </a:xfrm>
          <a:prstGeom prst="upDownArrow">
            <a:avLst>
              <a:gd name="adj1" fmla="val 50000"/>
              <a:gd name="adj2" fmla="val 46667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2738438" y="1349375"/>
            <a:ext cx="919162" cy="1316038"/>
            <a:chOff x="1725" y="850"/>
            <a:chExt cx="579" cy="829"/>
          </a:xfrm>
        </p:grpSpPr>
        <p:sp>
          <p:nvSpPr>
            <p:cNvPr id="49202" name="Line 27"/>
            <p:cNvSpPr>
              <a:spLocks noChangeShapeType="1"/>
            </p:cNvSpPr>
            <p:nvPr/>
          </p:nvSpPr>
          <p:spPr bwMode="auto">
            <a:xfrm rot="10800000" flipV="1">
              <a:off x="2256" y="850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203" name="Text Box 28"/>
            <p:cNvSpPr txBox="1">
              <a:spLocks noChangeArrowheads="1"/>
            </p:cNvSpPr>
            <p:nvPr/>
          </p:nvSpPr>
          <p:spPr bwMode="auto">
            <a:xfrm>
              <a:off x="1725" y="1089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HLDA</a:t>
              </a:r>
            </a:p>
          </p:txBody>
        </p:sp>
      </p:grpSp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7154863" y="2665413"/>
            <a:ext cx="685800" cy="438150"/>
            <a:chOff x="4507" y="1679"/>
            <a:chExt cx="432" cy="276"/>
          </a:xfrm>
        </p:grpSpPr>
        <p:sp>
          <p:nvSpPr>
            <p:cNvPr id="49200" name="Text Box 30"/>
            <p:cNvSpPr txBox="1">
              <a:spLocks noChangeArrowheads="1"/>
            </p:cNvSpPr>
            <p:nvPr/>
          </p:nvSpPr>
          <p:spPr bwMode="auto">
            <a:xfrm>
              <a:off x="4555" y="1680"/>
              <a:ext cx="348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AR</a:t>
              </a:r>
            </a:p>
          </p:txBody>
        </p:sp>
        <p:sp>
          <p:nvSpPr>
            <p:cNvPr id="49201" name="Rectangle 31"/>
            <p:cNvSpPr>
              <a:spLocks noChangeArrowheads="1"/>
            </p:cNvSpPr>
            <p:nvPr/>
          </p:nvSpPr>
          <p:spPr bwMode="auto">
            <a:xfrm>
              <a:off x="4507" y="1679"/>
              <a:ext cx="432" cy="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1" name="Group 32"/>
          <p:cNvGrpSpPr>
            <a:grpSpLocks/>
          </p:cNvGrpSpPr>
          <p:nvPr/>
        </p:nvGrpSpPr>
        <p:grpSpPr bwMode="auto">
          <a:xfrm>
            <a:off x="7154863" y="3541713"/>
            <a:ext cx="685800" cy="438150"/>
            <a:chOff x="4507" y="2231"/>
            <a:chExt cx="432" cy="276"/>
          </a:xfrm>
        </p:grpSpPr>
        <p:sp>
          <p:nvSpPr>
            <p:cNvPr id="49198" name="Text Box 33"/>
            <p:cNvSpPr txBox="1">
              <a:spLocks noChangeArrowheads="1"/>
            </p:cNvSpPr>
            <p:nvPr/>
          </p:nvSpPr>
          <p:spPr bwMode="auto">
            <a:xfrm>
              <a:off x="4512" y="2246"/>
              <a:ext cx="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WC</a:t>
              </a:r>
            </a:p>
          </p:txBody>
        </p:sp>
        <p:sp>
          <p:nvSpPr>
            <p:cNvPr id="49199" name="Rectangle 34"/>
            <p:cNvSpPr>
              <a:spLocks noChangeArrowheads="1"/>
            </p:cNvSpPr>
            <p:nvPr/>
          </p:nvSpPr>
          <p:spPr bwMode="auto">
            <a:xfrm>
              <a:off x="4507" y="2231"/>
              <a:ext cx="432" cy="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2" name="Group 35"/>
          <p:cNvGrpSpPr>
            <a:grpSpLocks/>
          </p:cNvGrpSpPr>
          <p:nvPr/>
        </p:nvGrpSpPr>
        <p:grpSpPr bwMode="auto">
          <a:xfrm>
            <a:off x="7143750" y="4418013"/>
            <a:ext cx="736600" cy="438150"/>
            <a:chOff x="4500" y="2783"/>
            <a:chExt cx="464" cy="276"/>
          </a:xfrm>
        </p:grpSpPr>
        <p:sp>
          <p:nvSpPr>
            <p:cNvPr id="49196" name="Text Box 36"/>
            <p:cNvSpPr txBox="1">
              <a:spLocks noChangeArrowheads="1"/>
            </p:cNvSpPr>
            <p:nvPr/>
          </p:nvSpPr>
          <p:spPr bwMode="auto">
            <a:xfrm>
              <a:off x="4500" y="2788"/>
              <a:ext cx="464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DAR</a:t>
              </a:r>
            </a:p>
          </p:txBody>
        </p:sp>
        <p:sp>
          <p:nvSpPr>
            <p:cNvPr id="49197" name="Rectangle 37"/>
            <p:cNvSpPr>
              <a:spLocks noChangeArrowheads="1"/>
            </p:cNvSpPr>
            <p:nvPr/>
          </p:nvSpPr>
          <p:spPr bwMode="auto">
            <a:xfrm>
              <a:off x="4507" y="2783"/>
              <a:ext cx="432" cy="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3886200" y="1349375"/>
            <a:ext cx="762000" cy="1316038"/>
            <a:chOff x="2448" y="850"/>
            <a:chExt cx="480" cy="829"/>
          </a:xfrm>
        </p:grpSpPr>
        <p:sp>
          <p:nvSpPr>
            <p:cNvPr id="49194" name="Line 39"/>
            <p:cNvSpPr>
              <a:spLocks noChangeShapeType="1"/>
            </p:cNvSpPr>
            <p:nvPr/>
          </p:nvSpPr>
          <p:spPr bwMode="auto">
            <a:xfrm flipV="1">
              <a:off x="2448" y="850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95" name="Text Box 40"/>
            <p:cNvSpPr txBox="1">
              <a:spLocks noChangeArrowheads="1"/>
            </p:cNvSpPr>
            <p:nvPr/>
          </p:nvSpPr>
          <p:spPr bwMode="auto">
            <a:xfrm>
              <a:off x="2448" y="1089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HRQ</a:t>
              </a: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5356225" y="1349375"/>
            <a:ext cx="542925" cy="1316038"/>
            <a:chOff x="3374" y="850"/>
            <a:chExt cx="342" cy="829"/>
          </a:xfrm>
        </p:grpSpPr>
        <p:sp>
          <p:nvSpPr>
            <p:cNvPr id="49192" name="Line 42"/>
            <p:cNvSpPr>
              <a:spLocks noChangeShapeType="1"/>
            </p:cNvSpPr>
            <p:nvPr/>
          </p:nvSpPr>
          <p:spPr bwMode="auto">
            <a:xfrm flipV="1">
              <a:off x="3374" y="850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93" name="Text Box 43"/>
            <p:cNvSpPr txBox="1">
              <a:spLocks noChangeArrowheads="1"/>
            </p:cNvSpPr>
            <p:nvPr/>
          </p:nvSpPr>
          <p:spPr bwMode="auto">
            <a:xfrm>
              <a:off x="3408" y="896"/>
              <a:ext cx="30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中断请求</a:t>
              </a:r>
            </a:p>
          </p:txBody>
        </p:sp>
      </p:grpSp>
      <p:grpSp>
        <p:nvGrpSpPr>
          <p:cNvPr id="15" name="Group 44"/>
          <p:cNvGrpSpPr>
            <a:grpSpLocks/>
          </p:cNvGrpSpPr>
          <p:nvPr/>
        </p:nvGrpSpPr>
        <p:grpSpPr bwMode="auto">
          <a:xfrm>
            <a:off x="6553200" y="1349375"/>
            <a:ext cx="641350" cy="3756025"/>
            <a:chOff x="4128" y="850"/>
            <a:chExt cx="404" cy="2348"/>
          </a:xfrm>
        </p:grpSpPr>
        <p:sp>
          <p:nvSpPr>
            <p:cNvPr id="49187" name="AutoShape 45"/>
            <p:cNvSpPr>
              <a:spLocks noChangeArrowheads="1"/>
            </p:cNvSpPr>
            <p:nvPr/>
          </p:nvSpPr>
          <p:spPr bwMode="auto">
            <a:xfrm>
              <a:off x="4128" y="850"/>
              <a:ext cx="122" cy="2348"/>
            </a:xfrm>
            <a:prstGeom prst="upDownArrow">
              <a:avLst>
                <a:gd name="adj1" fmla="val 68750"/>
                <a:gd name="adj2" fmla="val 147819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9188" name="AutoShape 46"/>
            <p:cNvSpPr>
              <a:spLocks noChangeArrowheads="1"/>
            </p:cNvSpPr>
            <p:nvPr/>
          </p:nvSpPr>
          <p:spPr bwMode="auto">
            <a:xfrm>
              <a:off x="4224" y="1725"/>
              <a:ext cx="288" cy="184"/>
            </a:xfrm>
            <a:prstGeom prst="rightArrow">
              <a:avLst>
                <a:gd name="adj1" fmla="val 50000"/>
                <a:gd name="adj2" fmla="val 39130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9189" name="AutoShape 47"/>
            <p:cNvSpPr>
              <a:spLocks noChangeArrowheads="1"/>
            </p:cNvSpPr>
            <p:nvPr/>
          </p:nvSpPr>
          <p:spPr bwMode="auto">
            <a:xfrm>
              <a:off x="4224" y="2277"/>
              <a:ext cx="288" cy="184"/>
            </a:xfrm>
            <a:prstGeom prst="rightArrow">
              <a:avLst>
                <a:gd name="adj1" fmla="val 50000"/>
                <a:gd name="adj2" fmla="val 39130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9190" name="AutoShape 48"/>
            <p:cNvSpPr>
              <a:spLocks noChangeArrowheads="1"/>
            </p:cNvSpPr>
            <p:nvPr/>
          </p:nvSpPr>
          <p:spPr bwMode="auto">
            <a:xfrm>
              <a:off x="4224" y="2802"/>
              <a:ext cx="288" cy="184"/>
            </a:xfrm>
            <a:prstGeom prst="rightArrow">
              <a:avLst>
                <a:gd name="adj1" fmla="val 50000"/>
                <a:gd name="adj2" fmla="val 39130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9191" name="Text Box 49"/>
            <p:cNvSpPr txBox="1">
              <a:spLocks noChangeArrowheads="1"/>
            </p:cNvSpPr>
            <p:nvPr/>
          </p:nvSpPr>
          <p:spPr bwMode="auto">
            <a:xfrm>
              <a:off x="4224" y="960"/>
              <a:ext cx="308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</p:grpSp>
      <p:grpSp>
        <p:nvGrpSpPr>
          <p:cNvPr id="16" name="Group 50"/>
          <p:cNvGrpSpPr>
            <a:grpSpLocks/>
          </p:cNvGrpSpPr>
          <p:nvPr/>
        </p:nvGrpSpPr>
        <p:grpSpPr bwMode="auto">
          <a:xfrm>
            <a:off x="7391400" y="1349375"/>
            <a:ext cx="685800" cy="1316038"/>
            <a:chOff x="4656" y="850"/>
            <a:chExt cx="432" cy="829"/>
          </a:xfrm>
        </p:grpSpPr>
        <p:sp>
          <p:nvSpPr>
            <p:cNvPr id="49185" name="AutoShape 51"/>
            <p:cNvSpPr>
              <a:spLocks noChangeArrowheads="1"/>
            </p:cNvSpPr>
            <p:nvPr/>
          </p:nvSpPr>
          <p:spPr bwMode="auto">
            <a:xfrm>
              <a:off x="4656" y="850"/>
              <a:ext cx="144" cy="829"/>
            </a:xfrm>
            <a:prstGeom prst="upArrow">
              <a:avLst>
                <a:gd name="adj1" fmla="val 50000"/>
                <a:gd name="adj2" fmla="val 143924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49186" name="Text Box 52"/>
            <p:cNvSpPr txBox="1">
              <a:spLocks noChangeArrowheads="1"/>
            </p:cNvSpPr>
            <p:nvPr/>
          </p:nvSpPr>
          <p:spPr bwMode="auto">
            <a:xfrm>
              <a:off x="4780" y="960"/>
              <a:ext cx="30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地址线</a:t>
              </a:r>
            </a:p>
          </p:txBody>
        </p:sp>
      </p:grpSp>
      <p:sp>
        <p:nvSpPr>
          <p:cNvPr id="350261" name="Text Box 53"/>
          <p:cNvSpPr txBox="1">
            <a:spLocks noChangeArrowheads="1"/>
          </p:cNvSpPr>
          <p:nvPr/>
        </p:nvSpPr>
        <p:spPr bwMode="auto">
          <a:xfrm>
            <a:off x="7985125" y="2751138"/>
            <a:ext cx="45561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+1</a:t>
            </a:r>
          </a:p>
        </p:txBody>
      </p:sp>
      <p:sp>
        <p:nvSpPr>
          <p:cNvPr id="350262" name="Text Box 54"/>
          <p:cNvSpPr txBox="1">
            <a:spLocks noChangeArrowheads="1"/>
          </p:cNvSpPr>
          <p:nvPr/>
        </p:nvSpPr>
        <p:spPr bwMode="auto">
          <a:xfrm>
            <a:off x="7985125" y="3557588"/>
            <a:ext cx="455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>
                <a:latin typeface="Times New Roman" pitchFamily="18" charset="0"/>
              </a:rPr>
              <a:t>+1</a:t>
            </a:r>
          </a:p>
        </p:txBody>
      </p:sp>
      <p:grpSp>
        <p:nvGrpSpPr>
          <p:cNvPr id="17" name="Group 55"/>
          <p:cNvGrpSpPr>
            <a:grpSpLocks/>
          </p:cNvGrpSpPr>
          <p:nvPr/>
        </p:nvGrpSpPr>
        <p:grpSpPr bwMode="auto">
          <a:xfrm>
            <a:off x="5791200" y="3062288"/>
            <a:ext cx="2165350" cy="479425"/>
            <a:chOff x="3648" y="1929"/>
            <a:chExt cx="1364" cy="302"/>
          </a:xfrm>
        </p:grpSpPr>
        <p:sp>
          <p:nvSpPr>
            <p:cNvPr id="49183" name="Freeform 56"/>
            <p:cNvSpPr>
              <a:spLocks/>
            </p:cNvSpPr>
            <p:nvPr/>
          </p:nvSpPr>
          <p:spPr bwMode="auto">
            <a:xfrm>
              <a:off x="3648" y="2139"/>
              <a:ext cx="1056" cy="92"/>
            </a:xfrm>
            <a:custGeom>
              <a:avLst/>
              <a:gdLst>
                <a:gd name="T0" fmla="*/ 1056 w 1104"/>
                <a:gd name="T1" fmla="*/ 92 h 96"/>
                <a:gd name="T2" fmla="*/ 1056 w 1104"/>
                <a:gd name="T3" fmla="*/ 0 h 96"/>
                <a:gd name="T4" fmla="*/ 0 w 1104"/>
                <a:gd name="T5" fmla="*/ 0 h 96"/>
                <a:gd name="T6" fmla="*/ 0 60000 65536"/>
                <a:gd name="T7" fmla="*/ 0 60000 65536"/>
                <a:gd name="T8" fmla="*/ 0 60000 65536"/>
                <a:gd name="T9" fmla="*/ 0 w 1104"/>
                <a:gd name="T10" fmla="*/ 0 h 96"/>
                <a:gd name="T11" fmla="*/ 1104 w 110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96">
                  <a:moveTo>
                    <a:pt x="1104" y="96"/>
                  </a:moveTo>
                  <a:lnTo>
                    <a:pt x="110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84" name="Text Box 57"/>
            <p:cNvSpPr txBox="1">
              <a:spLocks noChangeArrowheads="1"/>
            </p:cNvSpPr>
            <p:nvPr/>
          </p:nvSpPr>
          <p:spPr bwMode="auto">
            <a:xfrm>
              <a:off x="4320" y="1929"/>
              <a:ext cx="6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溢出信号</a:t>
              </a:r>
            </a:p>
          </p:txBody>
        </p:sp>
      </p:grpSp>
      <p:grpSp>
        <p:nvGrpSpPr>
          <p:cNvPr id="18" name="Group 58"/>
          <p:cNvGrpSpPr>
            <a:grpSpLocks/>
          </p:cNvGrpSpPr>
          <p:nvPr/>
        </p:nvGrpSpPr>
        <p:grpSpPr bwMode="auto">
          <a:xfrm>
            <a:off x="3938588" y="5003800"/>
            <a:ext cx="2362200" cy="1184275"/>
            <a:chOff x="2448" y="3152"/>
            <a:chExt cx="1488" cy="746"/>
          </a:xfrm>
        </p:grpSpPr>
        <p:sp>
          <p:nvSpPr>
            <p:cNvPr id="49181" name="Freeform 59"/>
            <p:cNvSpPr>
              <a:spLocks/>
            </p:cNvSpPr>
            <p:nvPr/>
          </p:nvSpPr>
          <p:spPr bwMode="auto">
            <a:xfrm>
              <a:off x="2448" y="3152"/>
              <a:ext cx="1488" cy="736"/>
            </a:xfrm>
            <a:custGeom>
              <a:avLst/>
              <a:gdLst>
                <a:gd name="T0" fmla="*/ 1488 w 1488"/>
                <a:gd name="T1" fmla="*/ 736 h 768"/>
                <a:gd name="T2" fmla="*/ 0 w 1488"/>
                <a:gd name="T3" fmla="*/ 736 h 768"/>
                <a:gd name="T4" fmla="*/ 0 w 1488"/>
                <a:gd name="T5" fmla="*/ 0 h 768"/>
                <a:gd name="T6" fmla="*/ 0 60000 65536"/>
                <a:gd name="T7" fmla="*/ 0 60000 65536"/>
                <a:gd name="T8" fmla="*/ 0 60000 65536"/>
                <a:gd name="T9" fmla="*/ 0 w 1488"/>
                <a:gd name="T10" fmla="*/ 0 h 768"/>
                <a:gd name="T11" fmla="*/ 1488 w 1488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768">
                  <a:moveTo>
                    <a:pt x="1488" y="768"/>
                  </a:moveTo>
                  <a:lnTo>
                    <a:pt x="0" y="768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82" name="Text Box 60"/>
            <p:cNvSpPr txBox="1">
              <a:spLocks noChangeArrowheads="1"/>
            </p:cNvSpPr>
            <p:nvPr/>
          </p:nvSpPr>
          <p:spPr bwMode="auto">
            <a:xfrm>
              <a:off x="2822" y="3648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DREQ</a:t>
              </a:r>
            </a:p>
          </p:txBody>
        </p:sp>
      </p:grpSp>
      <p:grpSp>
        <p:nvGrpSpPr>
          <p:cNvPr id="19" name="Group 61"/>
          <p:cNvGrpSpPr>
            <a:grpSpLocks/>
          </p:cNvGrpSpPr>
          <p:nvPr/>
        </p:nvGrpSpPr>
        <p:grpSpPr bwMode="auto">
          <a:xfrm>
            <a:off x="2776538" y="5003800"/>
            <a:ext cx="3524250" cy="1503363"/>
            <a:chOff x="1716" y="3152"/>
            <a:chExt cx="2220" cy="947"/>
          </a:xfrm>
        </p:grpSpPr>
        <p:sp>
          <p:nvSpPr>
            <p:cNvPr id="49179" name="Freeform 62"/>
            <p:cNvSpPr>
              <a:spLocks/>
            </p:cNvSpPr>
            <p:nvPr/>
          </p:nvSpPr>
          <p:spPr bwMode="auto">
            <a:xfrm>
              <a:off x="2256" y="3152"/>
              <a:ext cx="1680" cy="874"/>
            </a:xfrm>
            <a:custGeom>
              <a:avLst/>
              <a:gdLst>
                <a:gd name="T0" fmla="*/ 0 w 1680"/>
                <a:gd name="T1" fmla="*/ 0 h 960"/>
                <a:gd name="T2" fmla="*/ 0 w 1680"/>
                <a:gd name="T3" fmla="*/ 874 h 960"/>
                <a:gd name="T4" fmla="*/ 1680 w 1680"/>
                <a:gd name="T5" fmla="*/ 874 h 960"/>
                <a:gd name="T6" fmla="*/ 0 60000 65536"/>
                <a:gd name="T7" fmla="*/ 0 60000 65536"/>
                <a:gd name="T8" fmla="*/ 0 60000 65536"/>
                <a:gd name="T9" fmla="*/ 0 w 1680"/>
                <a:gd name="T10" fmla="*/ 0 h 960"/>
                <a:gd name="T11" fmla="*/ 1680 w 1680"/>
                <a:gd name="T12" fmla="*/ 960 h 9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0" h="960">
                  <a:moveTo>
                    <a:pt x="0" y="0"/>
                  </a:moveTo>
                  <a:lnTo>
                    <a:pt x="0" y="960"/>
                  </a:lnTo>
                  <a:lnTo>
                    <a:pt x="1680" y="96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80" name="Text Box 63"/>
            <p:cNvSpPr txBox="1">
              <a:spLocks noChangeArrowheads="1"/>
            </p:cNvSpPr>
            <p:nvPr/>
          </p:nvSpPr>
          <p:spPr bwMode="auto">
            <a:xfrm>
              <a:off x="1716" y="3849"/>
              <a:ext cx="5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DACK</a:t>
              </a:r>
            </a:p>
          </p:txBody>
        </p:sp>
      </p:grpSp>
      <p:grpSp>
        <p:nvGrpSpPr>
          <p:cNvPr id="20" name="Group 64"/>
          <p:cNvGrpSpPr>
            <a:grpSpLocks/>
          </p:cNvGrpSpPr>
          <p:nvPr/>
        </p:nvGrpSpPr>
        <p:grpSpPr bwMode="auto">
          <a:xfrm>
            <a:off x="6300788" y="5105400"/>
            <a:ext cx="685800" cy="438150"/>
            <a:chOff x="3931" y="3216"/>
            <a:chExt cx="432" cy="276"/>
          </a:xfrm>
        </p:grpSpPr>
        <p:sp>
          <p:nvSpPr>
            <p:cNvPr id="49177" name="Text Box 65"/>
            <p:cNvSpPr txBox="1">
              <a:spLocks noChangeArrowheads="1"/>
            </p:cNvSpPr>
            <p:nvPr/>
          </p:nvSpPr>
          <p:spPr bwMode="auto">
            <a:xfrm>
              <a:off x="3979" y="3234"/>
              <a:ext cx="3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BR</a:t>
              </a:r>
            </a:p>
          </p:txBody>
        </p:sp>
        <p:sp>
          <p:nvSpPr>
            <p:cNvPr id="49178" name="Rectangle 66"/>
            <p:cNvSpPr>
              <a:spLocks noChangeArrowheads="1"/>
            </p:cNvSpPr>
            <p:nvPr/>
          </p:nvSpPr>
          <p:spPr bwMode="auto">
            <a:xfrm>
              <a:off x="3931" y="3216"/>
              <a:ext cx="432" cy="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sp>
        <p:nvSpPr>
          <p:cNvPr id="350275" name="Rectangle 67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49176" name="AutoShape 6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35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33" grpId="0" animBg="1"/>
      <p:bldP spid="350261" grpId="0" autoUpdateAnimBg="0"/>
      <p:bldP spid="350262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9A0FE3-A5DC-44F2-B570-C3F451E199D8}" type="slidenum">
              <a:rPr lang="zh-CN" altLang="en-US"/>
              <a:pPr/>
              <a:t>47</a:t>
            </a:fld>
            <a:endParaRPr lang="en-US" altLang="zh-CN"/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517525" y="273050"/>
            <a:ext cx="4602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三、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的工作过程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51235" name="Text Box 3"/>
          <p:cNvSpPr txBox="1">
            <a:spLocks noChangeArrowheads="1"/>
          </p:cNvSpPr>
          <p:nvPr/>
        </p:nvSpPr>
        <p:spPr bwMode="auto">
          <a:xfrm>
            <a:off x="1066800" y="1009650"/>
            <a:ext cx="329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200">
                <a:latin typeface="Times New Roman" pitchFamily="18" charset="0"/>
              </a:rPr>
              <a:t>1. </a:t>
            </a:r>
            <a:r>
              <a:rPr lang="en-US" altLang="zh-CN" sz="3200">
                <a:latin typeface="Times New Roman" pitchFamily="18" charset="0"/>
              </a:rPr>
              <a:t>DMA </a:t>
            </a:r>
            <a:r>
              <a:rPr lang="zh-CN" altLang="en-US" sz="3200">
                <a:latin typeface="Times New Roman" pitchFamily="18" charset="0"/>
              </a:rPr>
              <a:t>传送过程</a:t>
            </a:r>
          </a:p>
        </p:txBody>
      </p:sp>
      <p:sp>
        <p:nvSpPr>
          <p:cNvPr id="351236" name="Text Box 4"/>
          <p:cNvSpPr txBox="1">
            <a:spLocks noChangeArrowheads="1"/>
          </p:cNvSpPr>
          <p:nvPr/>
        </p:nvSpPr>
        <p:spPr bwMode="auto">
          <a:xfrm>
            <a:off x="1447800" y="1676400"/>
            <a:ext cx="4816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预处理、数据传送、后处理</a:t>
            </a:r>
          </a:p>
        </p:txBody>
      </p:sp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990600" y="2363788"/>
            <a:ext cx="1997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预处理</a:t>
            </a:r>
          </a:p>
        </p:txBody>
      </p:sp>
      <p:sp>
        <p:nvSpPr>
          <p:cNvPr id="351238" name="Text Box 6"/>
          <p:cNvSpPr txBox="1">
            <a:spLocks noChangeArrowheads="1"/>
          </p:cNvSpPr>
          <p:nvPr/>
        </p:nvSpPr>
        <p:spPr bwMode="auto">
          <a:xfrm>
            <a:off x="1889125" y="3052763"/>
            <a:ext cx="5899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通过几条输入输出指令预置如下信息</a:t>
            </a:r>
          </a:p>
        </p:txBody>
      </p:sp>
      <p:sp>
        <p:nvSpPr>
          <p:cNvPr id="351239" name="Text Box 7"/>
          <p:cNvSpPr txBox="1">
            <a:spLocks noChangeArrowheads="1"/>
          </p:cNvSpPr>
          <p:nvPr/>
        </p:nvSpPr>
        <p:spPr bwMode="auto">
          <a:xfrm>
            <a:off x="1889125" y="3740150"/>
            <a:ext cx="6523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zh-CN" altLang="en-US" sz="2800">
                <a:latin typeface="Times New Roman" pitchFamily="18" charset="0"/>
              </a:rPr>
              <a:t> 通知 </a:t>
            </a:r>
            <a:r>
              <a:rPr lang="en-US" altLang="zh-CN" sz="2800">
                <a:latin typeface="Times New Roman" pitchFamily="18" charset="0"/>
              </a:rPr>
              <a:t>DMA </a:t>
            </a:r>
            <a:r>
              <a:rPr lang="zh-CN" altLang="en-US" sz="2800">
                <a:latin typeface="Times New Roman" pitchFamily="18" charset="0"/>
              </a:rPr>
              <a:t>控制逻辑传送方向（入/出）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889125" y="4429125"/>
            <a:ext cx="4692650" cy="519113"/>
            <a:chOff x="1190" y="2790"/>
            <a:chExt cx="2956" cy="327"/>
          </a:xfrm>
        </p:grpSpPr>
        <p:sp>
          <p:nvSpPr>
            <p:cNvPr id="50194" name="Text Box 9"/>
            <p:cNvSpPr txBox="1">
              <a:spLocks noChangeArrowheads="1"/>
            </p:cNvSpPr>
            <p:nvPr/>
          </p:nvSpPr>
          <p:spPr bwMode="auto">
            <a:xfrm>
              <a:off x="1190" y="2790"/>
              <a:ext cx="29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r>
                <a:rPr lang="zh-CN" altLang="en-US" sz="2800">
                  <a:latin typeface="Times New Roman" pitchFamily="18" charset="0"/>
                </a:rPr>
                <a:t> 设备地址        </a:t>
              </a:r>
              <a:r>
                <a:rPr lang="en-US" altLang="zh-CN" sz="2800">
                  <a:latin typeface="Times New Roman" pitchFamily="18" charset="0"/>
                </a:rPr>
                <a:t>DMA </a:t>
              </a:r>
              <a:r>
                <a:rPr lang="zh-CN" altLang="en-US" sz="2800">
                  <a:latin typeface="Times New Roman" pitchFamily="18" charset="0"/>
                </a:rPr>
                <a:t>的 </a:t>
              </a:r>
              <a:r>
                <a:rPr lang="en-US" altLang="zh-CN" sz="2800">
                  <a:latin typeface="Times New Roman" pitchFamily="18" charset="0"/>
                </a:rPr>
                <a:t>DAR</a:t>
              </a:r>
            </a:p>
          </p:txBody>
        </p:sp>
        <p:sp>
          <p:nvSpPr>
            <p:cNvPr id="50195" name="Line 10"/>
            <p:cNvSpPr>
              <a:spLocks noChangeShapeType="1"/>
            </p:cNvSpPr>
            <p:nvPr/>
          </p:nvSpPr>
          <p:spPr bwMode="auto">
            <a:xfrm>
              <a:off x="2304" y="2988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889125" y="5116513"/>
            <a:ext cx="4435475" cy="519112"/>
            <a:chOff x="1190" y="3223"/>
            <a:chExt cx="2794" cy="327"/>
          </a:xfrm>
        </p:grpSpPr>
        <p:sp>
          <p:nvSpPr>
            <p:cNvPr id="50192" name="Text Box 12"/>
            <p:cNvSpPr txBox="1">
              <a:spLocks noChangeArrowheads="1"/>
            </p:cNvSpPr>
            <p:nvPr/>
          </p:nvSpPr>
          <p:spPr bwMode="auto">
            <a:xfrm>
              <a:off x="1190" y="3223"/>
              <a:ext cx="279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r>
                <a:rPr lang="zh-CN" altLang="en-US" sz="2800">
                  <a:latin typeface="Times New Roman" pitchFamily="18" charset="0"/>
                </a:rPr>
                <a:t> 主存地址        </a:t>
              </a:r>
              <a:r>
                <a:rPr lang="en-US" altLang="zh-CN" sz="2800">
                  <a:latin typeface="Times New Roman" pitchFamily="18" charset="0"/>
                </a:rPr>
                <a:t>DMA </a:t>
              </a:r>
              <a:r>
                <a:rPr lang="zh-CN" altLang="en-US" sz="2800">
                  <a:latin typeface="Times New Roman" pitchFamily="18" charset="0"/>
                </a:rPr>
                <a:t>的 </a:t>
              </a:r>
              <a:r>
                <a:rPr lang="en-US" altLang="zh-CN" sz="2800">
                  <a:latin typeface="Times New Roman" pitchFamily="18" charset="0"/>
                </a:rPr>
                <a:t>AR</a:t>
              </a:r>
            </a:p>
          </p:txBody>
        </p:sp>
        <p:sp>
          <p:nvSpPr>
            <p:cNvPr id="50193" name="Line 13"/>
            <p:cNvSpPr>
              <a:spLocks noChangeShapeType="1"/>
            </p:cNvSpPr>
            <p:nvPr/>
          </p:nvSpPr>
          <p:spPr bwMode="auto">
            <a:xfrm>
              <a:off x="2304" y="3406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889125" y="5805488"/>
            <a:ext cx="4533900" cy="519112"/>
            <a:chOff x="1190" y="3657"/>
            <a:chExt cx="2856" cy="327"/>
          </a:xfrm>
        </p:grpSpPr>
        <p:sp>
          <p:nvSpPr>
            <p:cNvPr id="50190" name="Text Box 15"/>
            <p:cNvSpPr txBox="1">
              <a:spLocks noChangeArrowheads="1"/>
            </p:cNvSpPr>
            <p:nvPr/>
          </p:nvSpPr>
          <p:spPr bwMode="auto">
            <a:xfrm>
              <a:off x="1190" y="3657"/>
              <a:ext cx="28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r>
                <a:rPr lang="zh-CN" altLang="en-US" sz="2800">
                  <a:latin typeface="Times New Roman" pitchFamily="18" charset="0"/>
                </a:rPr>
                <a:t> 传送字数        </a:t>
              </a:r>
              <a:r>
                <a:rPr lang="en-US" altLang="zh-CN" sz="2800">
                  <a:latin typeface="Times New Roman" pitchFamily="18" charset="0"/>
                </a:rPr>
                <a:t>DMA </a:t>
              </a:r>
              <a:r>
                <a:rPr lang="zh-CN" altLang="en-US" sz="2800">
                  <a:latin typeface="Times New Roman" pitchFamily="18" charset="0"/>
                </a:rPr>
                <a:t>的 </a:t>
              </a:r>
              <a:r>
                <a:rPr lang="en-US" altLang="zh-CN" sz="2800">
                  <a:latin typeface="Times New Roman" pitchFamily="18" charset="0"/>
                </a:rPr>
                <a:t>WC</a:t>
              </a:r>
            </a:p>
          </p:txBody>
        </p:sp>
        <p:sp>
          <p:nvSpPr>
            <p:cNvPr id="50191" name="Line 16"/>
            <p:cNvSpPr>
              <a:spLocks noChangeShapeType="1"/>
            </p:cNvSpPr>
            <p:nvPr/>
          </p:nvSpPr>
          <p:spPr bwMode="auto">
            <a:xfrm>
              <a:off x="2294" y="3840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51249" name="Rectangle 17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0189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autoUpdateAnimBg="0"/>
      <p:bldP spid="351236" grpId="0" autoUpdateAnimBg="0"/>
      <p:bldP spid="351237" grpId="0" autoUpdateAnimBg="0"/>
      <p:bldP spid="351238" grpId="0" autoUpdateAnimBg="0"/>
      <p:bldP spid="351239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19999AA-F491-4ECD-A151-9A5E0A5A01B8}" type="slidenum">
              <a:rPr lang="zh-CN" altLang="en-US"/>
              <a:pPr/>
              <a:t>48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219200"/>
            <a:ext cx="3063875" cy="1752600"/>
            <a:chOff x="758" y="624"/>
            <a:chExt cx="1930" cy="1104"/>
          </a:xfrm>
        </p:grpSpPr>
        <p:sp>
          <p:nvSpPr>
            <p:cNvPr id="51247" name="Text Box 3"/>
            <p:cNvSpPr txBox="1">
              <a:spLocks noChangeArrowheads="1"/>
            </p:cNvSpPr>
            <p:nvPr/>
          </p:nvSpPr>
          <p:spPr bwMode="auto">
            <a:xfrm>
              <a:off x="758" y="670"/>
              <a:ext cx="1082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预处理</a:t>
              </a:r>
              <a:r>
                <a:rPr lang="zh-CN" altLang="en-US" sz="2000">
                  <a:latin typeface="Times New Roman" pitchFamily="18" charset="0"/>
                </a:rPr>
                <a:t>：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主存起始地址</a:t>
              </a:r>
              <a:endParaRPr lang="en-US" altLang="zh-CN" sz="2000">
                <a:latin typeface="Times New Roman" pitchFamily="18" charset="0"/>
              </a:endParaRP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设备地址 </a:t>
              </a:r>
              <a:r>
                <a:rPr lang="en-US" altLang="zh-CN" sz="2000">
                  <a:latin typeface="Times New Roman" pitchFamily="18" charset="0"/>
                </a:rPr>
                <a:t>     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传送数据个数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启动设备</a:t>
              </a:r>
            </a:p>
          </p:txBody>
        </p:sp>
        <p:grpSp>
          <p:nvGrpSpPr>
            <p:cNvPr id="51248" name="Group 4"/>
            <p:cNvGrpSpPr>
              <a:grpSpLocks/>
            </p:cNvGrpSpPr>
            <p:nvPr/>
          </p:nvGrpSpPr>
          <p:grpSpPr bwMode="auto">
            <a:xfrm>
              <a:off x="1863" y="864"/>
              <a:ext cx="729" cy="250"/>
              <a:chOff x="2640" y="1430"/>
              <a:chExt cx="729" cy="250"/>
            </a:xfrm>
          </p:grpSpPr>
          <p:sp>
            <p:nvSpPr>
              <p:cNvPr id="51256" name="Text Box 5"/>
              <p:cNvSpPr txBox="1">
                <a:spLocks noChangeArrowheads="1"/>
              </p:cNvSpPr>
              <p:nvPr/>
            </p:nvSpPr>
            <p:spPr bwMode="auto">
              <a:xfrm>
                <a:off x="2870" y="1430"/>
                <a:ext cx="4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</p:txBody>
          </p:sp>
          <p:sp>
            <p:nvSpPr>
              <p:cNvPr id="51257" name="Line 6"/>
              <p:cNvSpPr>
                <a:spLocks noChangeShapeType="1"/>
              </p:cNvSpPr>
              <p:nvPr/>
            </p:nvSpPr>
            <p:spPr bwMode="auto">
              <a:xfrm>
                <a:off x="2640" y="153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51249" name="Group 7"/>
            <p:cNvGrpSpPr>
              <a:grpSpLocks/>
            </p:cNvGrpSpPr>
            <p:nvPr/>
          </p:nvGrpSpPr>
          <p:grpSpPr bwMode="auto">
            <a:xfrm>
              <a:off x="1536" y="1056"/>
              <a:ext cx="729" cy="250"/>
              <a:chOff x="2640" y="1430"/>
              <a:chExt cx="729" cy="250"/>
            </a:xfrm>
          </p:grpSpPr>
          <p:sp>
            <p:nvSpPr>
              <p:cNvPr id="51254" name="Text Box 8"/>
              <p:cNvSpPr txBox="1">
                <a:spLocks noChangeArrowheads="1"/>
              </p:cNvSpPr>
              <p:nvPr/>
            </p:nvSpPr>
            <p:spPr bwMode="auto">
              <a:xfrm>
                <a:off x="2870" y="1430"/>
                <a:ext cx="4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</p:txBody>
          </p:sp>
          <p:sp>
            <p:nvSpPr>
              <p:cNvPr id="51255" name="Line 9"/>
              <p:cNvSpPr>
                <a:spLocks noChangeShapeType="1"/>
              </p:cNvSpPr>
              <p:nvPr/>
            </p:nvSpPr>
            <p:spPr bwMode="auto">
              <a:xfrm>
                <a:off x="2640" y="153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51250" name="Group 10"/>
            <p:cNvGrpSpPr>
              <a:grpSpLocks/>
            </p:cNvGrpSpPr>
            <p:nvPr/>
          </p:nvGrpSpPr>
          <p:grpSpPr bwMode="auto">
            <a:xfrm>
              <a:off x="1863" y="1286"/>
              <a:ext cx="729" cy="250"/>
              <a:chOff x="2640" y="1430"/>
              <a:chExt cx="729" cy="250"/>
            </a:xfrm>
          </p:grpSpPr>
          <p:sp>
            <p:nvSpPr>
              <p:cNvPr id="51252" name="Text Box 11"/>
              <p:cNvSpPr txBox="1">
                <a:spLocks noChangeArrowheads="1"/>
              </p:cNvSpPr>
              <p:nvPr/>
            </p:nvSpPr>
            <p:spPr bwMode="auto">
              <a:xfrm>
                <a:off x="2870" y="1430"/>
                <a:ext cx="4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</p:txBody>
          </p:sp>
          <p:sp>
            <p:nvSpPr>
              <p:cNvPr id="51253" name="Line 12"/>
              <p:cNvSpPr>
                <a:spLocks noChangeShapeType="1"/>
              </p:cNvSpPr>
              <p:nvPr/>
            </p:nvSpPr>
            <p:spPr bwMode="auto">
              <a:xfrm>
                <a:off x="2640" y="1536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51251" name="Rectangle 13"/>
            <p:cNvSpPr>
              <a:spLocks noChangeArrowheads="1"/>
            </p:cNvSpPr>
            <p:nvPr/>
          </p:nvSpPr>
          <p:spPr bwMode="auto">
            <a:xfrm>
              <a:off x="768" y="624"/>
              <a:ext cx="1920" cy="110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09600" y="3225800"/>
            <a:ext cx="3063875" cy="1143000"/>
            <a:chOff x="758" y="1920"/>
            <a:chExt cx="1930" cy="720"/>
          </a:xfrm>
        </p:grpSpPr>
        <p:sp>
          <p:nvSpPr>
            <p:cNvPr id="51245" name="Rectangle 15"/>
            <p:cNvSpPr>
              <a:spLocks noChangeArrowheads="1"/>
            </p:cNvSpPr>
            <p:nvPr/>
          </p:nvSpPr>
          <p:spPr bwMode="auto">
            <a:xfrm>
              <a:off x="768" y="1920"/>
              <a:ext cx="1920" cy="72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1246" name="Text Box 16"/>
            <p:cNvSpPr txBox="1">
              <a:spLocks noChangeArrowheads="1"/>
            </p:cNvSpPr>
            <p:nvPr/>
          </p:nvSpPr>
          <p:spPr bwMode="auto">
            <a:xfrm>
              <a:off x="758" y="1966"/>
              <a:ext cx="1726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数据传送</a:t>
              </a:r>
              <a:r>
                <a:rPr lang="zh-CN" altLang="en-US" sz="2000">
                  <a:latin typeface="Times New Roman" pitchFamily="18" charset="0"/>
                </a:rPr>
                <a:t>：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继续执行主程序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同时完成一批数据传送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609600" y="4622800"/>
            <a:ext cx="3063875" cy="1143000"/>
            <a:chOff x="758" y="2784"/>
            <a:chExt cx="1930" cy="720"/>
          </a:xfrm>
        </p:grpSpPr>
        <p:sp>
          <p:nvSpPr>
            <p:cNvPr id="51243" name="Rectangle 18"/>
            <p:cNvSpPr>
              <a:spLocks noChangeArrowheads="1"/>
            </p:cNvSpPr>
            <p:nvPr/>
          </p:nvSpPr>
          <p:spPr bwMode="auto">
            <a:xfrm>
              <a:off x="768" y="2784"/>
              <a:ext cx="1920" cy="72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1244" name="Text Box 19"/>
            <p:cNvSpPr txBox="1">
              <a:spLocks noChangeArrowheads="1"/>
            </p:cNvSpPr>
            <p:nvPr/>
          </p:nvSpPr>
          <p:spPr bwMode="auto">
            <a:xfrm>
              <a:off x="758" y="2830"/>
              <a:ext cx="138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后处理</a:t>
              </a:r>
              <a:r>
                <a:rPr lang="zh-CN" altLang="en-US" sz="2000">
                  <a:latin typeface="Times New Roman" pitchFamily="18" charset="0"/>
                </a:rPr>
                <a:t>：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中断服务程序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做 </a:t>
              </a:r>
              <a:r>
                <a:rPr lang="en-US" altLang="zh-CN" sz="2000">
                  <a:latin typeface="Times New Roman" pitchFamily="18" charset="0"/>
                </a:rPr>
                <a:t>DMA </a:t>
              </a:r>
              <a:r>
                <a:rPr lang="zh-CN" altLang="en-US" sz="2000">
                  <a:latin typeface="Times New Roman" pitchFamily="18" charset="0"/>
                </a:rPr>
                <a:t>结束处理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609600" y="6019800"/>
            <a:ext cx="3063875" cy="533400"/>
            <a:chOff x="758" y="3648"/>
            <a:chExt cx="1930" cy="336"/>
          </a:xfrm>
        </p:grpSpPr>
        <p:sp>
          <p:nvSpPr>
            <p:cNvPr id="51241" name="Rectangle 21"/>
            <p:cNvSpPr>
              <a:spLocks noChangeArrowheads="1"/>
            </p:cNvSpPr>
            <p:nvPr/>
          </p:nvSpPr>
          <p:spPr bwMode="auto">
            <a:xfrm>
              <a:off x="768" y="3648"/>
              <a:ext cx="1920" cy="3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1242" name="Text Box 22"/>
            <p:cNvSpPr txBox="1">
              <a:spLocks noChangeArrowheads="1"/>
            </p:cNvSpPr>
            <p:nvPr/>
          </p:nvSpPr>
          <p:spPr bwMode="auto">
            <a:xfrm>
              <a:off x="758" y="3694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继续执行主程序</a:t>
              </a:r>
            </a:p>
          </p:txBody>
        </p:sp>
      </p:grpSp>
      <p:sp>
        <p:nvSpPr>
          <p:cNvPr id="352279" name="Line 23"/>
          <p:cNvSpPr>
            <a:spLocks noChangeShapeType="1"/>
          </p:cNvSpPr>
          <p:nvPr/>
        </p:nvSpPr>
        <p:spPr bwMode="auto">
          <a:xfrm>
            <a:off x="1997075" y="2971800"/>
            <a:ext cx="0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52280" name="Line 24"/>
          <p:cNvSpPr>
            <a:spLocks noChangeShapeType="1"/>
          </p:cNvSpPr>
          <p:nvPr/>
        </p:nvSpPr>
        <p:spPr bwMode="auto">
          <a:xfrm>
            <a:off x="1997075" y="4359275"/>
            <a:ext cx="0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52281" name="Line 25"/>
          <p:cNvSpPr>
            <a:spLocks noChangeShapeType="1"/>
          </p:cNvSpPr>
          <p:nvPr/>
        </p:nvSpPr>
        <p:spPr bwMode="auto">
          <a:xfrm>
            <a:off x="1997075" y="5753100"/>
            <a:ext cx="0" cy="266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52282" name="Text Box 26"/>
          <p:cNvSpPr txBox="1">
            <a:spLocks noChangeArrowheads="1"/>
          </p:cNvSpPr>
          <p:nvPr/>
        </p:nvSpPr>
        <p:spPr bwMode="auto">
          <a:xfrm>
            <a:off x="533400" y="838200"/>
            <a:ext cx="708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latin typeface="Times New Roman" pitchFamily="18" charset="0"/>
              </a:rPr>
              <a:t>CPU</a:t>
            </a:r>
          </a:p>
        </p:txBody>
      </p:sp>
      <p:sp>
        <p:nvSpPr>
          <p:cNvPr id="51211" name="Text Box 27"/>
          <p:cNvSpPr txBox="1">
            <a:spLocks noChangeArrowheads="1"/>
          </p:cNvSpPr>
          <p:nvPr/>
        </p:nvSpPr>
        <p:spPr bwMode="auto">
          <a:xfrm>
            <a:off x="228600" y="106363"/>
            <a:ext cx="5064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>
                <a:latin typeface="Times New Roman" pitchFamily="18" charset="0"/>
              </a:rPr>
              <a:t>(2) DMA </a:t>
            </a:r>
            <a:r>
              <a:rPr lang="zh-CN" altLang="en-US" sz="3200">
                <a:latin typeface="Times New Roman" pitchFamily="18" charset="0"/>
              </a:rPr>
              <a:t>传送过程示意</a:t>
            </a:r>
          </a:p>
        </p:txBody>
      </p: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4724400" y="401638"/>
            <a:ext cx="3886200" cy="6303962"/>
            <a:chOff x="2976" y="253"/>
            <a:chExt cx="2448" cy="3971"/>
          </a:xfrm>
        </p:grpSpPr>
        <p:grpSp>
          <p:nvGrpSpPr>
            <p:cNvPr id="51215" name="Group 29"/>
            <p:cNvGrpSpPr>
              <a:grpSpLocks/>
            </p:cNvGrpSpPr>
            <p:nvPr/>
          </p:nvGrpSpPr>
          <p:grpSpPr bwMode="auto">
            <a:xfrm>
              <a:off x="3182" y="470"/>
              <a:ext cx="2242" cy="3754"/>
              <a:chOff x="3192" y="470"/>
              <a:chExt cx="2242" cy="3754"/>
            </a:xfrm>
          </p:grpSpPr>
          <p:grpSp>
            <p:nvGrpSpPr>
              <p:cNvPr id="51217" name="Group 30"/>
              <p:cNvGrpSpPr>
                <a:grpSpLocks/>
              </p:cNvGrpSpPr>
              <p:nvPr/>
            </p:nvGrpSpPr>
            <p:grpSpPr bwMode="auto">
              <a:xfrm>
                <a:off x="3726" y="864"/>
                <a:ext cx="1392" cy="480"/>
                <a:chOff x="3456" y="624"/>
                <a:chExt cx="1392" cy="480"/>
              </a:xfrm>
            </p:grpSpPr>
            <p:sp>
              <p:nvSpPr>
                <p:cNvPr id="51239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734" y="718"/>
                  <a:ext cx="92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允许传送？</a:t>
                  </a:r>
                </a:p>
              </p:txBody>
            </p:sp>
            <p:sp>
              <p:nvSpPr>
                <p:cNvPr id="51240" name="AutoShape 32"/>
                <p:cNvSpPr>
                  <a:spLocks noChangeArrowheads="1"/>
                </p:cNvSpPr>
                <p:nvPr/>
              </p:nvSpPr>
              <p:spPr bwMode="auto">
                <a:xfrm>
                  <a:off x="3456" y="624"/>
                  <a:ext cx="1392" cy="480"/>
                </a:xfrm>
                <a:prstGeom prst="diamond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1218" name="Group 33"/>
              <p:cNvGrpSpPr>
                <a:grpSpLocks/>
              </p:cNvGrpSpPr>
              <p:nvPr/>
            </p:nvGrpSpPr>
            <p:grpSpPr bwMode="auto">
              <a:xfrm>
                <a:off x="3438" y="1616"/>
                <a:ext cx="1996" cy="910"/>
                <a:chOff x="3168" y="1248"/>
                <a:chExt cx="1996" cy="910"/>
              </a:xfrm>
            </p:grpSpPr>
            <p:sp>
              <p:nvSpPr>
                <p:cNvPr id="51237" name="Rectangle 34"/>
                <p:cNvSpPr>
                  <a:spLocks noChangeArrowheads="1"/>
                </p:cNvSpPr>
                <p:nvPr/>
              </p:nvSpPr>
              <p:spPr bwMode="auto">
                <a:xfrm>
                  <a:off x="3178" y="1248"/>
                  <a:ext cx="1920" cy="91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51238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168" y="1296"/>
                  <a:ext cx="1996" cy="8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主存地址送总线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数据送</a:t>
                  </a:r>
                  <a:r>
                    <a:rPr lang="en-US" altLang="zh-CN" sz="2000">
                      <a:latin typeface="Times New Roman" pitchFamily="18" charset="0"/>
                    </a:rPr>
                    <a:t>I/O</a:t>
                  </a:r>
                  <a:r>
                    <a:rPr lang="zh-CN" altLang="en-US" sz="2000">
                      <a:latin typeface="Times New Roman" pitchFamily="18" charset="0"/>
                    </a:rPr>
                    <a:t>设备（或主存 ）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修改</a:t>
                  </a:r>
                  <a:r>
                    <a:rPr lang="zh-CN" altLang="en-US" sz="2000">
                      <a:latin typeface="Times New Roman" pitchFamily="18" charset="0"/>
                    </a:rPr>
                    <a:t> 主存地址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修改</a:t>
                  </a:r>
                  <a:r>
                    <a:rPr lang="zh-CN" altLang="en-US" sz="2000">
                      <a:latin typeface="Times New Roman" pitchFamily="18" charset="0"/>
                    </a:rPr>
                    <a:t> 字计数器</a:t>
                  </a:r>
                </a:p>
              </p:txBody>
            </p:sp>
          </p:grpSp>
          <p:grpSp>
            <p:nvGrpSpPr>
              <p:cNvPr id="51219" name="Group 36"/>
              <p:cNvGrpSpPr>
                <a:grpSpLocks/>
              </p:cNvGrpSpPr>
              <p:nvPr/>
            </p:nvGrpSpPr>
            <p:grpSpPr bwMode="auto">
              <a:xfrm>
                <a:off x="3678" y="2799"/>
                <a:ext cx="1488" cy="768"/>
                <a:chOff x="3696" y="2352"/>
                <a:chExt cx="1488" cy="768"/>
              </a:xfrm>
            </p:grpSpPr>
            <p:sp>
              <p:nvSpPr>
                <p:cNvPr id="51235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022" y="2505"/>
                  <a:ext cx="921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  数据块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传送结束？</a:t>
                  </a:r>
                </a:p>
              </p:txBody>
            </p:sp>
            <p:sp>
              <p:nvSpPr>
                <p:cNvPr id="51236" name="AutoShape 38"/>
                <p:cNvSpPr>
                  <a:spLocks noChangeArrowheads="1"/>
                </p:cNvSpPr>
                <p:nvPr/>
              </p:nvSpPr>
              <p:spPr bwMode="auto">
                <a:xfrm>
                  <a:off x="3696" y="2352"/>
                  <a:ext cx="1488" cy="768"/>
                </a:xfrm>
                <a:prstGeom prst="diamond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1220" name="Group 39"/>
              <p:cNvGrpSpPr>
                <a:grpSpLocks/>
              </p:cNvGrpSpPr>
              <p:nvPr/>
            </p:nvGrpSpPr>
            <p:grpSpPr bwMode="auto">
              <a:xfrm>
                <a:off x="3438" y="3840"/>
                <a:ext cx="1920" cy="384"/>
                <a:chOff x="3216" y="3600"/>
                <a:chExt cx="1920" cy="384"/>
              </a:xfrm>
            </p:grpSpPr>
            <p:sp>
              <p:nvSpPr>
                <p:cNvPr id="51233" name="Rectangle 40"/>
                <p:cNvSpPr>
                  <a:spLocks noChangeArrowheads="1"/>
                </p:cNvSpPr>
                <p:nvPr/>
              </p:nvSpPr>
              <p:spPr bwMode="auto">
                <a:xfrm>
                  <a:off x="3216" y="3600"/>
                  <a:ext cx="1920" cy="384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5123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408" y="3657"/>
                  <a:ext cx="1613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向</a:t>
                  </a: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  <a:r>
                    <a:rPr lang="zh-CN" altLang="en-US" sz="2000">
                      <a:latin typeface="Times New Roman" pitchFamily="18" charset="0"/>
                    </a:rPr>
                    <a:t>申请 </a:t>
                  </a:r>
                  <a:r>
                    <a:rPr lang="zh-CN" altLang="en-US" sz="2000">
                      <a:solidFill>
                        <a:schemeClr val="folHlink"/>
                      </a:solidFill>
                      <a:latin typeface="Times New Roman" pitchFamily="18" charset="0"/>
                    </a:rPr>
                    <a:t>程序中断</a:t>
                  </a:r>
                  <a:endParaRPr lang="en-US" altLang="zh-CN" sz="2000">
                    <a:solidFill>
                      <a:schemeClr val="folHlink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1221" name="Line 42"/>
              <p:cNvSpPr>
                <a:spLocks noChangeShapeType="1"/>
              </p:cNvSpPr>
              <p:nvPr/>
            </p:nvSpPr>
            <p:spPr bwMode="auto">
              <a:xfrm>
                <a:off x="4423" y="1344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2" name="Line 43"/>
              <p:cNvSpPr>
                <a:spLocks noChangeShapeType="1"/>
              </p:cNvSpPr>
              <p:nvPr/>
            </p:nvSpPr>
            <p:spPr bwMode="auto">
              <a:xfrm>
                <a:off x="4423" y="2531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3" name="Line 44"/>
              <p:cNvSpPr>
                <a:spLocks noChangeShapeType="1"/>
              </p:cNvSpPr>
              <p:nvPr/>
            </p:nvSpPr>
            <p:spPr bwMode="auto">
              <a:xfrm>
                <a:off x="4423" y="3552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4" name="Line 45"/>
              <p:cNvSpPr>
                <a:spLocks noChangeShapeType="1"/>
              </p:cNvSpPr>
              <p:nvPr/>
            </p:nvSpPr>
            <p:spPr bwMode="auto">
              <a:xfrm>
                <a:off x="4423" y="576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5" name="Freeform 46"/>
              <p:cNvSpPr>
                <a:spLocks/>
              </p:cNvSpPr>
              <p:nvPr/>
            </p:nvSpPr>
            <p:spPr bwMode="auto">
              <a:xfrm>
                <a:off x="3192" y="3183"/>
                <a:ext cx="492" cy="3"/>
              </a:xfrm>
              <a:custGeom>
                <a:avLst/>
                <a:gdLst>
                  <a:gd name="T0" fmla="*/ 492 w 492"/>
                  <a:gd name="T1" fmla="*/ 0 h 3"/>
                  <a:gd name="T2" fmla="*/ 0 w 492"/>
                  <a:gd name="T3" fmla="*/ 3 h 3"/>
                  <a:gd name="T4" fmla="*/ 0 60000 65536"/>
                  <a:gd name="T5" fmla="*/ 0 60000 65536"/>
                  <a:gd name="T6" fmla="*/ 0 w 492"/>
                  <a:gd name="T7" fmla="*/ 0 h 3"/>
                  <a:gd name="T8" fmla="*/ 492 w 492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92" h="3">
                    <a:moveTo>
                      <a:pt x="492" y="0"/>
                    </a:moveTo>
                    <a:lnTo>
                      <a:pt x="0" y="3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6" name="Freeform 47"/>
              <p:cNvSpPr>
                <a:spLocks/>
              </p:cNvSpPr>
              <p:nvPr/>
            </p:nvSpPr>
            <p:spPr bwMode="auto">
              <a:xfrm>
                <a:off x="3192" y="720"/>
                <a:ext cx="1230" cy="2466"/>
              </a:xfrm>
              <a:custGeom>
                <a:avLst/>
                <a:gdLst>
                  <a:gd name="T0" fmla="*/ 0 w 1230"/>
                  <a:gd name="T1" fmla="*/ 2466 h 2466"/>
                  <a:gd name="T2" fmla="*/ 6 w 1230"/>
                  <a:gd name="T3" fmla="*/ 0 h 2466"/>
                  <a:gd name="T4" fmla="*/ 1230 w 1230"/>
                  <a:gd name="T5" fmla="*/ 0 h 2466"/>
                  <a:gd name="T6" fmla="*/ 0 60000 65536"/>
                  <a:gd name="T7" fmla="*/ 0 60000 65536"/>
                  <a:gd name="T8" fmla="*/ 0 60000 65536"/>
                  <a:gd name="T9" fmla="*/ 0 w 1230"/>
                  <a:gd name="T10" fmla="*/ 0 h 2466"/>
                  <a:gd name="T11" fmla="*/ 1230 w 1230"/>
                  <a:gd name="T12" fmla="*/ 2466 h 246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30" h="2466">
                    <a:moveTo>
                      <a:pt x="0" y="2466"/>
                    </a:moveTo>
                    <a:lnTo>
                      <a:pt x="6" y="0"/>
                    </a:lnTo>
                    <a:lnTo>
                      <a:pt x="123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7" name="Line 48"/>
              <p:cNvSpPr>
                <a:spLocks noChangeShapeType="1"/>
              </p:cNvSpPr>
              <p:nvPr/>
            </p:nvSpPr>
            <p:spPr bwMode="auto">
              <a:xfrm flipH="1">
                <a:off x="3198" y="1104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1228" name="Text Box 49"/>
              <p:cNvSpPr txBox="1">
                <a:spLocks noChangeArrowheads="1"/>
              </p:cNvSpPr>
              <p:nvPr/>
            </p:nvSpPr>
            <p:spPr bwMode="auto">
              <a:xfrm>
                <a:off x="3428" y="470"/>
                <a:ext cx="8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folHlink"/>
                    </a:solidFill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solidFill>
                      <a:schemeClr val="folHlink"/>
                    </a:solidFill>
                    <a:latin typeface="Times New Roman" pitchFamily="18" charset="0"/>
                  </a:rPr>
                  <a:t>请求</a:t>
                </a:r>
              </a:p>
            </p:txBody>
          </p:sp>
          <p:sp>
            <p:nvSpPr>
              <p:cNvPr id="51229" name="Text Box 50"/>
              <p:cNvSpPr txBox="1">
                <a:spLocks noChangeArrowheads="1"/>
              </p:cNvSpPr>
              <p:nvPr/>
            </p:nvSpPr>
            <p:spPr bwMode="auto">
              <a:xfrm>
                <a:off x="3380" y="862"/>
                <a:ext cx="2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否</a:t>
                </a:r>
              </a:p>
            </p:txBody>
          </p:sp>
          <p:sp>
            <p:nvSpPr>
              <p:cNvPr id="51230" name="Text Box 51"/>
              <p:cNvSpPr txBox="1">
                <a:spLocks noChangeArrowheads="1"/>
              </p:cNvSpPr>
              <p:nvPr/>
            </p:nvSpPr>
            <p:spPr bwMode="auto">
              <a:xfrm>
                <a:off x="3380" y="2878"/>
                <a:ext cx="2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否</a:t>
                </a:r>
              </a:p>
            </p:txBody>
          </p:sp>
          <p:sp>
            <p:nvSpPr>
              <p:cNvPr id="51231" name="Text Box 52"/>
              <p:cNvSpPr txBox="1">
                <a:spLocks noChangeArrowheads="1"/>
              </p:cNvSpPr>
              <p:nvPr/>
            </p:nvSpPr>
            <p:spPr bwMode="auto">
              <a:xfrm>
                <a:off x="4532" y="1342"/>
                <a:ext cx="2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是</a:t>
                </a:r>
              </a:p>
            </p:txBody>
          </p:sp>
          <p:sp>
            <p:nvSpPr>
              <p:cNvPr id="51232" name="Text Box 53"/>
              <p:cNvSpPr txBox="1">
                <a:spLocks noChangeArrowheads="1"/>
              </p:cNvSpPr>
              <p:nvPr/>
            </p:nvSpPr>
            <p:spPr bwMode="auto">
              <a:xfrm>
                <a:off x="4484" y="3550"/>
                <a:ext cx="2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是</a:t>
                </a:r>
              </a:p>
            </p:txBody>
          </p:sp>
        </p:grpSp>
        <p:sp>
          <p:nvSpPr>
            <p:cNvPr id="51216" name="Text Box 54"/>
            <p:cNvSpPr txBox="1">
              <a:spLocks noChangeArrowheads="1"/>
            </p:cNvSpPr>
            <p:nvPr/>
          </p:nvSpPr>
          <p:spPr bwMode="auto">
            <a:xfrm>
              <a:off x="2976" y="253"/>
              <a:ext cx="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数据传送</a:t>
              </a:r>
            </a:p>
          </p:txBody>
        </p:sp>
      </p:grpSp>
      <p:sp>
        <p:nvSpPr>
          <p:cNvPr id="352311" name="Rectangle 55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1214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35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35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35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79" grpId="0" animBg="1"/>
      <p:bldP spid="352280" grpId="0" animBg="1"/>
      <p:bldP spid="352281" grpId="0" animBg="1"/>
      <p:bldP spid="352282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870B51-0C41-4FE7-90CB-C0AE7AF6D340}" type="slidenum">
              <a:rPr lang="zh-CN" altLang="en-US"/>
              <a:pPr/>
              <a:t>49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431925"/>
            <a:ext cx="8610600" cy="5322888"/>
            <a:chOff x="240" y="902"/>
            <a:chExt cx="5424" cy="3353"/>
          </a:xfrm>
        </p:grpSpPr>
        <p:grpSp>
          <p:nvGrpSpPr>
            <p:cNvPr id="52287" name="Group 3"/>
            <p:cNvGrpSpPr>
              <a:grpSpLocks/>
            </p:cNvGrpSpPr>
            <p:nvPr/>
          </p:nvGrpSpPr>
          <p:grpSpPr bwMode="auto">
            <a:xfrm>
              <a:off x="3978" y="3312"/>
              <a:ext cx="432" cy="276"/>
              <a:chOff x="3978" y="3312"/>
              <a:chExt cx="432" cy="276"/>
            </a:xfrm>
          </p:grpSpPr>
          <p:sp>
            <p:nvSpPr>
              <p:cNvPr id="52319" name="Text Box 4"/>
              <p:cNvSpPr txBox="1">
                <a:spLocks noChangeArrowheads="1"/>
              </p:cNvSpPr>
              <p:nvPr/>
            </p:nvSpPr>
            <p:spPr bwMode="auto">
              <a:xfrm>
                <a:off x="4040" y="3360"/>
                <a:ext cx="32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BR</a:t>
                </a:r>
              </a:p>
            </p:txBody>
          </p:sp>
          <p:sp>
            <p:nvSpPr>
              <p:cNvPr id="52320" name="Rectangle 5"/>
              <p:cNvSpPr>
                <a:spLocks noChangeArrowheads="1"/>
              </p:cNvSpPr>
              <p:nvPr/>
            </p:nvSpPr>
            <p:spPr bwMode="auto">
              <a:xfrm>
                <a:off x="3978" y="3312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52288" name="Group 6"/>
            <p:cNvGrpSpPr>
              <a:grpSpLocks/>
            </p:cNvGrpSpPr>
            <p:nvPr/>
          </p:nvGrpSpPr>
          <p:grpSpPr bwMode="auto">
            <a:xfrm>
              <a:off x="240" y="902"/>
              <a:ext cx="5424" cy="3353"/>
              <a:chOff x="240" y="902"/>
              <a:chExt cx="5424" cy="3353"/>
            </a:xfrm>
          </p:grpSpPr>
          <p:grpSp>
            <p:nvGrpSpPr>
              <p:cNvPr id="52289" name="Group 7"/>
              <p:cNvGrpSpPr>
                <a:grpSpLocks/>
              </p:cNvGrpSpPr>
              <p:nvPr/>
            </p:nvGrpSpPr>
            <p:grpSpPr bwMode="auto">
              <a:xfrm>
                <a:off x="3978" y="3979"/>
                <a:ext cx="436" cy="276"/>
                <a:chOff x="3928" y="3979"/>
                <a:chExt cx="436" cy="276"/>
              </a:xfrm>
            </p:grpSpPr>
            <p:sp>
              <p:nvSpPr>
                <p:cNvPr id="5231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928" y="3989"/>
                  <a:ext cx="43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设备</a:t>
                  </a:r>
                </a:p>
              </p:txBody>
            </p:sp>
            <p:sp>
              <p:nvSpPr>
                <p:cNvPr id="52318" name="Rectangle 9"/>
                <p:cNvSpPr>
                  <a:spLocks noChangeArrowheads="1"/>
                </p:cNvSpPr>
                <p:nvPr/>
              </p:nvSpPr>
              <p:spPr bwMode="auto">
                <a:xfrm>
                  <a:off x="3931" y="3979"/>
                  <a:ext cx="432" cy="27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52290" name="Text Box 10"/>
              <p:cNvSpPr txBox="1">
                <a:spLocks noChangeArrowheads="1"/>
              </p:cNvSpPr>
              <p:nvPr/>
            </p:nvSpPr>
            <p:spPr bwMode="auto">
              <a:xfrm>
                <a:off x="2160" y="1992"/>
                <a:ext cx="499" cy="10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制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逻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辑</a:t>
                </a:r>
              </a:p>
            </p:txBody>
          </p:sp>
          <p:sp>
            <p:nvSpPr>
              <p:cNvPr id="52291" name="Rectangle 11"/>
              <p:cNvSpPr>
                <a:spLocks noChangeArrowheads="1"/>
              </p:cNvSpPr>
              <p:nvPr/>
            </p:nvSpPr>
            <p:spPr bwMode="auto">
              <a:xfrm>
                <a:off x="2112" y="1823"/>
                <a:ext cx="528" cy="147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92" name="Text Box 12"/>
              <p:cNvSpPr txBox="1">
                <a:spLocks noChangeArrowheads="1"/>
              </p:cNvSpPr>
              <p:nvPr/>
            </p:nvSpPr>
            <p:spPr bwMode="auto">
              <a:xfrm>
                <a:off x="3168" y="2128"/>
                <a:ext cx="357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中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断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机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构</a:t>
                </a:r>
              </a:p>
            </p:txBody>
          </p:sp>
          <p:sp>
            <p:nvSpPr>
              <p:cNvPr id="52293" name="Rectangle 13"/>
              <p:cNvSpPr>
                <a:spLocks noChangeArrowheads="1"/>
              </p:cNvSpPr>
              <p:nvPr/>
            </p:nvSpPr>
            <p:spPr bwMode="auto">
              <a:xfrm>
                <a:off x="3120" y="1823"/>
                <a:ext cx="528" cy="147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94" name="Text Box 14"/>
              <p:cNvSpPr txBox="1">
                <a:spLocks noChangeArrowheads="1"/>
              </p:cNvSpPr>
              <p:nvPr/>
            </p:nvSpPr>
            <p:spPr bwMode="auto">
              <a:xfrm>
                <a:off x="4555" y="1824"/>
                <a:ext cx="348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AR</a:t>
                </a:r>
              </a:p>
            </p:txBody>
          </p:sp>
          <p:sp>
            <p:nvSpPr>
              <p:cNvPr id="52295" name="Rectangle 15"/>
              <p:cNvSpPr>
                <a:spLocks noChangeArrowheads="1"/>
              </p:cNvSpPr>
              <p:nvPr/>
            </p:nvSpPr>
            <p:spPr bwMode="auto">
              <a:xfrm>
                <a:off x="4507" y="1823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96" name="Text Box 16"/>
              <p:cNvSpPr txBox="1">
                <a:spLocks noChangeArrowheads="1"/>
              </p:cNvSpPr>
              <p:nvPr/>
            </p:nvSpPr>
            <p:spPr bwMode="auto">
              <a:xfrm>
                <a:off x="4552" y="2390"/>
                <a:ext cx="39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WC</a:t>
                </a:r>
              </a:p>
            </p:txBody>
          </p:sp>
          <p:sp>
            <p:nvSpPr>
              <p:cNvPr id="52297" name="Rectangle 17"/>
              <p:cNvSpPr>
                <a:spLocks noChangeArrowheads="1"/>
              </p:cNvSpPr>
              <p:nvPr/>
            </p:nvSpPr>
            <p:spPr bwMode="auto">
              <a:xfrm>
                <a:off x="4507" y="2375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98" name="Text Box 18"/>
              <p:cNvSpPr txBox="1">
                <a:spLocks noChangeArrowheads="1"/>
              </p:cNvSpPr>
              <p:nvPr/>
            </p:nvSpPr>
            <p:spPr bwMode="auto">
              <a:xfrm>
                <a:off x="4507" y="2932"/>
                <a:ext cx="46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DAR</a:t>
                </a:r>
              </a:p>
            </p:txBody>
          </p:sp>
          <p:sp>
            <p:nvSpPr>
              <p:cNvPr id="52299" name="Rectangle 19"/>
              <p:cNvSpPr>
                <a:spLocks noChangeArrowheads="1"/>
              </p:cNvSpPr>
              <p:nvPr/>
            </p:nvSpPr>
            <p:spPr bwMode="auto">
              <a:xfrm>
                <a:off x="4507" y="2927"/>
                <a:ext cx="432" cy="27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0" name="Rectangle 20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3547" cy="198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1" name="Text Box 21"/>
              <p:cNvSpPr txBox="1">
                <a:spLocks noChangeArrowheads="1"/>
              </p:cNvSpPr>
              <p:nvPr/>
            </p:nvSpPr>
            <p:spPr bwMode="auto">
              <a:xfrm>
                <a:off x="4651" y="3442"/>
                <a:ext cx="8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latin typeface="Times New Roman" pitchFamily="18" charset="0"/>
                  </a:rPr>
                  <a:t>接口</a:t>
                </a:r>
              </a:p>
            </p:txBody>
          </p:sp>
          <p:grpSp>
            <p:nvGrpSpPr>
              <p:cNvPr id="52302" name="Group 22"/>
              <p:cNvGrpSpPr>
                <a:grpSpLocks/>
              </p:cNvGrpSpPr>
              <p:nvPr/>
            </p:nvGrpSpPr>
            <p:grpSpPr bwMode="auto">
              <a:xfrm>
                <a:off x="432" y="1639"/>
                <a:ext cx="528" cy="2071"/>
                <a:chOff x="288" y="1200"/>
                <a:chExt cx="528" cy="2160"/>
              </a:xfrm>
            </p:grpSpPr>
            <p:sp>
              <p:nvSpPr>
                <p:cNvPr id="5231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22" y="1870"/>
                  <a:ext cx="277" cy="8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存</a:t>
                  </a:r>
                </a:p>
              </p:txBody>
            </p:sp>
            <p:sp>
              <p:nvSpPr>
                <p:cNvPr id="52316" name="Rectangle 24"/>
                <p:cNvSpPr>
                  <a:spLocks noChangeArrowheads="1"/>
                </p:cNvSpPr>
                <p:nvPr/>
              </p:nvSpPr>
              <p:spPr bwMode="auto">
                <a:xfrm>
                  <a:off x="288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2303" name="Group 25"/>
              <p:cNvGrpSpPr>
                <a:grpSpLocks/>
              </p:cNvGrpSpPr>
              <p:nvPr/>
            </p:nvGrpSpPr>
            <p:grpSpPr bwMode="auto">
              <a:xfrm>
                <a:off x="1104" y="1639"/>
                <a:ext cx="528" cy="2071"/>
                <a:chOff x="816" y="1200"/>
                <a:chExt cx="528" cy="2160"/>
              </a:xfrm>
            </p:grpSpPr>
            <p:sp>
              <p:nvSpPr>
                <p:cNvPr id="5231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864" y="2054"/>
                  <a:ext cx="446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  <a:endParaRPr lang="zh-CN" alt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52314" name="Rectangle 27"/>
                <p:cNvSpPr>
                  <a:spLocks noChangeArrowheads="1"/>
                </p:cNvSpPr>
                <p:nvPr/>
              </p:nvSpPr>
              <p:spPr bwMode="auto">
                <a:xfrm>
                  <a:off x="816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52304" name="AutoShape 28"/>
              <p:cNvSpPr>
                <a:spLocks noChangeArrowheads="1"/>
              </p:cNvSpPr>
              <p:nvPr/>
            </p:nvSpPr>
            <p:spPr bwMode="auto">
              <a:xfrm>
                <a:off x="240" y="902"/>
                <a:ext cx="5424" cy="138"/>
              </a:xfrm>
              <a:prstGeom prst="leftRightArrow">
                <a:avLst>
                  <a:gd name="adj1" fmla="val 56769"/>
                  <a:gd name="adj2" fmla="val 189789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5" name="AutoShape 29"/>
              <p:cNvSpPr>
                <a:spLocks noChangeArrowheads="1"/>
              </p:cNvSpPr>
              <p:nvPr/>
            </p:nvSpPr>
            <p:spPr bwMode="auto">
              <a:xfrm>
                <a:off x="4224" y="1869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6" name="AutoShape 30"/>
              <p:cNvSpPr>
                <a:spLocks noChangeArrowheads="1"/>
              </p:cNvSpPr>
              <p:nvPr/>
            </p:nvSpPr>
            <p:spPr bwMode="auto">
              <a:xfrm>
                <a:off x="4224" y="2421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7" name="AutoShape 31"/>
              <p:cNvSpPr>
                <a:spLocks noChangeArrowheads="1"/>
              </p:cNvSpPr>
              <p:nvPr/>
            </p:nvSpPr>
            <p:spPr bwMode="auto">
              <a:xfrm>
                <a:off x="4224" y="2946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08" name="Text Box 32"/>
              <p:cNvSpPr txBox="1">
                <a:spLocks noChangeArrowheads="1"/>
              </p:cNvSpPr>
              <p:nvPr/>
            </p:nvSpPr>
            <p:spPr bwMode="auto">
              <a:xfrm>
                <a:off x="5030" y="1877"/>
                <a:ext cx="287" cy="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+1</a:t>
                </a:r>
              </a:p>
            </p:txBody>
          </p:sp>
          <p:sp>
            <p:nvSpPr>
              <p:cNvPr id="52309" name="Text Box 33"/>
              <p:cNvSpPr txBox="1">
                <a:spLocks noChangeArrowheads="1"/>
              </p:cNvSpPr>
              <p:nvPr/>
            </p:nvSpPr>
            <p:spPr bwMode="auto">
              <a:xfrm>
                <a:off x="5030" y="2385"/>
                <a:ext cx="28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+1</a:t>
                </a:r>
              </a:p>
            </p:txBody>
          </p:sp>
          <p:sp>
            <p:nvSpPr>
              <p:cNvPr id="52310" name="AutoShape 34"/>
              <p:cNvSpPr>
                <a:spLocks noChangeArrowheads="1"/>
              </p:cNvSpPr>
              <p:nvPr/>
            </p:nvSpPr>
            <p:spPr bwMode="auto">
              <a:xfrm>
                <a:off x="1248" y="994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11" name="AutoShape 35"/>
              <p:cNvSpPr>
                <a:spLocks noChangeArrowheads="1"/>
              </p:cNvSpPr>
              <p:nvPr/>
            </p:nvSpPr>
            <p:spPr bwMode="auto">
              <a:xfrm>
                <a:off x="624" y="994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312" name="AutoShape 36"/>
              <p:cNvSpPr>
                <a:spLocks noChangeArrowheads="1"/>
              </p:cNvSpPr>
              <p:nvPr/>
            </p:nvSpPr>
            <p:spPr bwMode="auto">
              <a:xfrm>
                <a:off x="4080" y="1008"/>
                <a:ext cx="240" cy="2304"/>
              </a:xfrm>
              <a:prstGeom prst="upDownArrow">
                <a:avLst>
                  <a:gd name="adj1" fmla="val 38333"/>
                  <a:gd name="adj2" fmla="val 6960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</p:grpSp>
      <p:sp>
        <p:nvSpPr>
          <p:cNvPr id="52228" name="Text Box 37"/>
          <p:cNvSpPr txBox="1">
            <a:spLocks noChangeArrowheads="1"/>
          </p:cNvSpPr>
          <p:nvPr/>
        </p:nvSpPr>
        <p:spPr bwMode="auto">
          <a:xfrm>
            <a:off x="228600" y="22860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(3) 数据传送过程（输入）</a:t>
            </a:r>
            <a:endParaRPr lang="en-US" altLang="zh-CN" sz="3600">
              <a:latin typeface="Times New Roman" pitchFamily="18" charset="0"/>
            </a:endParaRP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3938588" y="5257800"/>
            <a:ext cx="2362200" cy="1184275"/>
            <a:chOff x="2448" y="3296"/>
            <a:chExt cx="1488" cy="746"/>
          </a:xfrm>
        </p:grpSpPr>
        <p:sp>
          <p:nvSpPr>
            <p:cNvPr id="52284" name="Freeform 39"/>
            <p:cNvSpPr>
              <a:spLocks/>
            </p:cNvSpPr>
            <p:nvPr/>
          </p:nvSpPr>
          <p:spPr bwMode="auto">
            <a:xfrm>
              <a:off x="2448" y="3296"/>
              <a:ext cx="1488" cy="736"/>
            </a:xfrm>
            <a:custGeom>
              <a:avLst/>
              <a:gdLst>
                <a:gd name="T0" fmla="*/ 1488 w 1488"/>
                <a:gd name="T1" fmla="*/ 736 h 768"/>
                <a:gd name="T2" fmla="*/ 0 w 1488"/>
                <a:gd name="T3" fmla="*/ 736 h 768"/>
                <a:gd name="T4" fmla="*/ 0 w 1488"/>
                <a:gd name="T5" fmla="*/ 0 h 768"/>
                <a:gd name="T6" fmla="*/ 0 60000 65536"/>
                <a:gd name="T7" fmla="*/ 0 60000 65536"/>
                <a:gd name="T8" fmla="*/ 0 60000 65536"/>
                <a:gd name="T9" fmla="*/ 0 w 1488"/>
                <a:gd name="T10" fmla="*/ 0 h 768"/>
                <a:gd name="T11" fmla="*/ 1488 w 1488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768">
                  <a:moveTo>
                    <a:pt x="1488" y="768"/>
                  </a:moveTo>
                  <a:lnTo>
                    <a:pt x="0" y="768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85" name="Text Box 40"/>
            <p:cNvSpPr txBox="1">
              <a:spLocks noChangeArrowheads="1"/>
            </p:cNvSpPr>
            <p:nvPr/>
          </p:nvSpPr>
          <p:spPr bwMode="auto">
            <a:xfrm>
              <a:off x="2822" y="3792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DREQ</a:t>
              </a:r>
            </a:p>
          </p:txBody>
        </p:sp>
        <p:sp>
          <p:nvSpPr>
            <p:cNvPr id="52286" name="Text Box 41"/>
            <p:cNvSpPr txBox="1">
              <a:spLocks noChangeArrowheads="1"/>
            </p:cNvSpPr>
            <p:nvPr/>
          </p:nvSpPr>
          <p:spPr bwMode="auto">
            <a:xfrm>
              <a:off x="2448" y="378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②</a:t>
              </a:r>
            </a:p>
          </p:txBody>
        </p: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3886200" y="1577975"/>
            <a:ext cx="762000" cy="1316038"/>
            <a:chOff x="2448" y="994"/>
            <a:chExt cx="480" cy="829"/>
          </a:xfrm>
        </p:grpSpPr>
        <p:sp>
          <p:nvSpPr>
            <p:cNvPr id="52281" name="Text Box 43"/>
            <p:cNvSpPr txBox="1">
              <a:spLocks noChangeArrowheads="1"/>
            </p:cNvSpPr>
            <p:nvPr/>
          </p:nvSpPr>
          <p:spPr bwMode="auto">
            <a:xfrm>
              <a:off x="2448" y="1233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HRQ</a:t>
              </a:r>
            </a:p>
          </p:txBody>
        </p:sp>
        <p:sp>
          <p:nvSpPr>
            <p:cNvPr id="52282" name="Text Box 44"/>
            <p:cNvSpPr txBox="1">
              <a:spLocks noChangeArrowheads="1"/>
            </p:cNvSpPr>
            <p:nvPr/>
          </p:nvSpPr>
          <p:spPr bwMode="auto">
            <a:xfrm>
              <a:off x="2448" y="1440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③</a:t>
              </a:r>
            </a:p>
          </p:txBody>
        </p:sp>
        <p:sp>
          <p:nvSpPr>
            <p:cNvPr id="52283" name="Line 45"/>
            <p:cNvSpPr>
              <a:spLocks noChangeShapeType="1"/>
            </p:cNvSpPr>
            <p:nvPr/>
          </p:nvSpPr>
          <p:spPr bwMode="auto">
            <a:xfrm flipV="1">
              <a:off x="2448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2738438" y="1577975"/>
            <a:ext cx="919162" cy="1316038"/>
            <a:chOff x="1725" y="994"/>
            <a:chExt cx="579" cy="829"/>
          </a:xfrm>
        </p:grpSpPr>
        <p:sp>
          <p:nvSpPr>
            <p:cNvPr id="52278" name="Line 47"/>
            <p:cNvSpPr>
              <a:spLocks noChangeShapeType="1"/>
            </p:cNvSpPr>
            <p:nvPr/>
          </p:nvSpPr>
          <p:spPr bwMode="auto">
            <a:xfrm rot="10800000" flipV="1">
              <a:off x="2256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79" name="Text Box 48"/>
            <p:cNvSpPr txBox="1">
              <a:spLocks noChangeArrowheads="1"/>
            </p:cNvSpPr>
            <p:nvPr/>
          </p:nvSpPr>
          <p:spPr bwMode="auto">
            <a:xfrm>
              <a:off x="1725" y="1233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HLDA</a:t>
              </a:r>
            </a:p>
          </p:txBody>
        </p:sp>
        <p:sp>
          <p:nvSpPr>
            <p:cNvPr id="52280" name="Text Box 49"/>
            <p:cNvSpPr txBox="1">
              <a:spLocks noChangeArrowheads="1"/>
            </p:cNvSpPr>
            <p:nvPr/>
          </p:nvSpPr>
          <p:spPr bwMode="auto">
            <a:xfrm>
              <a:off x="2016" y="1440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④</a:t>
              </a:r>
            </a:p>
          </p:txBody>
        </p:sp>
      </p:grpSp>
      <p:grpSp>
        <p:nvGrpSpPr>
          <p:cNvPr id="11" name="Group 50"/>
          <p:cNvGrpSpPr>
            <a:grpSpLocks/>
          </p:cNvGrpSpPr>
          <p:nvPr/>
        </p:nvGrpSpPr>
        <p:grpSpPr bwMode="auto">
          <a:xfrm>
            <a:off x="7391400" y="1577975"/>
            <a:ext cx="641350" cy="1316038"/>
            <a:chOff x="4656" y="994"/>
            <a:chExt cx="404" cy="829"/>
          </a:xfrm>
        </p:grpSpPr>
        <p:sp>
          <p:nvSpPr>
            <p:cNvPr id="52275" name="AutoShape 51"/>
            <p:cNvSpPr>
              <a:spLocks noChangeArrowheads="1"/>
            </p:cNvSpPr>
            <p:nvPr/>
          </p:nvSpPr>
          <p:spPr bwMode="auto">
            <a:xfrm>
              <a:off x="4656" y="994"/>
              <a:ext cx="144" cy="829"/>
            </a:xfrm>
            <a:prstGeom prst="upArrow">
              <a:avLst>
                <a:gd name="adj1" fmla="val 50000"/>
                <a:gd name="adj2" fmla="val 143924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2276" name="Text Box 52"/>
            <p:cNvSpPr txBox="1">
              <a:spLocks noChangeArrowheads="1"/>
            </p:cNvSpPr>
            <p:nvPr/>
          </p:nvSpPr>
          <p:spPr bwMode="auto">
            <a:xfrm>
              <a:off x="4752" y="1043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地址线</a:t>
              </a:r>
            </a:p>
          </p:txBody>
        </p:sp>
        <p:sp>
          <p:nvSpPr>
            <p:cNvPr id="52277" name="Text Box 53"/>
            <p:cNvSpPr txBox="1">
              <a:spLocks noChangeArrowheads="1"/>
            </p:cNvSpPr>
            <p:nvPr/>
          </p:nvSpPr>
          <p:spPr bwMode="auto">
            <a:xfrm>
              <a:off x="4752" y="152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⑤</a:t>
              </a:r>
            </a:p>
          </p:txBody>
        </p:sp>
      </p:grpSp>
      <p:grpSp>
        <p:nvGrpSpPr>
          <p:cNvPr id="12" name="Group 54"/>
          <p:cNvGrpSpPr>
            <a:grpSpLocks/>
          </p:cNvGrpSpPr>
          <p:nvPr/>
        </p:nvGrpSpPr>
        <p:grpSpPr bwMode="auto">
          <a:xfrm>
            <a:off x="2776538" y="5232400"/>
            <a:ext cx="3524250" cy="1503363"/>
            <a:chOff x="1716" y="3296"/>
            <a:chExt cx="2220" cy="947"/>
          </a:xfrm>
        </p:grpSpPr>
        <p:sp>
          <p:nvSpPr>
            <p:cNvPr id="52272" name="Freeform 55"/>
            <p:cNvSpPr>
              <a:spLocks/>
            </p:cNvSpPr>
            <p:nvPr/>
          </p:nvSpPr>
          <p:spPr bwMode="auto">
            <a:xfrm>
              <a:off x="2256" y="3296"/>
              <a:ext cx="1680" cy="874"/>
            </a:xfrm>
            <a:custGeom>
              <a:avLst/>
              <a:gdLst>
                <a:gd name="T0" fmla="*/ 0 w 1680"/>
                <a:gd name="T1" fmla="*/ 0 h 960"/>
                <a:gd name="T2" fmla="*/ 0 w 1680"/>
                <a:gd name="T3" fmla="*/ 874 h 960"/>
                <a:gd name="T4" fmla="*/ 1680 w 1680"/>
                <a:gd name="T5" fmla="*/ 874 h 960"/>
                <a:gd name="T6" fmla="*/ 0 60000 65536"/>
                <a:gd name="T7" fmla="*/ 0 60000 65536"/>
                <a:gd name="T8" fmla="*/ 0 60000 65536"/>
                <a:gd name="T9" fmla="*/ 0 w 1680"/>
                <a:gd name="T10" fmla="*/ 0 h 960"/>
                <a:gd name="T11" fmla="*/ 1680 w 1680"/>
                <a:gd name="T12" fmla="*/ 960 h 9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0" h="960">
                  <a:moveTo>
                    <a:pt x="0" y="0"/>
                  </a:moveTo>
                  <a:lnTo>
                    <a:pt x="0" y="960"/>
                  </a:lnTo>
                  <a:lnTo>
                    <a:pt x="1680" y="96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73" name="Text Box 56"/>
            <p:cNvSpPr txBox="1">
              <a:spLocks noChangeArrowheads="1"/>
            </p:cNvSpPr>
            <p:nvPr/>
          </p:nvSpPr>
          <p:spPr bwMode="auto">
            <a:xfrm>
              <a:off x="1716" y="3993"/>
              <a:ext cx="5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DACK</a:t>
              </a:r>
            </a:p>
          </p:txBody>
        </p:sp>
        <p:sp>
          <p:nvSpPr>
            <p:cNvPr id="52274" name="Text Box 57"/>
            <p:cNvSpPr txBox="1">
              <a:spLocks noChangeArrowheads="1"/>
            </p:cNvSpPr>
            <p:nvPr/>
          </p:nvSpPr>
          <p:spPr bwMode="auto">
            <a:xfrm>
              <a:off x="2016" y="379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⑥</a:t>
              </a:r>
            </a:p>
          </p:txBody>
        </p:sp>
      </p:grpSp>
      <p:grpSp>
        <p:nvGrpSpPr>
          <p:cNvPr id="13" name="Group 58"/>
          <p:cNvGrpSpPr>
            <a:grpSpLocks/>
          </p:cNvGrpSpPr>
          <p:nvPr/>
        </p:nvGrpSpPr>
        <p:grpSpPr bwMode="auto">
          <a:xfrm>
            <a:off x="6477000" y="5715000"/>
            <a:ext cx="744538" cy="609600"/>
            <a:chOff x="4032" y="3600"/>
            <a:chExt cx="469" cy="384"/>
          </a:xfrm>
        </p:grpSpPr>
        <p:sp>
          <p:nvSpPr>
            <p:cNvPr id="52270" name="Text Box 59"/>
            <p:cNvSpPr txBox="1">
              <a:spLocks noChangeArrowheads="1"/>
            </p:cNvSpPr>
            <p:nvPr/>
          </p:nvSpPr>
          <p:spPr bwMode="auto">
            <a:xfrm>
              <a:off x="4224" y="3734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①</a:t>
              </a:r>
            </a:p>
          </p:txBody>
        </p:sp>
        <p:sp>
          <p:nvSpPr>
            <p:cNvPr id="52271" name="AutoShape 60"/>
            <p:cNvSpPr>
              <a:spLocks noChangeArrowheads="1"/>
            </p:cNvSpPr>
            <p:nvPr/>
          </p:nvSpPr>
          <p:spPr bwMode="auto">
            <a:xfrm>
              <a:off x="4032" y="3600"/>
              <a:ext cx="192" cy="38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6799263" y="1676400"/>
            <a:ext cx="515937" cy="1143000"/>
            <a:chOff x="4283" y="1056"/>
            <a:chExt cx="325" cy="720"/>
          </a:xfrm>
        </p:grpSpPr>
        <p:sp>
          <p:nvSpPr>
            <p:cNvPr id="52268" name="Text Box 62"/>
            <p:cNvSpPr txBox="1">
              <a:spLocks noChangeArrowheads="1"/>
            </p:cNvSpPr>
            <p:nvPr/>
          </p:nvSpPr>
          <p:spPr bwMode="auto">
            <a:xfrm>
              <a:off x="4300" y="1056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  <p:sp>
          <p:nvSpPr>
            <p:cNvPr id="52269" name="Text Box 63"/>
            <p:cNvSpPr txBox="1">
              <a:spLocks noChangeArrowheads="1"/>
            </p:cNvSpPr>
            <p:nvPr/>
          </p:nvSpPr>
          <p:spPr bwMode="auto">
            <a:xfrm>
              <a:off x="4283" y="152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⑦</a:t>
              </a:r>
            </a:p>
          </p:txBody>
        </p:sp>
      </p:grp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5791200" y="3290888"/>
            <a:ext cx="2171700" cy="479425"/>
            <a:chOff x="3648" y="2073"/>
            <a:chExt cx="1368" cy="302"/>
          </a:xfrm>
        </p:grpSpPr>
        <p:sp>
          <p:nvSpPr>
            <p:cNvPr id="52266" name="Freeform 65"/>
            <p:cNvSpPr>
              <a:spLocks/>
            </p:cNvSpPr>
            <p:nvPr/>
          </p:nvSpPr>
          <p:spPr bwMode="auto">
            <a:xfrm>
              <a:off x="3648" y="2283"/>
              <a:ext cx="1056" cy="92"/>
            </a:xfrm>
            <a:custGeom>
              <a:avLst/>
              <a:gdLst>
                <a:gd name="T0" fmla="*/ 1056 w 1104"/>
                <a:gd name="T1" fmla="*/ 92 h 96"/>
                <a:gd name="T2" fmla="*/ 1056 w 1104"/>
                <a:gd name="T3" fmla="*/ 0 h 96"/>
                <a:gd name="T4" fmla="*/ 0 w 1104"/>
                <a:gd name="T5" fmla="*/ 0 h 96"/>
                <a:gd name="T6" fmla="*/ 0 60000 65536"/>
                <a:gd name="T7" fmla="*/ 0 60000 65536"/>
                <a:gd name="T8" fmla="*/ 0 60000 65536"/>
                <a:gd name="T9" fmla="*/ 0 w 1104"/>
                <a:gd name="T10" fmla="*/ 0 h 96"/>
                <a:gd name="T11" fmla="*/ 1104 w 110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96">
                  <a:moveTo>
                    <a:pt x="1104" y="96"/>
                  </a:moveTo>
                  <a:lnTo>
                    <a:pt x="110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67" name="Text Box 66"/>
            <p:cNvSpPr txBox="1">
              <a:spLocks noChangeArrowheads="1"/>
            </p:cNvSpPr>
            <p:nvPr/>
          </p:nvSpPr>
          <p:spPr bwMode="auto">
            <a:xfrm>
              <a:off x="4320" y="2073"/>
              <a:ext cx="6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溢出信号</a:t>
              </a:r>
            </a:p>
          </p:txBody>
        </p:sp>
      </p:grpSp>
      <p:grpSp>
        <p:nvGrpSpPr>
          <p:cNvPr id="16" name="Group 67"/>
          <p:cNvGrpSpPr>
            <a:grpSpLocks/>
          </p:cNvGrpSpPr>
          <p:nvPr/>
        </p:nvGrpSpPr>
        <p:grpSpPr bwMode="auto">
          <a:xfrm>
            <a:off x="5356225" y="1577975"/>
            <a:ext cx="542925" cy="1316038"/>
            <a:chOff x="3374" y="994"/>
            <a:chExt cx="342" cy="829"/>
          </a:xfrm>
        </p:grpSpPr>
        <p:sp>
          <p:nvSpPr>
            <p:cNvPr id="52264" name="Line 68"/>
            <p:cNvSpPr>
              <a:spLocks noChangeShapeType="1"/>
            </p:cNvSpPr>
            <p:nvPr/>
          </p:nvSpPr>
          <p:spPr bwMode="auto">
            <a:xfrm flipV="1">
              <a:off x="3374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65" name="Text Box 69"/>
            <p:cNvSpPr txBox="1">
              <a:spLocks noChangeArrowheads="1"/>
            </p:cNvSpPr>
            <p:nvPr/>
          </p:nvSpPr>
          <p:spPr bwMode="auto">
            <a:xfrm>
              <a:off x="3408" y="1040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中断请求</a:t>
              </a:r>
            </a:p>
          </p:txBody>
        </p:sp>
      </p:grpSp>
      <p:grpSp>
        <p:nvGrpSpPr>
          <p:cNvPr id="17" name="Group 70"/>
          <p:cNvGrpSpPr>
            <a:grpSpLocks/>
          </p:cNvGrpSpPr>
          <p:nvPr/>
        </p:nvGrpSpPr>
        <p:grpSpPr bwMode="auto">
          <a:xfrm>
            <a:off x="7159625" y="2894013"/>
            <a:ext cx="1285875" cy="1314450"/>
            <a:chOff x="4507" y="1823"/>
            <a:chExt cx="810" cy="828"/>
          </a:xfrm>
        </p:grpSpPr>
        <p:grpSp>
          <p:nvGrpSpPr>
            <p:cNvPr id="52256" name="Group 71"/>
            <p:cNvGrpSpPr>
              <a:grpSpLocks/>
            </p:cNvGrpSpPr>
            <p:nvPr/>
          </p:nvGrpSpPr>
          <p:grpSpPr bwMode="auto">
            <a:xfrm>
              <a:off x="4507" y="1823"/>
              <a:ext cx="432" cy="276"/>
              <a:chOff x="4507" y="1823"/>
              <a:chExt cx="432" cy="276"/>
            </a:xfrm>
          </p:grpSpPr>
          <p:sp>
            <p:nvSpPr>
              <p:cNvPr id="52262" name="Rectangle 72"/>
              <p:cNvSpPr>
                <a:spLocks noChangeArrowheads="1"/>
              </p:cNvSpPr>
              <p:nvPr/>
            </p:nvSpPr>
            <p:spPr bwMode="auto">
              <a:xfrm>
                <a:off x="4507" y="1823"/>
                <a:ext cx="432" cy="27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63" name="Text Box 73"/>
              <p:cNvSpPr txBox="1">
                <a:spLocks noChangeArrowheads="1"/>
              </p:cNvSpPr>
              <p:nvPr/>
            </p:nvSpPr>
            <p:spPr bwMode="auto">
              <a:xfrm>
                <a:off x="4555" y="1824"/>
                <a:ext cx="348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AR</a:t>
                </a:r>
              </a:p>
            </p:txBody>
          </p:sp>
        </p:grpSp>
        <p:grpSp>
          <p:nvGrpSpPr>
            <p:cNvPr id="52257" name="Group 74"/>
            <p:cNvGrpSpPr>
              <a:grpSpLocks/>
            </p:cNvGrpSpPr>
            <p:nvPr/>
          </p:nvGrpSpPr>
          <p:grpSpPr bwMode="auto">
            <a:xfrm>
              <a:off x="4507" y="2375"/>
              <a:ext cx="437" cy="276"/>
              <a:chOff x="4507" y="2375"/>
              <a:chExt cx="437" cy="276"/>
            </a:xfrm>
          </p:grpSpPr>
          <p:sp>
            <p:nvSpPr>
              <p:cNvPr id="52260" name="Rectangle 75"/>
              <p:cNvSpPr>
                <a:spLocks noChangeArrowheads="1"/>
              </p:cNvSpPr>
              <p:nvPr/>
            </p:nvSpPr>
            <p:spPr bwMode="auto">
              <a:xfrm>
                <a:off x="4507" y="2375"/>
                <a:ext cx="432" cy="27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2261" name="Text Box 76"/>
              <p:cNvSpPr txBox="1">
                <a:spLocks noChangeArrowheads="1"/>
              </p:cNvSpPr>
              <p:nvPr/>
            </p:nvSpPr>
            <p:spPr bwMode="auto">
              <a:xfrm>
                <a:off x="4552" y="2390"/>
                <a:ext cx="39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WC</a:t>
                </a:r>
              </a:p>
            </p:txBody>
          </p:sp>
        </p:grpSp>
        <p:sp>
          <p:nvSpPr>
            <p:cNvPr id="52258" name="Text Box 77"/>
            <p:cNvSpPr txBox="1">
              <a:spLocks noChangeArrowheads="1"/>
            </p:cNvSpPr>
            <p:nvPr/>
          </p:nvSpPr>
          <p:spPr bwMode="auto">
            <a:xfrm>
              <a:off x="5030" y="1877"/>
              <a:ext cx="28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52259" name="Text Box 78"/>
            <p:cNvSpPr txBox="1">
              <a:spLocks noChangeArrowheads="1"/>
            </p:cNvSpPr>
            <p:nvPr/>
          </p:nvSpPr>
          <p:spPr bwMode="auto">
            <a:xfrm>
              <a:off x="5030" y="2385"/>
              <a:ext cx="2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+1</a:t>
              </a:r>
            </a:p>
          </p:txBody>
        </p:sp>
      </p:grpSp>
      <p:sp>
        <p:nvSpPr>
          <p:cNvPr id="353359" name="Rectangle 79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grpSp>
        <p:nvGrpSpPr>
          <p:cNvPr id="20" name="Group 80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1" y="3312"/>
            <a:chExt cx="432" cy="276"/>
          </a:xfrm>
        </p:grpSpPr>
        <p:sp>
          <p:nvSpPr>
            <p:cNvPr id="52254" name="Rectangle 81"/>
            <p:cNvSpPr>
              <a:spLocks noChangeArrowheads="1"/>
            </p:cNvSpPr>
            <p:nvPr/>
          </p:nvSpPr>
          <p:spPr bwMode="auto">
            <a:xfrm>
              <a:off x="3931" y="3312"/>
              <a:ext cx="432" cy="2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2255" name="Text Box 82"/>
            <p:cNvSpPr txBox="1">
              <a:spLocks noChangeArrowheads="1"/>
            </p:cNvSpPr>
            <p:nvPr/>
          </p:nvSpPr>
          <p:spPr bwMode="auto">
            <a:xfrm>
              <a:off x="3987" y="3318"/>
              <a:ext cx="3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1" name="Group 83"/>
          <p:cNvGrpSpPr>
            <a:grpSpLocks/>
          </p:cNvGrpSpPr>
          <p:nvPr/>
        </p:nvGrpSpPr>
        <p:grpSpPr bwMode="auto">
          <a:xfrm>
            <a:off x="6315075" y="5260975"/>
            <a:ext cx="723900" cy="469900"/>
            <a:chOff x="3912" y="3296"/>
            <a:chExt cx="456" cy="296"/>
          </a:xfrm>
        </p:grpSpPr>
        <p:sp>
          <p:nvSpPr>
            <p:cNvPr id="52252" name="Rectangle 84"/>
            <p:cNvSpPr>
              <a:spLocks noChangeArrowheads="1"/>
            </p:cNvSpPr>
            <p:nvPr/>
          </p:nvSpPr>
          <p:spPr bwMode="auto">
            <a:xfrm>
              <a:off x="3912" y="3296"/>
              <a:ext cx="456" cy="296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2253" name="Text Box 85"/>
            <p:cNvSpPr txBox="1">
              <a:spLocks noChangeArrowheads="1"/>
            </p:cNvSpPr>
            <p:nvPr/>
          </p:nvSpPr>
          <p:spPr bwMode="auto">
            <a:xfrm>
              <a:off x="3975" y="3312"/>
              <a:ext cx="345" cy="255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2" name="Group 86"/>
          <p:cNvGrpSpPr>
            <a:grpSpLocks/>
          </p:cNvGrpSpPr>
          <p:nvPr/>
        </p:nvGrpSpPr>
        <p:grpSpPr bwMode="auto">
          <a:xfrm>
            <a:off x="6315075" y="5260975"/>
            <a:ext cx="685800" cy="438150"/>
            <a:chOff x="3924" y="3303"/>
            <a:chExt cx="432" cy="276"/>
          </a:xfrm>
        </p:grpSpPr>
        <p:sp>
          <p:nvSpPr>
            <p:cNvPr id="52250" name="Rectangle 87"/>
            <p:cNvSpPr>
              <a:spLocks noChangeArrowheads="1"/>
            </p:cNvSpPr>
            <p:nvPr/>
          </p:nvSpPr>
          <p:spPr bwMode="auto">
            <a:xfrm>
              <a:off x="3924" y="3303"/>
              <a:ext cx="432" cy="276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2251" name="Text Box 88"/>
            <p:cNvSpPr txBox="1">
              <a:spLocks noChangeArrowheads="1"/>
            </p:cNvSpPr>
            <p:nvPr/>
          </p:nvSpPr>
          <p:spPr bwMode="auto">
            <a:xfrm>
              <a:off x="3980" y="3309"/>
              <a:ext cx="339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3" name="Group 89"/>
          <p:cNvGrpSpPr>
            <a:grpSpLocks/>
          </p:cNvGrpSpPr>
          <p:nvPr/>
        </p:nvGrpSpPr>
        <p:grpSpPr bwMode="auto">
          <a:xfrm>
            <a:off x="6300788" y="5253038"/>
            <a:ext cx="723900" cy="469900"/>
            <a:chOff x="3912" y="3296"/>
            <a:chExt cx="456" cy="296"/>
          </a:xfrm>
        </p:grpSpPr>
        <p:sp>
          <p:nvSpPr>
            <p:cNvPr id="52248" name="Rectangle 90"/>
            <p:cNvSpPr>
              <a:spLocks noChangeArrowheads="1"/>
            </p:cNvSpPr>
            <p:nvPr/>
          </p:nvSpPr>
          <p:spPr bwMode="auto">
            <a:xfrm>
              <a:off x="3912" y="3296"/>
              <a:ext cx="456" cy="296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2249" name="Text Box 91"/>
            <p:cNvSpPr txBox="1">
              <a:spLocks noChangeArrowheads="1"/>
            </p:cNvSpPr>
            <p:nvPr/>
          </p:nvSpPr>
          <p:spPr bwMode="auto">
            <a:xfrm>
              <a:off x="3975" y="3312"/>
              <a:ext cx="345" cy="255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4" name="Group 92"/>
          <p:cNvGrpSpPr>
            <a:grpSpLocks/>
          </p:cNvGrpSpPr>
          <p:nvPr/>
        </p:nvGrpSpPr>
        <p:grpSpPr bwMode="auto">
          <a:xfrm>
            <a:off x="6315075" y="5260975"/>
            <a:ext cx="685800" cy="438150"/>
            <a:chOff x="3924" y="3303"/>
            <a:chExt cx="432" cy="276"/>
          </a:xfrm>
        </p:grpSpPr>
        <p:sp>
          <p:nvSpPr>
            <p:cNvPr id="52246" name="Rectangle 93"/>
            <p:cNvSpPr>
              <a:spLocks noChangeArrowheads="1"/>
            </p:cNvSpPr>
            <p:nvPr/>
          </p:nvSpPr>
          <p:spPr bwMode="auto">
            <a:xfrm>
              <a:off x="3924" y="3303"/>
              <a:ext cx="432" cy="276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2247" name="Text Box 94"/>
            <p:cNvSpPr txBox="1">
              <a:spLocks noChangeArrowheads="1"/>
            </p:cNvSpPr>
            <p:nvPr/>
          </p:nvSpPr>
          <p:spPr bwMode="auto">
            <a:xfrm>
              <a:off x="3980" y="3309"/>
              <a:ext cx="339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sp>
        <p:nvSpPr>
          <p:cNvPr id="52245" name="AutoShape 9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9F2EE5-BE77-4EA3-9E49-12F86959DFC9}" type="slidenum">
              <a:rPr lang="zh-CN" altLang="en-US"/>
              <a:pPr/>
              <a:t>50</a:t>
            </a:fld>
            <a:endParaRPr lang="en-US" altLang="zh-CN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431925"/>
            <a:ext cx="8610600" cy="5322888"/>
            <a:chOff x="240" y="902"/>
            <a:chExt cx="5424" cy="3353"/>
          </a:xfrm>
        </p:grpSpPr>
        <p:grpSp>
          <p:nvGrpSpPr>
            <p:cNvPr id="53311" name="Group 3"/>
            <p:cNvGrpSpPr>
              <a:grpSpLocks/>
            </p:cNvGrpSpPr>
            <p:nvPr/>
          </p:nvGrpSpPr>
          <p:grpSpPr bwMode="auto">
            <a:xfrm>
              <a:off x="3978" y="3312"/>
              <a:ext cx="432" cy="276"/>
              <a:chOff x="3978" y="3312"/>
              <a:chExt cx="432" cy="276"/>
            </a:xfrm>
          </p:grpSpPr>
          <p:sp>
            <p:nvSpPr>
              <p:cNvPr id="53343" name="Text Box 4"/>
              <p:cNvSpPr txBox="1">
                <a:spLocks noChangeArrowheads="1"/>
              </p:cNvSpPr>
              <p:nvPr/>
            </p:nvSpPr>
            <p:spPr bwMode="auto">
              <a:xfrm>
                <a:off x="4040" y="3360"/>
                <a:ext cx="326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BR</a:t>
                </a:r>
              </a:p>
            </p:txBody>
          </p:sp>
          <p:sp>
            <p:nvSpPr>
              <p:cNvPr id="53344" name="Rectangle 5"/>
              <p:cNvSpPr>
                <a:spLocks noChangeArrowheads="1"/>
              </p:cNvSpPr>
              <p:nvPr/>
            </p:nvSpPr>
            <p:spPr bwMode="auto">
              <a:xfrm>
                <a:off x="3978" y="3312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53312" name="Group 6"/>
            <p:cNvGrpSpPr>
              <a:grpSpLocks/>
            </p:cNvGrpSpPr>
            <p:nvPr/>
          </p:nvGrpSpPr>
          <p:grpSpPr bwMode="auto">
            <a:xfrm>
              <a:off x="240" y="902"/>
              <a:ext cx="5424" cy="3353"/>
              <a:chOff x="240" y="902"/>
              <a:chExt cx="5424" cy="3353"/>
            </a:xfrm>
          </p:grpSpPr>
          <p:grpSp>
            <p:nvGrpSpPr>
              <p:cNvPr id="53313" name="Group 7"/>
              <p:cNvGrpSpPr>
                <a:grpSpLocks/>
              </p:cNvGrpSpPr>
              <p:nvPr/>
            </p:nvGrpSpPr>
            <p:grpSpPr bwMode="auto">
              <a:xfrm>
                <a:off x="3978" y="3979"/>
                <a:ext cx="436" cy="276"/>
                <a:chOff x="3928" y="3979"/>
                <a:chExt cx="436" cy="276"/>
              </a:xfrm>
            </p:grpSpPr>
            <p:sp>
              <p:nvSpPr>
                <p:cNvPr id="5334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928" y="3989"/>
                  <a:ext cx="43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设备</a:t>
                  </a:r>
                </a:p>
              </p:txBody>
            </p:sp>
            <p:sp>
              <p:nvSpPr>
                <p:cNvPr id="53342" name="Rectangle 9"/>
                <p:cNvSpPr>
                  <a:spLocks noChangeArrowheads="1"/>
                </p:cNvSpPr>
                <p:nvPr/>
              </p:nvSpPr>
              <p:spPr bwMode="auto">
                <a:xfrm>
                  <a:off x="3931" y="3979"/>
                  <a:ext cx="432" cy="27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53314" name="Text Box 10"/>
              <p:cNvSpPr txBox="1">
                <a:spLocks noChangeArrowheads="1"/>
              </p:cNvSpPr>
              <p:nvPr/>
            </p:nvSpPr>
            <p:spPr bwMode="auto">
              <a:xfrm>
                <a:off x="2160" y="1992"/>
                <a:ext cx="499" cy="10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控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制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逻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辑</a:t>
                </a:r>
              </a:p>
            </p:txBody>
          </p:sp>
          <p:sp>
            <p:nvSpPr>
              <p:cNvPr id="53315" name="Rectangle 11"/>
              <p:cNvSpPr>
                <a:spLocks noChangeArrowheads="1"/>
              </p:cNvSpPr>
              <p:nvPr/>
            </p:nvSpPr>
            <p:spPr bwMode="auto">
              <a:xfrm>
                <a:off x="2112" y="1823"/>
                <a:ext cx="528" cy="147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16" name="Text Box 12"/>
              <p:cNvSpPr txBox="1">
                <a:spLocks noChangeArrowheads="1"/>
              </p:cNvSpPr>
              <p:nvPr/>
            </p:nvSpPr>
            <p:spPr bwMode="auto">
              <a:xfrm>
                <a:off x="3168" y="2128"/>
                <a:ext cx="357" cy="8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中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断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机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  构</a:t>
                </a:r>
              </a:p>
            </p:txBody>
          </p:sp>
          <p:sp>
            <p:nvSpPr>
              <p:cNvPr id="53317" name="Rectangle 13"/>
              <p:cNvSpPr>
                <a:spLocks noChangeArrowheads="1"/>
              </p:cNvSpPr>
              <p:nvPr/>
            </p:nvSpPr>
            <p:spPr bwMode="auto">
              <a:xfrm>
                <a:off x="3120" y="1823"/>
                <a:ext cx="528" cy="147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18" name="Text Box 14"/>
              <p:cNvSpPr txBox="1">
                <a:spLocks noChangeArrowheads="1"/>
              </p:cNvSpPr>
              <p:nvPr/>
            </p:nvSpPr>
            <p:spPr bwMode="auto">
              <a:xfrm>
                <a:off x="4555" y="1824"/>
                <a:ext cx="348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AR</a:t>
                </a:r>
              </a:p>
            </p:txBody>
          </p:sp>
          <p:sp>
            <p:nvSpPr>
              <p:cNvPr id="53319" name="Rectangle 15"/>
              <p:cNvSpPr>
                <a:spLocks noChangeArrowheads="1"/>
              </p:cNvSpPr>
              <p:nvPr/>
            </p:nvSpPr>
            <p:spPr bwMode="auto">
              <a:xfrm>
                <a:off x="4507" y="1823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20" name="Text Box 16"/>
              <p:cNvSpPr txBox="1">
                <a:spLocks noChangeArrowheads="1"/>
              </p:cNvSpPr>
              <p:nvPr/>
            </p:nvSpPr>
            <p:spPr bwMode="auto">
              <a:xfrm>
                <a:off x="4552" y="2390"/>
                <a:ext cx="39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WC</a:t>
                </a:r>
              </a:p>
            </p:txBody>
          </p:sp>
          <p:sp>
            <p:nvSpPr>
              <p:cNvPr id="53321" name="Rectangle 17"/>
              <p:cNvSpPr>
                <a:spLocks noChangeArrowheads="1"/>
              </p:cNvSpPr>
              <p:nvPr/>
            </p:nvSpPr>
            <p:spPr bwMode="auto">
              <a:xfrm>
                <a:off x="4507" y="2375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22" name="Text Box 18"/>
              <p:cNvSpPr txBox="1">
                <a:spLocks noChangeArrowheads="1"/>
              </p:cNvSpPr>
              <p:nvPr/>
            </p:nvSpPr>
            <p:spPr bwMode="auto">
              <a:xfrm>
                <a:off x="4507" y="2932"/>
                <a:ext cx="46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DAR</a:t>
                </a:r>
              </a:p>
            </p:txBody>
          </p:sp>
          <p:sp>
            <p:nvSpPr>
              <p:cNvPr id="53323" name="Rectangle 19"/>
              <p:cNvSpPr>
                <a:spLocks noChangeArrowheads="1"/>
              </p:cNvSpPr>
              <p:nvPr/>
            </p:nvSpPr>
            <p:spPr bwMode="auto">
              <a:xfrm>
                <a:off x="4507" y="2927"/>
                <a:ext cx="432" cy="2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24" name="Rectangle 20"/>
              <p:cNvSpPr>
                <a:spLocks noChangeArrowheads="1"/>
              </p:cNvSpPr>
              <p:nvPr/>
            </p:nvSpPr>
            <p:spPr bwMode="auto">
              <a:xfrm>
                <a:off x="1920" y="1728"/>
                <a:ext cx="3547" cy="198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25" name="Text Box 21"/>
              <p:cNvSpPr txBox="1">
                <a:spLocks noChangeArrowheads="1"/>
              </p:cNvSpPr>
              <p:nvPr/>
            </p:nvSpPr>
            <p:spPr bwMode="auto">
              <a:xfrm>
                <a:off x="4651" y="3442"/>
                <a:ext cx="81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  <a:r>
                  <a:rPr lang="zh-CN" altLang="en-US" sz="2000">
                    <a:latin typeface="Times New Roman" pitchFamily="18" charset="0"/>
                  </a:rPr>
                  <a:t>接口</a:t>
                </a:r>
              </a:p>
            </p:txBody>
          </p:sp>
          <p:grpSp>
            <p:nvGrpSpPr>
              <p:cNvPr id="53326" name="Group 22"/>
              <p:cNvGrpSpPr>
                <a:grpSpLocks/>
              </p:cNvGrpSpPr>
              <p:nvPr/>
            </p:nvGrpSpPr>
            <p:grpSpPr bwMode="auto">
              <a:xfrm>
                <a:off x="432" y="1639"/>
                <a:ext cx="528" cy="2071"/>
                <a:chOff x="288" y="1200"/>
                <a:chExt cx="528" cy="2160"/>
              </a:xfrm>
            </p:grpSpPr>
            <p:sp>
              <p:nvSpPr>
                <p:cNvPr id="5333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22" y="1870"/>
                  <a:ext cx="277" cy="8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2000">
                    <a:latin typeface="Times New Roman" pitchFamily="18" charset="0"/>
                  </a:endParaRP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存</a:t>
                  </a:r>
                </a:p>
              </p:txBody>
            </p:sp>
            <p:sp>
              <p:nvSpPr>
                <p:cNvPr id="53340" name="Rectangle 24"/>
                <p:cNvSpPr>
                  <a:spLocks noChangeArrowheads="1"/>
                </p:cNvSpPr>
                <p:nvPr/>
              </p:nvSpPr>
              <p:spPr bwMode="auto">
                <a:xfrm>
                  <a:off x="288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3327" name="Group 25"/>
              <p:cNvGrpSpPr>
                <a:grpSpLocks/>
              </p:cNvGrpSpPr>
              <p:nvPr/>
            </p:nvGrpSpPr>
            <p:grpSpPr bwMode="auto">
              <a:xfrm>
                <a:off x="1104" y="1639"/>
                <a:ext cx="528" cy="2071"/>
                <a:chOff x="816" y="1200"/>
                <a:chExt cx="528" cy="2160"/>
              </a:xfrm>
            </p:grpSpPr>
            <p:sp>
              <p:nvSpPr>
                <p:cNvPr id="5333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864" y="2054"/>
                  <a:ext cx="446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  <a:endParaRPr lang="zh-CN" alt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53338" name="Rectangle 27"/>
                <p:cNvSpPr>
                  <a:spLocks noChangeArrowheads="1"/>
                </p:cNvSpPr>
                <p:nvPr/>
              </p:nvSpPr>
              <p:spPr bwMode="auto">
                <a:xfrm>
                  <a:off x="816" y="1200"/>
                  <a:ext cx="528" cy="216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sp>
            <p:nvSpPr>
              <p:cNvPr id="53328" name="AutoShape 28"/>
              <p:cNvSpPr>
                <a:spLocks noChangeArrowheads="1"/>
              </p:cNvSpPr>
              <p:nvPr/>
            </p:nvSpPr>
            <p:spPr bwMode="auto">
              <a:xfrm>
                <a:off x="240" y="902"/>
                <a:ext cx="5424" cy="138"/>
              </a:xfrm>
              <a:prstGeom prst="leftRightArrow">
                <a:avLst>
                  <a:gd name="adj1" fmla="val 56769"/>
                  <a:gd name="adj2" fmla="val 189789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29" name="AutoShape 29"/>
              <p:cNvSpPr>
                <a:spLocks noChangeArrowheads="1"/>
              </p:cNvSpPr>
              <p:nvPr/>
            </p:nvSpPr>
            <p:spPr bwMode="auto">
              <a:xfrm>
                <a:off x="4224" y="1869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30" name="AutoShape 30"/>
              <p:cNvSpPr>
                <a:spLocks noChangeArrowheads="1"/>
              </p:cNvSpPr>
              <p:nvPr/>
            </p:nvSpPr>
            <p:spPr bwMode="auto">
              <a:xfrm>
                <a:off x="4224" y="2421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31" name="AutoShape 31"/>
              <p:cNvSpPr>
                <a:spLocks noChangeArrowheads="1"/>
              </p:cNvSpPr>
              <p:nvPr/>
            </p:nvSpPr>
            <p:spPr bwMode="auto">
              <a:xfrm>
                <a:off x="4224" y="2946"/>
                <a:ext cx="288" cy="184"/>
              </a:xfrm>
              <a:prstGeom prst="rightArrow">
                <a:avLst>
                  <a:gd name="adj1" fmla="val 50000"/>
                  <a:gd name="adj2" fmla="val 3913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32" name="Text Box 32"/>
              <p:cNvSpPr txBox="1">
                <a:spLocks noChangeArrowheads="1"/>
              </p:cNvSpPr>
              <p:nvPr/>
            </p:nvSpPr>
            <p:spPr bwMode="auto">
              <a:xfrm>
                <a:off x="5030" y="1877"/>
                <a:ext cx="287" cy="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+1</a:t>
                </a:r>
              </a:p>
            </p:txBody>
          </p:sp>
          <p:sp>
            <p:nvSpPr>
              <p:cNvPr id="53333" name="Text Box 33"/>
              <p:cNvSpPr txBox="1">
                <a:spLocks noChangeArrowheads="1"/>
              </p:cNvSpPr>
              <p:nvPr/>
            </p:nvSpPr>
            <p:spPr bwMode="auto">
              <a:xfrm>
                <a:off x="5030" y="2385"/>
                <a:ext cx="28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+1</a:t>
                </a:r>
              </a:p>
            </p:txBody>
          </p:sp>
          <p:sp>
            <p:nvSpPr>
              <p:cNvPr id="53334" name="AutoShape 34"/>
              <p:cNvSpPr>
                <a:spLocks noChangeArrowheads="1"/>
              </p:cNvSpPr>
              <p:nvPr/>
            </p:nvSpPr>
            <p:spPr bwMode="auto">
              <a:xfrm>
                <a:off x="1248" y="994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35" name="AutoShape 35"/>
              <p:cNvSpPr>
                <a:spLocks noChangeArrowheads="1"/>
              </p:cNvSpPr>
              <p:nvPr/>
            </p:nvSpPr>
            <p:spPr bwMode="auto">
              <a:xfrm>
                <a:off x="624" y="994"/>
                <a:ext cx="144" cy="645"/>
              </a:xfrm>
              <a:prstGeom prst="upDownArrow">
                <a:avLst>
                  <a:gd name="adj1" fmla="val 50000"/>
                  <a:gd name="adj2" fmla="val 89583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336" name="AutoShape 36"/>
              <p:cNvSpPr>
                <a:spLocks noChangeArrowheads="1"/>
              </p:cNvSpPr>
              <p:nvPr/>
            </p:nvSpPr>
            <p:spPr bwMode="auto">
              <a:xfrm>
                <a:off x="4080" y="1008"/>
                <a:ext cx="240" cy="2304"/>
              </a:xfrm>
              <a:prstGeom prst="upDownArrow">
                <a:avLst>
                  <a:gd name="adj1" fmla="val 38333"/>
                  <a:gd name="adj2" fmla="val 69600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1" y="3312"/>
            <a:chExt cx="432" cy="276"/>
          </a:xfrm>
        </p:grpSpPr>
        <p:sp>
          <p:nvSpPr>
            <p:cNvPr id="53309" name="Rectangle 38"/>
            <p:cNvSpPr>
              <a:spLocks noChangeArrowheads="1"/>
            </p:cNvSpPr>
            <p:nvPr/>
          </p:nvSpPr>
          <p:spPr bwMode="auto">
            <a:xfrm>
              <a:off x="3931" y="3312"/>
              <a:ext cx="432" cy="2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3310" name="Text Box 39"/>
            <p:cNvSpPr txBox="1">
              <a:spLocks noChangeArrowheads="1"/>
            </p:cNvSpPr>
            <p:nvPr/>
          </p:nvSpPr>
          <p:spPr bwMode="auto">
            <a:xfrm>
              <a:off x="3987" y="3318"/>
              <a:ext cx="3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3938588" y="5257800"/>
            <a:ext cx="2362200" cy="1184275"/>
            <a:chOff x="2448" y="3296"/>
            <a:chExt cx="1488" cy="746"/>
          </a:xfrm>
        </p:grpSpPr>
        <p:sp>
          <p:nvSpPr>
            <p:cNvPr id="53306" name="Freeform 41"/>
            <p:cNvSpPr>
              <a:spLocks/>
            </p:cNvSpPr>
            <p:nvPr/>
          </p:nvSpPr>
          <p:spPr bwMode="auto">
            <a:xfrm>
              <a:off x="2448" y="3296"/>
              <a:ext cx="1488" cy="736"/>
            </a:xfrm>
            <a:custGeom>
              <a:avLst/>
              <a:gdLst>
                <a:gd name="T0" fmla="*/ 1488 w 1488"/>
                <a:gd name="T1" fmla="*/ 736 h 768"/>
                <a:gd name="T2" fmla="*/ 0 w 1488"/>
                <a:gd name="T3" fmla="*/ 736 h 768"/>
                <a:gd name="T4" fmla="*/ 0 w 1488"/>
                <a:gd name="T5" fmla="*/ 0 h 768"/>
                <a:gd name="T6" fmla="*/ 0 60000 65536"/>
                <a:gd name="T7" fmla="*/ 0 60000 65536"/>
                <a:gd name="T8" fmla="*/ 0 60000 65536"/>
                <a:gd name="T9" fmla="*/ 0 w 1488"/>
                <a:gd name="T10" fmla="*/ 0 h 768"/>
                <a:gd name="T11" fmla="*/ 1488 w 1488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768">
                  <a:moveTo>
                    <a:pt x="1488" y="768"/>
                  </a:moveTo>
                  <a:lnTo>
                    <a:pt x="0" y="768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3307" name="Text Box 42"/>
            <p:cNvSpPr txBox="1">
              <a:spLocks noChangeArrowheads="1"/>
            </p:cNvSpPr>
            <p:nvPr/>
          </p:nvSpPr>
          <p:spPr bwMode="auto">
            <a:xfrm>
              <a:off x="2822" y="3792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DREQ</a:t>
              </a:r>
            </a:p>
          </p:txBody>
        </p:sp>
        <p:sp>
          <p:nvSpPr>
            <p:cNvPr id="53308" name="Text Box 43"/>
            <p:cNvSpPr txBox="1">
              <a:spLocks noChangeArrowheads="1"/>
            </p:cNvSpPr>
            <p:nvPr/>
          </p:nvSpPr>
          <p:spPr bwMode="auto">
            <a:xfrm>
              <a:off x="2448" y="378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②</a:t>
              </a:r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3886200" y="1577975"/>
            <a:ext cx="762000" cy="1316038"/>
            <a:chOff x="2448" y="994"/>
            <a:chExt cx="480" cy="829"/>
          </a:xfrm>
        </p:grpSpPr>
        <p:sp>
          <p:nvSpPr>
            <p:cNvPr id="53303" name="Text Box 45"/>
            <p:cNvSpPr txBox="1">
              <a:spLocks noChangeArrowheads="1"/>
            </p:cNvSpPr>
            <p:nvPr/>
          </p:nvSpPr>
          <p:spPr bwMode="auto">
            <a:xfrm>
              <a:off x="2448" y="1233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HRQ</a:t>
              </a:r>
            </a:p>
          </p:txBody>
        </p:sp>
        <p:sp>
          <p:nvSpPr>
            <p:cNvPr id="53304" name="Text Box 46"/>
            <p:cNvSpPr txBox="1">
              <a:spLocks noChangeArrowheads="1"/>
            </p:cNvSpPr>
            <p:nvPr/>
          </p:nvSpPr>
          <p:spPr bwMode="auto">
            <a:xfrm>
              <a:off x="2448" y="1440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③</a:t>
              </a:r>
            </a:p>
          </p:txBody>
        </p:sp>
        <p:sp>
          <p:nvSpPr>
            <p:cNvPr id="53305" name="Line 47"/>
            <p:cNvSpPr>
              <a:spLocks noChangeShapeType="1"/>
            </p:cNvSpPr>
            <p:nvPr/>
          </p:nvSpPr>
          <p:spPr bwMode="auto">
            <a:xfrm flipV="1">
              <a:off x="2448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2738438" y="1577975"/>
            <a:ext cx="919162" cy="1316038"/>
            <a:chOff x="1725" y="994"/>
            <a:chExt cx="579" cy="829"/>
          </a:xfrm>
        </p:grpSpPr>
        <p:sp>
          <p:nvSpPr>
            <p:cNvPr id="53300" name="Line 49"/>
            <p:cNvSpPr>
              <a:spLocks noChangeShapeType="1"/>
            </p:cNvSpPr>
            <p:nvPr/>
          </p:nvSpPr>
          <p:spPr bwMode="auto">
            <a:xfrm rot="10800000" flipV="1">
              <a:off x="2256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3301" name="Text Box 50"/>
            <p:cNvSpPr txBox="1">
              <a:spLocks noChangeArrowheads="1"/>
            </p:cNvSpPr>
            <p:nvPr/>
          </p:nvSpPr>
          <p:spPr bwMode="auto">
            <a:xfrm>
              <a:off x="1725" y="1233"/>
              <a:ext cx="57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HLDA</a:t>
              </a:r>
            </a:p>
          </p:txBody>
        </p:sp>
        <p:sp>
          <p:nvSpPr>
            <p:cNvPr id="53302" name="Text Box 51"/>
            <p:cNvSpPr txBox="1">
              <a:spLocks noChangeArrowheads="1"/>
            </p:cNvSpPr>
            <p:nvPr/>
          </p:nvSpPr>
          <p:spPr bwMode="auto">
            <a:xfrm>
              <a:off x="2016" y="1440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④</a:t>
              </a:r>
            </a:p>
          </p:txBody>
        </p: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7391400" y="1577975"/>
            <a:ext cx="641350" cy="1316038"/>
            <a:chOff x="4656" y="994"/>
            <a:chExt cx="404" cy="829"/>
          </a:xfrm>
        </p:grpSpPr>
        <p:sp>
          <p:nvSpPr>
            <p:cNvPr id="53297" name="AutoShape 53"/>
            <p:cNvSpPr>
              <a:spLocks noChangeArrowheads="1"/>
            </p:cNvSpPr>
            <p:nvPr/>
          </p:nvSpPr>
          <p:spPr bwMode="auto">
            <a:xfrm>
              <a:off x="4656" y="994"/>
              <a:ext cx="144" cy="829"/>
            </a:xfrm>
            <a:prstGeom prst="upArrow">
              <a:avLst>
                <a:gd name="adj1" fmla="val 50000"/>
                <a:gd name="adj2" fmla="val 143924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3298" name="Text Box 54"/>
            <p:cNvSpPr txBox="1">
              <a:spLocks noChangeArrowheads="1"/>
            </p:cNvSpPr>
            <p:nvPr/>
          </p:nvSpPr>
          <p:spPr bwMode="auto">
            <a:xfrm>
              <a:off x="4752" y="1043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地址线</a:t>
              </a:r>
            </a:p>
          </p:txBody>
        </p:sp>
        <p:sp>
          <p:nvSpPr>
            <p:cNvPr id="53299" name="Text Box 55"/>
            <p:cNvSpPr txBox="1">
              <a:spLocks noChangeArrowheads="1"/>
            </p:cNvSpPr>
            <p:nvPr/>
          </p:nvSpPr>
          <p:spPr bwMode="auto">
            <a:xfrm>
              <a:off x="4752" y="152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⑤</a:t>
              </a:r>
            </a:p>
          </p:txBody>
        </p:sp>
      </p:grpSp>
      <p:grpSp>
        <p:nvGrpSpPr>
          <p:cNvPr id="13" name="Group 56"/>
          <p:cNvGrpSpPr>
            <a:grpSpLocks/>
          </p:cNvGrpSpPr>
          <p:nvPr/>
        </p:nvGrpSpPr>
        <p:grpSpPr bwMode="auto">
          <a:xfrm>
            <a:off x="2776538" y="5232400"/>
            <a:ext cx="3524250" cy="1503363"/>
            <a:chOff x="1716" y="3296"/>
            <a:chExt cx="2220" cy="947"/>
          </a:xfrm>
        </p:grpSpPr>
        <p:sp>
          <p:nvSpPr>
            <p:cNvPr id="53294" name="Freeform 57"/>
            <p:cNvSpPr>
              <a:spLocks/>
            </p:cNvSpPr>
            <p:nvPr/>
          </p:nvSpPr>
          <p:spPr bwMode="auto">
            <a:xfrm>
              <a:off x="2256" y="3296"/>
              <a:ext cx="1680" cy="874"/>
            </a:xfrm>
            <a:custGeom>
              <a:avLst/>
              <a:gdLst>
                <a:gd name="T0" fmla="*/ 0 w 1680"/>
                <a:gd name="T1" fmla="*/ 0 h 960"/>
                <a:gd name="T2" fmla="*/ 0 w 1680"/>
                <a:gd name="T3" fmla="*/ 874 h 960"/>
                <a:gd name="T4" fmla="*/ 1680 w 1680"/>
                <a:gd name="T5" fmla="*/ 874 h 960"/>
                <a:gd name="T6" fmla="*/ 0 60000 65536"/>
                <a:gd name="T7" fmla="*/ 0 60000 65536"/>
                <a:gd name="T8" fmla="*/ 0 60000 65536"/>
                <a:gd name="T9" fmla="*/ 0 w 1680"/>
                <a:gd name="T10" fmla="*/ 0 h 960"/>
                <a:gd name="T11" fmla="*/ 1680 w 1680"/>
                <a:gd name="T12" fmla="*/ 960 h 9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0" h="960">
                  <a:moveTo>
                    <a:pt x="0" y="0"/>
                  </a:moveTo>
                  <a:lnTo>
                    <a:pt x="0" y="960"/>
                  </a:lnTo>
                  <a:lnTo>
                    <a:pt x="1680" y="96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3295" name="Text Box 58"/>
            <p:cNvSpPr txBox="1">
              <a:spLocks noChangeArrowheads="1"/>
            </p:cNvSpPr>
            <p:nvPr/>
          </p:nvSpPr>
          <p:spPr bwMode="auto">
            <a:xfrm>
              <a:off x="1716" y="3993"/>
              <a:ext cx="5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DACK</a:t>
              </a:r>
            </a:p>
          </p:txBody>
        </p:sp>
        <p:sp>
          <p:nvSpPr>
            <p:cNvPr id="53296" name="Text Box 59"/>
            <p:cNvSpPr txBox="1">
              <a:spLocks noChangeArrowheads="1"/>
            </p:cNvSpPr>
            <p:nvPr/>
          </p:nvSpPr>
          <p:spPr bwMode="auto">
            <a:xfrm>
              <a:off x="2016" y="3792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⑥</a:t>
              </a:r>
            </a:p>
          </p:txBody>
        </p:sp>
      </p:grpSp>
      <p:grpSp>
        <p:nvGrpSpPr>
          <p:cNvPr id="14" name="Group 60"/>
          <p:cNvGrpSpPr>
            <a:grpSpLocks/>
          </p:cNvGrpSpPr>
          <p:nvPr/>
        </p:nvGrpSpPr>
        <p:grpSpPr bwMode="auto">
          <a:xfrm>
            <a:off x="6494463" y="5715000"/>
            <a:ext cx="744537" cy="609600"/>
            <a:chOff x="4032" y="3600"/>
            <a:chExt cx="469" cy="384"/>
          </a:xfrm>
        </p:grpSpPr>
        <p:sp>
          <p:nvSpPr>
            <p:cNvPr id="53292" name="Text Box 61"/>
            <p:cNvSpPr txBox="1">
              <a:spLocks noChangeArrowheads="1"/>
            </p:cNvSpPr>
            <p:nvPr/>
          </p:nvSpPr>
          <p:spPr bwMode="auto">
            <a:xfrm>
              <a:off x="4224" y="3734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①</a:t>
              </a:r>
            </a:p>
          </p:txBody>
        </p:sp>
        <p:sp>
          <p:nvSpPr>
            <p:cNvPr id="53293" name="AutoShape 62"/>
            <p:cNvSpPr>
              <a:spLocks noChangeArrowheads="1"/>
            </p:cNvSpPr>
            <p:nvPr/>
          </p:nvSpPr>
          <p:spPr bwMode="auto">
            <a:xfrm rot="10800000">
              <a:off x="4032" y="3600"/>
              <a:ext cx="192" cy="38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folHlink"/>
            </a:solidFill>
            <a:ln w="2857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</p:grp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6799263" y="1676400"/>
            <a:ext cx="515937" cy="1143000"/>
            <a:chOff x="4283" y="1056"/>
            <a:chExt cx="325" cy="720"/>
          </a:xfrm>
        </p:grpSpPr>
        <p:sp>
          <p:nvSpPr>
            <p:cNvPr id="53290" name="Text Box 64"/>
            <p:cNvSpPr txBox="1">
              <a:spLocks noChangeArrowheads="1"/>
            </p:cNvSpPr>
            <p:nvPr/>
          </p:nvSpPr>
          <p:spPr bwMode="auto">
            <a:xfrm>
              <a:off x="4300" y="1056"/>
              <a:ext cx="308" cy="5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  <p:sp>
          <p:nvSpPr>
            <p:cNvPr id="53291" name="Text Box 65"/>
            <p:cNvSpPr txBox="1">
              <a:spLocks noChangeArrowheads="1"/>
            </p:cNvSpPr>
            <p:nvPr/>
          </p:nvSpPr>
          <p:spPr bwMode="auto">
            <a:xfrm>
              <a:off x="4283" y="1526"/>
              <a:ext cx="27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⑦</a:t>
              </a:r>
            </a:p>
          </p:txBody>
        </p:sp>
      </p:grpSp>
      <p:grpSp>
        <p:nvGrpSpPr>
          <p:cNvPr id="16" name="Group 66"/>
          <p:cNvGrpSpPr>
            <a:grpSpLocks/>
          </p:cNvGrpSpPr>
          <p:nvPr/>
        </p:nvGrpSpPr>
        <p:grpSpPr bwMode="auto">
          <a:xfrm>
            <a:off x="5791200" y="3290888"/>
            <a:ext cx="2171700" cy="479425"/>
            <a:chOff x="3648" y="2073"/>
            <a:chExt cx="1368" cy="302"/>
          </a:xfrm>
        </p:grpSpPr>
        <p:sp>
          <p:nvSpPr>
            <p:cNvPr id="53288" name="Freeform 67"/>
            <p:cNvSpPr>
              <a:spLocks/>
            </p:cNvSpPr>
            <p:nvPr/>
          </p:nvSpPr>
          <p:spPr bwMode="auto">
            <a:xfrm>
              <a:off x="3648" y="2283"/>
              <a:ext cx="1056" cy="92"/>
            </a:xfrm>
            <a:custGeom>
              <a:avLst/>
              <a:gdLst>
                <a:gd name="T0" fmla="*/ 1056 w 1104"/>
                <a:gd name="T1" fmla="*/ 92 h 96"/>
                <a:gd name="T2" fmla="*/ 1056 w 1104"/>
                <a:gd name="T3" fmla="*/ 0 h 96"/>
                <a:gd name="T4" fmla="*/ 0 w 1104"/>
                <a:gd name="T5" fmla="*/ 0 h 96"/>
                <a:gd name="T6" fmla="*/ 0 60000 65536"/>
                <a:gd name="T7" fmla="*/ 0 60000 65536"/>
                <a:gd name="T8" fmla="*/ 0 60000 65536"/>
                <a:gd name="T9" fmla="*/ 0 w 1104"/>
                <a:gd name="T10" fmla="*/ 0 h 96"/>
                <a:gd name="T11" fmla="*/ 1104 w 110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96">
                  <a:moveTo>
                    <a:pt x="1104" y="96"/>
                  </a:moveTo>
                  <a:lnTo>
                    <a:pt x="110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3289" name="Text Box 68"/>
            <p:cNvSpPr txBox="1">
              <a:spLocks noChangeArrowheads="1"/>
            </p:cNvSpPr>
            <p:nvPr/>
          </p:nvSpPr>
          <p:spPr bwMode="auto">
            <a:xfrm>
              <a:off x="4320" y="2073"/>
              <a:ext cx="6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>
                  <a:latin typeface="Times New Roman" pitchFamily="18" charset="0"/>
                </a:rPr>
                <a:t>溢出信号</a:t>
              </a:r>
            </a:p>
          </p:txBody>
        </p:sp>
      </p:grpSp>
      <p:grpSp>
        <p:nvGrpSpPr>
          <p:cNvPr id="17" name="Group 69"/>
          <p:cNvGrpSpPr>
            <a:grpSpLocks/>
          </p:cNvGrpSpPr>
          <p:nvPr/>
        </p:nvGrpSpPr>
        <p:grpSpPr bwMode="auto">
          <a:xfrm>
            <a:off x="5356225" y="1577975"/>
            <a:ext cx="542925" cy="1316038"/>
            <a:chOff x="3374" y="994"/>
            <a:chExt cx="342" cy="829"/>
          </a:xfrm>
        </p:grpSpPr>
        <p:sp>
          <p:nvSpPr>
            <p:cNvPr id="53286" name="Line 70"/>
            <p:cNvSpPr>
              <a:spLocks noChangeShapeType="1"/>
            </p:cNvSpPr>
            <p:nvPr/>
          </p:nvSpPr>
          <p:spPr bwMode="auto">
            <a:xfrm flipV="1">
              <a:off x="3374" y="994"/>
              <a:ext cx="0" cy="829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3287" name="Text Box 71"/>
            <p:cNvSpPr txBox="1">
              <a:spLocks noChangeArrowheads="1"/>
            </p:cNvSpPr>
            <p:nvPr/>
          </p:nvSpPr>
          <p:spPr bwMode="auto">
            <a:xfrm>
              <a:off x="3408" y="1040"/>
              <a:ext cx="308" cy="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中断请求</a:t>
              </a:r>
            </a:p>
          </p:txBody>
        </p:sp>
      </p:grpSp>
      <p:grpSp>
        <p:nvGrpSpPr>
          <p:cNvPr id="18" name="Group 72"/>
          <p:cNvGrpSpPr>
            <a:grpSpLocks/>
          </p:cNvGrpSpPr>
          <p:nvPr/>
        </p:nvGrpSpPr>
        <p:grpSpPr bwMode="auto">
          <a:xfrm>
            <a:off x="7154863" y="2894013"/>
            <a:ext cx="1285875" cy="1314450"/>
            <a:chOff x="4507" y="1823"/>
            <a:chExt cx="810" cy="828"/>
          </a:xfrm>
        </p:grpSpPr>
        <p:grpSp>
          <p:nvGrpSpPr>
            <p:cNvPr id="53278" name="Group 73"/>
            <p:cNvGrpSpPr>
              <a:grpSpLocks/>
            </p:cNvGrpSpPr>
            <p:nvPr/>
          </p:nvGrpSpPr>
          <p:grpSpPr bwMode="auto">
            <a:xfrm>
              <a:off x="4507" y="1823"/>
              <a:ext cx="432" cy="276"/>
              <a:chOff x="4507" y="1823"/>
              <a:chExt cx="432" cy="276"/>
            </a:xfrm>
          </p:grpSpPr>
          <p:sp>
            <p:nvSpPr>
              <p:cNvPr id="53284" name="Rectangle 74"/>
              <p:cNvSpPr>
                <a:spLocks noChangeArrowheads="1"/>
              </p:cNvSpPr>
              <p:nvPr/>
            </p:nvSpPr>
            <p:spPr bwMode="auto">
              <a:xfrm>
                <a:off x="4507" y="1823"/>
                <a:ext cx="432" cy="27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285" name="Text Box 75"/>
              <p:cNvSpPr txBox="1">
                <a:spLocks noChangeArrowheads="1"/>
              </p:cNvSpPr>
              <p:nvPr/>
            </p:nvSpPr>
            <p:spPr bwMode="auto">
              <a:xfrm>
                <a:off x="4555" y="1824"/>
                <a:ext cx="348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AR</a:t>
                </a:r>
              </a:p>
            </p:txBody>
          </p:sp>
        </p:grpSp>
        <p:grpSp>
          <p:nvGrpSpPr>
            <p:cNvPr id="53279" name="Group 76"/>
            <p:cNvGrpSpPr>
              <a:grpSpLocks/>
            </p:cNvGrpSpPr>
            <p:nvPr/>
          </p:nvGrpSpPr>
          <p:grpSpPr bwMode="auto">
            <a:xfrm>
              <a:off x="4507" y="2375"/>
              <a:ext cx="437" cy="276"/>
              <a:chOff x="4507" y="2375"/>
              <a:chExt cx="437" cy="276"/>
            </a:xfrm>
          </p:grpSpPr>
          <p:sp>
            <p:nvSpPr>
              <p:cNvPr id="53282" name="Rectangle 77"/>
              <p:cNvSpPr>
                <a:spLocks noChangeArrowheads="1"/>
              </p:cNvSpPr>
              <p:nvPr/>
            </p:nvSpPr>
            <p:spPr bwMode="auto">
              <a:xfrm>
                <a:off x="4507" y="2375"/>
                <a:ext cx="432" cy="27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3283" name="Text Box 78"/>
              <p:cNvSpPr txBox="1">
                <a:spLocks noChangeArrowheads="1"/>
              </p:cNvSpPr>
              <p:nvPr/>
            </p:nvSpPr>
            <p:spPr bwMode="auto">
              <a:xfrm>
                <a:off x="4552" y="2390"/>
                <a:ext cx="39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WC</a:t>
                </a:r>
              </a:p>
            </p:txBody>
          </p:sp>
        </p:grpSp>
        <p:sp>
          <p:nvSpPr>
            <p:cNvPr id="53280" name="Text Box 79"/>
            <p:cNvSpPr txBox="1">
              <a:spLocks noChangeArrowheads="1"/>
            </p:cNvSpPr>
            <p:nvPr/>
          </p:nvSpPr>
          <p:spPr bwMode="auto">
            <a:xfrm>
              <a:off x="5030" y="1877"/>
              <a:ext cx="28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53281" name="Text Box 80"/>
            <p:cNvSpPr txBox="1">
              <a:spLocks noChangeArrowheads="1"/>
            </p:cNvSpPr>
            <p:nvPr/>
          </p:nvSpPr>
          <p:spPr bwMode="auto">
            <a:xfrm>
              <a:off x="5030" y="2385"/>
              <a:ext cx="2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+1</a:t>
              </a:r>
            </a:p>
          </p:txBody>
        </p:sp>
      </p:grpSp>
      <p:sp>
        <p:nvSpPr>
          <p:cNvPr id="53263" name="Text Box 81"/>
          <p:cNvSpPr txBox="1">
            <a:spLocks noChangeArrowheads="1"/>
          </p:cNvSpPr>
          <p:nvPr/>
        </p:nvSpPr>
        <p:spPr bwMode="auto">
          <a:xfrm>
            <a:off x="228600" y="228600"/>
            <a:ext cx="571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(4) 数据传送过程（输出）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354386" name="Rectangle 82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grpSp>
        <p:nvGrpSpPr>
          <p:cNvPr id="21" name="Group 83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1" y="3312"/>
            <a:chExt cx="432" cy="276"/>
          </a:xfrm>
        </p:grpSpPr>
        <p:sp>
          <p:nvSpPr>
            <p:cNvPr id="53276" name="Rectangle 84"/>
            <p:cNvSpPr>
              <a:spLocks noChangeArrowheads="1"/>
            </p:cNvSpPr>
            <p:nvPr/>
          </p:nvSpPr>
          <p:spPr bwMode="auto">
            <a:xfrm>
              <a:off x="3931" y="3312"/>
              <a:ext cx="432" cy="27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3277" name="Text Box 85"/>
            <p:cNvSpPr txBox="1">
              <a:spLocks noChangeArrowheads="1"/>
            </p:cNvSpPr>
            <p:nvPr/>
          </p:nvSpPr>
          <p:spPr bwMode="auto">
            <a:xfrm>
              <a:off x="3987" y="3318"/>
              <a:ext cx="3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2" name="Group 86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3" y="3312"/>
            <a:chExt cx="432" cy="276"/>
          </a:xfrm>
        </p:grpSpPr>
        <p:sp>
          <p:nvSpPr>
            <p:cNvPr id="53274" name="Rectangle 87"/>
            <p:cNvSpPr>
              <a:spLocks noChangeArrowheads="1"/>
            </p:cNvSpPr>
            <p:nvPr/>
          </p:nvSpPr>
          <p:spPr bwMode="auto">
            <a:xfrm>
              <a:off x="3933" y="3312"/>
              <a:ext cx="432" cy="276"/>
            </a:xfrm>
            <a:prstGeom prst="rect">
              <a:avLst/>
            </a:prstGeom>
            <a:solidFill>
              <a:srgbClr val="996633"/>
            </a:solidFill>
            <a:ln w="38100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3275" name="Text Box 88"/>
            <p:cNvSpPr txBox="1">
              <a:spLocks noChangeArrowheads="1"/>
            </p:cNvSpPr>
            <p:nvPr/>
          </p:nvSpPr>
          <p:spPr bwMode="auto">
            <a:xfrm>
              <a:off x="3989" y="3318"/>
              <a:ext cx="339" cy="250"/>
            </a:xfrm>
            <a:prstGeom prst="rect">
              <a:avLst/>
            </a:prstGeom>
            <a:solidFill>
              <a:srgbClr val="996633"/>
            </a:solidFill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3" name="Group 89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3" y="3312"/>
            <a:chExt cx="432" cy="276"/>
          </a:xfrm>
        </p:grpSpPr>
        <p:sp>
          <p:nvSpPr>
            <p:cNvPr id="53272" name="Rectangle 90"/>
            <p:cNvSpPr>
              <a:spLocks noChangeArrowheads="1"/>
            </p:cNvSpPr>
            <p:nvPr/>
          </p:nvSpPr>
          <p:spPr bwMode="auto">
            <a:xfrm>
              <a:off x="3933" y="3312"/>
              <a:ext cx="432" cy="276"/>
            </a:xfrm>
            <a:prstGeom prst="rect">
              <a:avLst/>
            </a:prstGeom>
            <a:solidFill>
              <a:srgbClr val="996633"/>
            </a:solidFill>
            <a:ln w="38100">
              <a:solidFill>
                <a:srgbClr val="9966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3273" name="Text Box 91"/>
            <p:cNvSpPr txBox="1">
              <a:spLocks noChangeArrowheads="1"/>
            </p:cNvSpPr>
            <p:nvPr/>
          </p:nvSpPr>
          <p:spPr bwMode="auto">
            <a:xfrm>
              <a:off x="3989" y="3318"/>
              <a:ext cx="339" cy="250"/>
            </a:xfrm>
            <a:prstGeom prst="rect">
              <a:avLst/>
            </a:prstGeom>
            <a:solidFill>
              <a:srgbClr val="996633"/>
            </a:solidFill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grpSp>
        <p:nvGrpSpPr>
          <p:cNvPr id="24" name="Group 92"/>
          <p:cNvGrpSpPr>
            <a:grpSpLocks/>
          </p:cNvGrpSpPr>
          <p:nvPr/>
        </p:nvGrpSpPr>
        <p:grpSpPr bwMode="auto">
          <a:xfrm>
            <a:off x="6315075" y="5257800"/>
            <a:ext cx="685800" cy="438150"/>
            <a:chOff x="3936" y="3312"/>
            <a:chExt cx="432" cy="276"/>
          </a:xfrm>
        </p:grpSpPr>
        <p:sp>
          <p:nvSpPr>
            <p:cNvPr id="53270" name="Rectangle 93"/>
            <p:cNvSpPr>
              <a:spLocks noChangeArrowheads="1"/>
            </p:cNvSpPr>
            <p:nvPr/>
          </p:nvSpPr>
          <p:spPr bwMode="auto">
            <a:xfrm>
              <a:off x="3936" y="3312"/>
              <a:ext cx="432" cy="276"/>
            </a:xfrm>
            <a:prstGeom prst="rect">
              <a:avLst/>
            </a:prstGeom>
            <a:solidFill>
              <a:schemeClr val="folHlink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Char char="•"/>
              </a:pPr>
              <a:endParaRPr lang="zh-CN" altLang="en-US" sz="2800">
                <a:latin typeface="Times New Roman" pitchFamily="18" charset="0"/>
              </a:endParaRPr>
            </a:p>
          </p:txBody>
        </p:sp>
        <p:sp>
          <p:nvSpPr>
            <p:cNvPr id="53271" name="Text Box 94"/>
            <p:cNvSpPr txBox="1">
              <a:spLocks noChangeArrowheads="1"/>
            </p:cNvSpPr>
            <p:nvPr/>
          </p:nvSpPr>
          <p:spPr bwMode="auto">
            <a:xfrm>
              <a:off x="3981" y="3318"/>
              <a:ext cx="339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BR</a:t>
              </a:r>
            </a:p>
          </p:txBody>
        </p:sp>
      </p:grpSp>
      <p:sp>
        <p:nvSpPr>
          <p:cNvPr id="53269" name="AutoShape 9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A3B16B-12EB-48AE-8C9F-945A68543423}" type="slidenum">
              <a:rPr lang="zh-CN" altLang="en-US"/>
              <a:pPr/>
              <a:t>51</a:t>
            </a:fld>
            <a:endParaRPr lang="en-US" altLang="zh-CN"/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755650" y="115888"/>
            <a:ext cx="298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(5) 后处理</a:t>
            </a:r>
            <a:endParaRPr lang="en-US" altLang="zh-CN" sz="3600">
              <a:latin typeface="Times New Roman" pitchFamily="18" charset="0"/>
            </a:endParaRPr>
          </a:p>
        </p:txBody>
      </p:sp>
      <p:sp>
        <p:nvSpPr>
          <p:cNvPr id="813059" name="Text Box 3"/>
          <p:cNvSpPr txBox="1">
            <a:spLocks noChangeArrowheads="1"/>
          </p:cNvSpPr>
          <p:nvPr/>
        </p:nvSpPr>
        <p:spPr bwMode="auto">
          <a:xfrm>
            <a:off x="1616075" y="1263650"/>
            <a:ext cx="4451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校验送入主存的数是否正确</a:t>
            </a:r>
          </a:p>
        </p:txBody>
      </p:sp>
      <p:sp>
        <p:nvSpPr>
          <p:cNvPr id="813060" name="Text Box 4"/>
          <p:cNvSpPr txBox="1">
            <a:spLocks noChangeArrowheads="1"/>
          </p:cNvSpPr>
          <p:nvPr/>
        </p:nvSpPr>
        <p:spPr bwMode="auto">
          <a:xfrm>
            <a:off x="1616075" y="2116138"/>
            <a:ext cx="2900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是否继续用 </a:t>
            </a:r>
            <a:r>
              <a:rPr lang="en-US" altLang="zh-CN" sz="2800">
                <a:latin typeface="Times New Roman" pitchFamily="18" charset="0"/>
              </a:rPr>
              <a:t>DMA</a:t>
            </a:r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1616075" y="2970213"/>
            <a:ext cx="6584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测试传送过程是否正确，错则转诊断程序</a:t>
            </a:r>
          </a:p>
        </p:txBody>
      </p:sp>
      <p:sp>
        <p:nvSpPr>
          <p:cNvPr id="813062" name="Text Box 6"/>
          <p:cNvSpPr txBox="1">
            <a:spLocks noChangeArrowheads="1"/>
          </p:cNvSpPr>
          <p:nvPr/>
        </p:nvSpPr>
        <p:spPr bwMode="auto">
          <a:xfrm>
            <a:off x="1616075" y="3824288"/>
            <a:ext cx="4860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solidFill>
                  <a:schemeClr val="folHlink"/>
                </a:solidFill>
                <a:latin typeface="Times New Roman" pitchFamily="18" charset="0"/>
              </a:rPr>
              <a:t>由中断服务程序完成</a:t>
            </a:r>
          </a:p>
        </p:txBody>
      </p:sp>
      <p:sp>
        <p:nvSpPr>
          <p:cNvPr id="813063" name="Rectangle 7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4281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59" grpId="0" autoUpdateAnimBg="0"/>
      <p:bldP spid="813060" grpId="0" autoUpdateAnimBg="0"/>
      <p:bldP spid="813061" grpId="0" autoUpdateAnimBg="0"/>
      <p:bldP spid="813062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4A7D75-4E55-425A-B1BE-6982242622A7}" type="slidenum">
              <a:rPr lang="zh-CN" altLang="en-US"/>
              <a:pPr/>
              <a:t>52</a:t>
            </a:fld>
            <a:endParaRPr lang="en-US" altLang="zh-CN"/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179388" y="260350"/>
            <a:ext cx="6419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600">
                <a:latin typeface="Times New Roman" pitchFamily="18" charset="0"/>
              </a:rPr>
              <a:t>2. DMA </a:t>
            </a:r>
            <a:r>
              <a:rPr lang="zh-CN" altLang="en-US" sz="3600">
                <a:latin typeface="Times New Roman" pitchFamily="18" charset="0"/>
              </a:rPr>
              <a:t>接口与系统的连接方式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2341563"/>
            <a:ext cx="7467600" cy="3144837"/>
            <a:chOff x="576" y="1475"/>
            <a:chExt cx="4704" cy="1981"/>
          </a:xfrm>
        </p:grpSpPr>
        <p:sp>
          <p:nvSpPr>
            <p:cNvPr id="55304" name="Text Box 4"/>
            <p:cNvSpPr txBox="1">
              <a:spLocks noChangeArrowheads="1"/>
            </p:cNvSpPr>
            <p:nvPr/>
          </p:nvSpPr>
          <p:spPr bwMode="auto">
            <a:xfrm>
              <a:off x="2630" y="2487"/>
              <a:ext cx="5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接口1</a:t>
              </a:r>
            </a:p>
          </p:txBody>
        </p:sp>
        <p:sp>
          <p:nvSpPr>
            <p:cNvPr id="55305" name="Rectangle 5"/>
            <p:cNvSpPr>
              <a:spLocks noChangeArrowheads="1"/>
            </p:cNvSpPr>
            <p:nvPr/>
          </p:nvSpPr>
          <p:spPr bwMode="auto">
            <a:xfrm>
              <a:off x="2592" y="2418"/>
              <a:ext cx="576" cy="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5306" name="Text Box 6"/>
            <p:cNvSpPr txBox="1">
              <a:spLocks noChangeArrowheads="1"/>
            </p:cNvSpPr>
            <p:nvPr/>
          </p:nvSpPr>
          <p:spPr bwMode="auto">
            <a:xfrm>
              <a:off x="3446" y="2487"/>
              <a:ext cx="5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接口2</a:t>
              </a:r>
            </a:p>
          </p:txBody>
        </p:sp>
        <p:sp>
          <p:nvSpPr>
            <p:cNvPr id="55307" name="Rectangle 7"/>
            <p:cNvSpPr>
              <a:spLocks noChangeArrowheads="1"/>
            </p:cNvSpPr>
            <p:nvPr/>
          </p:nvSpPr>
          <p:spPr bwMode="auto">
            <a:xfrm>
              <a:off x="3408" y="2418"/>
              <a:ext cx="576" cy="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5308" name="Text Box 8"/>
            <p:cNvSpPr txBox="1">
              <a:spLocks noChangeArrowheads="1"/>
            </p:cNvSpPr>
            <p:nvPr/>
          </p:nvSpPr>
          <p:spPr bwMode="auto">
            <a:xfrm>
              <a:off x="4646" y="2487"/>
              <a:ext cx="5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接口</a:t>
              </a:r>
              <a:r>
                <a:rPr lang="en-US" altLang="zh-CN" sz="2000" i="1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55309" name="Rectangle 9"/>
            <p:cNvSpPr>
              <a:spLocks noChangeArrowheads="1"/>
            </p:cNvSpPr>
            <p:nvPr/>
          </p:nvSpPr>
          <p:spPr bwMode="auto">
            <a:xfrm>
              <a:off x="4608" y="2418"/>
              <a:ext cx="576" cy="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5310" name="Text Box 10"/>
            <p:cNvSpPr txBox="1">
              <a:spLocks noChangeArrowheads="1"/>
            </p:cNvSpPr>
            <p:nvPr/>
          </p:nvSpPr>
          <p:spPr bwMode="auto">
            <a:xfrm>
              <a:off x="1745" y="2607"/>
              <a:ext cx="4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</a:t>
              </a:r>
            </a:p>
          </p:txBody>
        </p:sp>
        <p:sp>
          <p:nvSpPr>
            <p:cNvPr id="55311" name="Rectangle 11"/>
            <p:cNvSpPr>
              <a:spLocks noChangeArrowheads="1"/>
            </p:cNvSpPr>
            <p:nvPr/>
          </p:nvSpPr>
          <p:spPr bwMode="auto">
            <a:xfrm>
              <a:off x="1680" y="2418"/>
              <a:ext cx="576" cy="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5312" name="Line 12"/>
            <p:cNvSpPr>
              <a:spLocks noChangeShapeType="1"/>
            </p:cNvSpPr>
            <p:nvPr/>
          </p:nvSpPr>
          <p:spPr bwMode="auto">
            <a:xfrm>
              <a:off x="1824" y="3050"/>
              <a:ext cx="0" cy="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3" name="Freeform 13"/>
            <p:cNvSpPr>
              <a:spLocks/>
            </p:cNvSpPr>
            <p:nvPr/>
          </p:nvSpPr>
          <p:spPr bwMode="auto">
            <a:xfrm>
              <a:off x="1824" y="3050"/>
              <a:ext cx="960" cy="173"/>
            </a:xfrm>
            <a:custGeom>
              <a:avLst/>
              <a:gdLst>
                <a:gd name="T0" fmla="*/ 0 w 960"/>
                <a:gd name="T1" fmla="*/ 173 h 144"/>
                <a:gd name="T2" fmla="*/ 960 w 960"/>
                <a:gd name="T3" fmla="*/ 173 h 144"/>
                <a:gd name="T4" fmla="*/ 960 w 960"/>
                <a:gd name="T5" fmla="*/ 0 h 144"/>
                <a:gd name="T6" fmla="*/ 0 60000 65536"/>
                <a:gd name="T7" fmla="*/ 0 60000 65536"/>
                <a:gd name="T8" fmla="*/ 0 60000 65536"/>
                <a:gd name="T9" fmla="*/ 0 w 960"/>
                <a:gd name="T10" fmla="*/ 0 h 144"/>
                <a:gd name="T11" fmla="*/ 960 w 960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144">
                  <a:moveTo>
                    <a:pt x="0" y="144"/>
                  </a:moveTo>
                  <a:lnTo>
                    <a:pt x="960" y="144"/>
                  </a:lnTo>
                  <a:lnTo>
                    <a:pt x="96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4" name="Freeform 14"/>
            <p:cNvSpPr>
              <a:spLocks/>
            </p:cNvSpPr>
            <p:nvPr/>
          </p:nvSpPr>
          <p:spPr bwMode="auto">
            <a:xfrm>
              <a:off x="2976" y="3050"/>
              <a:ext cx="624" cy="173"/>
            </a:xfrm>
            <a:custGeom>
              <a:avLst/>
              <a:gdLst>
                <a:gd name="T0" fmla="*/ 0 w 624"/>
                <a:gd name="T1" fmla="*/ 0 h 144"/>
                <a:gd name="T2" fmla="*/ 0 w 624"/>
                <a:gd name="T3" fmla="*/ 173 h 144"/>
                <a:gd name="T4" fmla="*/ 624 w 624"/>
                <a:gd name="T5" fmla="*/ 173 h 144"/>
                <a:gd name="T6" fmla="*/ 624 w 624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144"/>
                <a:gd name="T14" fmla="*/ 624 w 624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144">
                  <a:moveTo>
                    <a:pt x="0" y="0"/>
                  </a:moveTo>
                  <a:lnTo>
                    <a:pt x="0" y="144"/>
                  </a:lnTo>
                  <a:lnTo>
                    <a:pt x="624" y="144"/>
                  </a:lnTo>
                  <a:lnTo>
                    <a:pt x="624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5" name="Freeform 15"/>
            <p:cNvSpPr>
              <a:spLocks/>
            </p:cNvSpPr>
            <p:nvPr/>
          </p:nvSpPr>
          <p:spPr bwMode="auto">
            <a:xfrm>
              <a:off x="3792" y="3050"/>
              <a:ext cx="288" cy="173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173 h 144"/>
                <a:gd name="T4" fmla="*/ 288 w 288"/>
                <a:gd name="T5" fmla="*/ 173 h 144"/>
                <a:gd name="T6" fmla="*/ 0 60000 65536"/>
                <a:gd name="T7" fmla="*/ 0 60000 65536"/>
                <a:gd name="T8" fmla="*/ 0 60000 65536"/>
                <a:gd name="T9" fmla="*/ 0 w 288"/>
                <a:gd name="T10" fmla="*/ 0 h 144"/>
                <a:gd name="T11" fmla="*/ 288 w 288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6" name="Text Box 16"/>
            <p:cNvSpPr txBox="1">
              <a:spLocks noChangeArrowheads="1"/>
            </p:cNvSpPr>
            <p:nvPr/>
          </p:nvSpPr>
          <p:spPr bwMode="auto">
            <a:xfrm>
              <a:off x="4188" y="2533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…</a:t>
              </a:r>
            </a:p>
          </p:txBody>
        </p:sp>
        <p:sp>
          <p:nvSpPr>
            <p:cNvPr id="55317" name="Freeform 17"/>
            <p:cNvSpPr>
              <a:spLocks/>
            </p:cNvSpPr>
            <p:nvPr/>
          </p:nvSpPr>
          <p:spPr bwMode="auto">
            <a:xfrm>
              <a:off x="4368" y="3050"/>
              <a:ext cx="432" cy="173"/>
            </a:xfrm>
            <a:custGeom>
              <a:avLst/>
              <a:gdLst>
                <a:gd name="T0" fmla="*/ 0 w 432"/>
                <a:gd name="T1" fmla="*/ 173 h 144"/>
                <a:gd name="T2" fmla="*/ 432 w 432"/>
                <a:gd name="T3" fmla="*/ 173 h 144"/>
                <a:gd name="T4" fmla="*/ 432 w 432"/>
                <a:gd name="T5" fmla="*/ 0 h 144"/>
                <a:gd name="T6" fmla="*/ 0 60000 65536"/>
                <a:gd name="T7" fmla="*/ 0 60000 65536"/>
                <a:gd name="T8" fmla="*/ 0 60000 65536"/>
                <a:gd name="T9" fmla="*/ 0 w 432"/>
                <a:gd name="T10" fmla="*/ 0 h 144"/>
                <a:gd name="T11" fmla="*/ 432 w 43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44">
                  <a:moveTo>
                    <a:pt x="0" y="144"/>
                  </a:moveTo>
                  <a:lnTo>
                    <a:pt x="432" y="144"/>
                  </a:lnTo>
                  <a:lnTo>
                    <a:pt x="432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8" name="Freeform 18"/>
            <p:cNvSpPr>
              <a:spLocks/>
            </p:cNvSpPr>
            <p:nvPr/>
          </p:nvSpPr>
          <p:spPr bwMode="auto">
            <a:xfrm>
              <a:off x="4992" y="3050"/>
              <a:ext cx="288" cy="173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173 h 144"/>
                <a:gd name="T4" fmla="*/ 288 w 288"/>
                <a:gd name="T5" fmla="*/ 173 h 144"/>
                <a:gd name="T6" fmla="*/ 0 60000 65536"/>
                <a:gd name="T7" fmla="*/ 0 60000 65536"/>
                <a:gd name="T8" fmla="*/ 0 60000 65536"/>
                <a:gd name="T9" fmla="*/ 0 w 288"/>
                <a:gd name="T10" fmla="*/ 0 h 144"/>
                <a:gd name="T11" fmla="*/ 288 w 288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19" name="Freeform 19"/>
            <p:cNvSpPr>
              <a:spLocks/>
            </p:cNvSpPr>
            <p:nvPr/>
          </p:nvSpPr>
          <p:spPr bwMode="auto">
            <a:xfrm>
              <a:off x="2784" y="2974"/>
              <a:ext cx="192" cy="76"/>
            </a:xfrm>
            <a:custGeom>
              <a:avLst/>
              <a:gdLst>
                <a:gd name="T0" fmla="*/ 0 w 192"/>
                <a:gd name="T1" fmla="*/ 76 h 64"/>
                <a:gd name="T2" fmla="*/ 39 w 192"/>
                <a:gd name="T3" fmla="*/ 26 h 64"/>
                <a:gd name="T4" fmla="*/ 96 w 192"/>
                <a:gd name="T5" fmla="*/ 1 h 64"/>
                <a:gd name="T6" fmla="*/ 147 w 192"/>
                <a:gd name="T7" fmla="*/ 23 h 64"/>
                <a:gd name="T8" fmla="*/ 192 w 192"/>
                <a:gd name="T9" fmla="*/ 76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64"/>
                <a:gd name="T17" fmla="*/ 192 w 19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64">
                  <a:moveTo>
                    <a:pt x="0" y="64"/>
                  </a:moveTo>
                  <a:cubicBezTo>
                    <a:pt x="6" y="57"/>
                    <a:pt x="23" y="32"/>
                    <a:pt x="39" y="22"/>
                  </a:cubicBezTo>
                  <a:cubicBezTo>
                    <a:pt x="55" y="12"/>
                    <a:pt x="78" y="2"/>
                    <a:pt x="96" y="1"/>
                  </a:cubicBezTo>
                  <a:cubicBezTo>
                    <a:pt x="114" y="0"/>
                    <a:pt x="131" y="9"/>
                    <a:pt x="147" y="19"/>
                  </a:cubicBezTo>
                  <a:cubicBezTo>
                    <a:pt x="163" y="29"/>
                    <a:pt x="183" y="55"/>
                    <a:pt x="192" y="6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0" name="Freeform 20"/>
            <p:cNvSpPr>
              <a:spLocks/>
            </p:cNvSpPr>
            <p:nvPr/>
          </p:nvSpPr>
          <p:spPr bwMode="auto">
            <a:xfrm>
              <a:off x="3600" y="2974"/>
              <a:ext cx="192" cy="76"/>
            </a:xfrm>
            <a:custGeom>
              <a:avLst/>
              <a:gdLst>
                <a:gd name="T0" fmla="*/ 0 w 192"/>
                <a:gd name="T1" fmla="*/ 76 h 64"/>
                <a:gd name="T2" fmla="*/ 39 w 192"/>
                <a:gd name="T3" fmla="*/ 26 h 64"/>
                <a:gd name="T4" fmla="*/ 96 w 192"/>
                <a:gd name="T5" fmla="*/ 1 h 64"/>
                <a:gd name="T6" fmla="*/ 147 w 192"/>
                <a:gd name="T7" fmla="*/ 23 h 64"/>
                <a:gd name="T8" fmla="*/ 192 w 192"/>
                <a:gd name="T9" fmla="*/ 76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64"/>
                <a:gd name="T17" fmla="*/ 192 w 19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64">
                  <a:moveTo>
                    <a:pt x="0" y="64"/>
                  </a:moveTo>
                  <a:cubicBezTo>
                    <a:pt x="6" y="57"/>
                    <a:pt x="23" y="32"/>
                    <a:pt x="39" y="22"/>
                  </a:cubicBezTo>
                  <a:cubicBezTo>
                    <a:pt x="55" y="12"/>
                    <a:pt x="78" y="2"/>
                    <a:pt x="96" y="1"/>
                  </a:cubicBezTo>
                  <a:cubicBezTo>
                    <a:pt x="114" y="0"/>
                    <a:pt x="131" y="9"/>
                    <a:pt x="147" y="19"/>
                  </a:cubicBezTo>
                  <a:cubicBezTo>
                    <a:pt x="163" y="29"/>
                    <a:pt x="183" y="55"/>
                    <a:pt x="192" y="6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1" name="Freeform 21"/>
            <p:cNvSpPr>
              <a:spLocks/>
            </p:cNvSpPr>
            <p:nvPr/>
          </p:nvSpPr>
          <p:spPr bwMode="auto">
            <a:xfrm>
              <a:off x="4800" y="2974"/>
              <a:ext cx="192" cy="76"/>
            </a:xfrm>
            <a:custGeom>
              <a:avLst/>
              <a:gdLst>
                <a:gd name="T0" fmla="*/ 0 w 192"/>
                <a:gd name="T1" fmla="*/ 76 h 64"/>
                <a:gd name="T2" fmla="*/ 39 w 192"/>
                <a:gd name="T3" fmla="*/ 26 h 64"/>
                <a:gd name="T4" fmla="*/ 96 w 192"/>
                <a:gd name="T5" fmla="*/ 1 h 64"/>
                <a:gd name="T6" fmla="*/ 147 w 192"/>
                <a:gd name="T7" fmla="*/ 23 h 64"/>
                <a:gd name="T8" fmla="*/ 192 w 192"/>
                <a:gd name="T9" fmla="*/ 76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64"/>
                <a:gd name="T17" fmla="*/ 192 w 19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64">
                  <a:moveTo>
                    <a:pt x="0" y="64"/>
                  </a:moveTo>
                  <a:cubicBezTo>
                    <a:pt x="6" y="57"/>
                    <a:pt x="23" y="32"/>
                    <a:pt x="39" y="22"/>
                  </a:cubicBezTo>
                  <a:cubicBezTo>
                    <a:pt x="55" y="12"/>
                    <a:pt x="78" y="2"/>
                    <a:pt x="96" y="1"/>
                  </a:cubicBezTo>
                  <a:cubicBezTo>
                    <a:pt x="114" y="0"/>
                    <a:pt x="131" y="9"/>
                    <a:pt x="147" y="19"/>
                  </a:cubicBezTo>
                  <a:cubicBezTo>
                    <a:pt x="163" y="29"/>
                    <a:pt x="183" y="55"/>
                    <a:pt x="192" y="6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2" name="Line 22"/>
            <p:cNvSpPr>
              <a:spLocks noChangeShapeType="1"/>
            </p:cNvSpPr>
            <p:nvPr/>
          </p:nvSpPr>
          <p:spPr bwMode="auto">
            <a:xfrm>
              <a:off x="4080" y="3223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3" name="Text Box 23"/>
            <p:cNvSpPr txBox="1">
              <a:spLocks noChangeArrowheads="1"/>
            </p:cNvSpPr>
            <p:nvPr/>
          </p:nvSpPr>
          <p:spPr bwMode="auto">
            <a:xfrm>
              <a:off x="596" y="2591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</a:t>
              </a:r>
            </a:p>
          </p:txBody>
        </p:sp>
        <p:sp>
          <p:nvSpPr>
            <p:cNvPr id="55324" name="Rectangle 24"/>
            <p:cNvSpPr>
              <a:spLocks noChangeArrowheads="1"/>
            </p:cNvSpPr>
            <p:nvPr/>
          </p:nvSpPr>
          <p:spPr bwMode="auto">
            <a:xfrm>
              <a:off x="576" y="2418"/>
              <a:ext cx="480" cy="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5325" name="Freeform 25"/>
            <p:cNvSpPr>
              <a:spLocks/>
            </p:cNvSpPr>
            <p:nvPr/>
          </p:nvSpPr>
          <p:spPr bwMode="auto">
            <a:xfrm>
              <a:off x="672" y="1729"/>
              <a:ext cx="4416" cy="689"/>
            </a:xfrm>
            <a:custGeom>
              <a:avLst/>
              <a:gdLst>
                <a:gd name="T0" fmla="*/ 0 w 4416"/>
                <a:gd name="T1" fmla="*/ 689 h 576"/>
                <a:gd name="T2" fmla="*/ 0 w 4416"/>
                <a:gd name="T3" fmla="*/ 0 h 576"/>
                <a:gd name="T4" fmla="*/ 4416 w 4416"/>
                <a:gd name="T5" fmla="*/ 0 h 576"/>
                <a:gd name="T6" fmla="*/ 4416 w 4416"/>
                <a:gd name="T7" fmla="*/ 689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16"/>
                <a:gd name="T13" fmla="*/ 0 h 576"/>
                <a:gd name="T14" fmla="*/ 4416 w 4416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16" h="576">
                  <a:moveTo>
                    <a:pt x="0" y="576"/>
                  </a:moveTo>
                  <a:lnTo>
                    <a:pt x="0" y="0"/>
                  </a:lnTo>
                  <a:lnTo>
                    <a:pt x="4416" y="0"/>
                  </a:lnTo>
                  <a:lnTo>
                    <a:pt x="4416" y="576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6" name="Freeform 26"/>
            <p:cNvSpPr>
              <a:spLocks/>
            </p:cNvSpPr>
            <p:nvPr/>
          </p:nvSpPr>
          <p:spPr bwMode="auto">
            <a:xfrm>
              <a:off x="912" y="2016"/>
              <a:ext cx="3984" cy="402"/>
            </a:xfrm>
            <a:custGeom>
              <a:avLst/>
              <a:gdLst>
                <a:gd name="T0" fmla="*/ 0 w 3984"/>
                <a:gd name="T1" fmla="*/ 402 h 336"/>
                <a:gd name="T2" fmla="*/ 0 w 3984"/>
                <a:gd name="T3" fmla="*/ 0 h 336"/>
                <a:gd name="T4" fmla="*/ 3984 w 3984"/>
                <a:gd name="T5" fmla="*/ 0 h 336"/>
                <a:gd name="T6" fmla="*/ 3984 w 3984"/>
                <a:gd name="T7" fmla="*/ 402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84"/>
                <a:gd name="T13" fmla="*/ 0 h 336"/>
                <a:gd name="T14" fmla="*/ 3984 w 3984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84" h="336">
                  <a:moveTo>
                    <a:pt x="0" y="336"/>
                  </a:moveTo>
                  <a:lnTo>
                    <a:pt x="0" y="0"/>
                  </a:lnTo>
                  <a:lnTo>
                    <a:pt x="3984" y="0"/>
                  </a:lnTo>
                  <a:lnTo>
                    <a:pt x="3984" y="336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7" name="Line 27"/>
            <p:cNvSpPr>
              <a:spLocks noChangeShapeType="1"/>
            </p:cNvSpPr>
            <p:nvPr/>
          </p:nvSpPr>
          <p:spPr bwMode="auto">
            <a:xfrm flipV="1">
              <a:off x="2160" y="1729"/>
              <a:ext cx="0" cy="6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8" name="Line 28"/>
            <p:cNvSpPr>
              <a:spLocks noChangeShapeType="1"/>
            </p:cNvSpPr>
            <p:nvPr/>
          </p:nvSpPr>
          <p:spPr bwMode="auto">
            <a:xfrm flipV="1">
              <a:off x="1968" y="2016"/>
              <a:ext cx="0" cy="4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29" name="Line 29"/>
            <p:cNvSpPr>
              <a:spLocks noChangeShapeType="1"/>
            </p:cNvSpPr>
            <p:nvPr/>
          </p:nvSpPr>
          <p:spPr bwMode="auto">
            <a:xfrm flipV="1">
              <a:off x="3072" y="1729"/>
              <a:ext cx="0" cy="6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0" name="Line 30"/>
            <p:cNvSpPr>
              <a:spLocks noChangeShapeType="1"/>
            </p:cNvSpPr>
            <p:nvPr/>
          </p:nvSpPr>
          <p:spPr bwMode="auto">
            <a:xfrm flipV="1">
              <a:off x="2928" y="2016"/>
              <a:ext cx="0" cy="4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1" name="Line 31"/>
            <p:cNvSpPr>
              <a:spLocks noChangeShapeType="1"/>
            </p:cNvSpPr>
            <p:nvPr/>
          </p:nvSpPr>
          <p:spPr bwMode="auto">
            <a:xfrm flipV="1">
              <a:off x="3888" y="1729"/>
              <a:ext cx="0" cy="6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2" name="Line 32"/>
            <p:cNvSpPr>
              <a:spLocks noChangeShapeType="1"/>
            </p:cNvSpPr>
            <p:nvPr/>
          </p:nvSpPr>
          <p:spPr bwMode="auto">
            <a:xfrm flipV="1">
              <a:off x="3744" y="2016"/>
              <a:ext cx="0" cy="4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3" name="Freeform 33"/>
            <p:cNvSpPr>
              <a:spLocks/>
            </p:cNvSpPr>
            <p:nvPr/>
          </p:nvSpPr>
          <p:spPr bwMode="auto">
            <a:xfrm>
              <a:off x="4694" y="2178"/>
              <a:ext cx="1" cy="241"/>
            </a:xfrm>
            <a:custGeom>
              <a:avLst/>
              <a:gdLst>
                <a:gd name="T0" fmla="*/ 0 w 1"/>
                <a:gd name="T1" fmla="*/ 241 h 241"/>
                <a:gd name="T2" fmla="*/ 0 w 1"/>
                <a:gd name="T3" fmla="*/ 0 h 241"/>
                <a:gd name="T4" fmla="*/ 0 60000 65536"/>
                <a:gd name="T5" fmla="*/ 0 60000 65536"/>
                <a:gd name="T6" fmla="*/ 0 w 1"/>
                <a:gd name="T7" fmla="*/ 0 h 241"/>
                <a:gd name="T8" fmla="*/ 1 w 1"/>
                <a:gd name="T9" fmla="*/ 241 h 2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41">
                  <a:moveTo>
                    <a:pt x="0" y="241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4" name="Freeform 34"/>
            <p:cNvSpPr>
              <a:spLocks/>
            </p:cNvSpPr>
            <p:nvPr/>
          </p:nvSpPr>
          <p:spPr bwMode="auto">
            <a:xfrm>
              <a:off x="1824" y="2189"/>
              <a:ext cx="2880" cy="229"/>
            </a:xfrm>
            <a:custGeom>
              <a:avLst/>
              <a:gdLst>
                <a:gd name="T0" fmla="*/ 2880 w 2880"/>
                <a:gd name="T1" fmla="*/ 0 h 192"/>
                <a:gd name="T2" fmla="*/ 0 w 2880"/>
                <a:gd name="T3" fmla="*/ 0 h 192"/>
                <a:gd name="T4" fmla="*/ 0 w 2880"/>
                <a:gd name="T5" fmla="*/ 229 h 192"/>
                <a:gd name="T6" fmla="*/ 0 60000 65536"/>
                <a:gd name="T7" fmla="*/ 0 60000 65536"/>
                <a:gd name="T8" fmla="*/ 0 60000 65536"/>
                <a:gd name="T9" fmla="*/ 0 w 2880"/>
                <a:gd name="T10" fmla="*/ 0 h 192"/>
                <a:gd name="T11" fmla="*/ 2880 w 28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0" h="192">
                  <a:moveTo>
                    <a:pt x="2880" y="0"/>
                  </a:moveTo>
                  <a:lnTo>
                    <a:pt x="0" y="0"/>
                  </a:lnTo>
                  <a:lnTo>
                    <a:pt x="0" y="192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5" name="Line 35"/>
            <p:cNvSpPr>
              <a:spLocks noChangeShapeType="1"/>
            </p:cNvSpPr>
            <p:nvPr/>
          </p:nvSpPr>
          <p:spPr bwMode="auto">
            <a:xfrm flipV="1">
              <a:off x="3552" y="2189"/>
              <a:ext cx="0" cy="229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6" name="Line 36"/>
            <p:cNvSpPr>
              <a:spLocks noChangeShapeType="1"/>
            </p:cNvSpPr>
            <p:nvPr/>
          </p:nvSpPr>
          <p:spPr bwMode="auto">
            <a:xfrm flipV="1">
              <a:off x="2736" y="2189"/>
              <a:ext cx="0" cy="229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5337" name="Text Box 37"/>
            <p:cNvSpPr txBox="1">
              <a:spLocks noChangeArrowheads="1"/>
            </p:cNvSpPr>
            <p:nvPr/>
          </p:nvSpPr>
          <p:spPr bwMode="auto">
            <a:xfrm>
              <a:off x="1814" y="3206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响应</a:t>
              </a:r>
            </a:p>
          </p:txBody>
        </p:sp>
        <p:sp>
          <p:nvSpPr>
            <p:cNvPr id="55338" name="Text Box 38"/>
            <p:cNvSpPr txBox="1">
              <a:spLocks noChangeArrowheads="1"/>
            </p:cNvSpPr>
            <p:nvPr/>
          </p:nvSpPr>
          <p:spPr bwMode="auto">
            <a:xfrm>
              <a:off x="1056" y="1750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总线</a:t>
              </a:r>
            </a:p>
          </p:txBody>
        </p:sp>
        <p:sp>
          <p:nvSpPr>
            <p:cNvPr id="55339" name="Text Box 39"/>
            <p:cNvSpPr txBox="1">
              <a:spLocks noChangeArrowheads="1"/>
            </p:cNvSpPr>
            <p:nvPr/>
          </p:nvSpPr>
          <p:spPr bwMode="auto">
            <a:xfrm>
              <a:off x="4358" y="1475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  <p:sp>
          <p:nvSpPr>
            <p:cNvPr id="55340" name="Text Box 40"/>
            <p:cNvSpPr txBox="1">
              <a:spLocks noChangeArrowheads="1"/>
            </p:cNvSpPr>
            <p:nvPr/>
          </p:nvSpPr>
          <p:spPr bwMode="auto">
            <a:xfrm>
              <a:off x="4214" y="1766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地址线</a:t>
              </a:r>
            </a:p>
          </p:txBody>
        </p:sp>
        <p:sp>
          <p:nvSpPr>
            <p:cNvPr id="55341" name="Text Box 41"/>
            <p:cNvSpPr txBox="1">
              <a:spLocks noChangeArrowheads="1"/>
            </p:cNvSpPr>
            <p:nvPr/>
          </p:nvSpPr>
          <p:spPr bwMode="auto">
            <a:xfrm>
              <a:off x="3888" y="2189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</a:t>
              </a:r>
            </a:p>
          </p:txBody>
        </p:sp>
      </p:grpSp>
      <p:sp>
        <p:nvSpPr>
          <p:cNvPr id="356394" name="Text Box 42"/>
          <p:cNvSpPr txBox="1">
            <a:spLocks noChangeArrowheads="1"/>
          </p:cNvSpPr>
          <p:nvPr/>
        </p:nvSpPr>
        <p:spPr bwMode="auto">
          <a:xfrm>
            <a:off x="685800" y="1385888"/>
            <a:ext cx="6019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(1) 具有公共请求线的 </a:t>
            </a:r>
            <a:r>
              <a:rPr lang="en-US" altLang="zh-CN" sz="2800">
                <a:latin typeface="Times New Roman" pitchFamily="18" charset="0"/>
              </a:rPr>
              <a:t>DMA </a:t>
            </a:r>
            <a:r>
              <a:rPr lang="zh-CN" altLang="en-US" sz="2800">
                <a:latin typeface="Times New Roman" pitchFamily="18" charset="0"/>
              </a:rPr>
              <a:t>请求</a:t>
            </a:r>
          </a:p>
        </p:txBody>
      </p:sp>
      <p:sp>
        <p:nvSpPr>
          <p:cNvPr id="356395" name="Rectangle 43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5303" name="AutoShape 4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94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A53F22-3B18-46F8-900E-730D10E0EC47}" type="slidenum">
              <a:rPr lang="zh-CN" altLang="en-US"/>
              <a:pPr/>
              <a:t>53</a:t>
            </a:fld>
            <a:endParaRPr lang="en-US" altLang="zh-CN"/>
          </a:p>
        </p:txBody>
      </p:sp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480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(2) 独立的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请求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90600" y="1295400"/>
            <a:ext cx="7391400" cy="4800600"/>
            <a:chOff x="624" y="816"/>
            <a:chExt cx="4656" cy="3024"/>
          </a:xfrm>
        </p:grpSpPr>
        <p:grpSp>
          <p:nvGrpSpPr>
            <p:cNvPr id="56327" name="Group 4"/>
            <p:cNvGrpSpPr>
              <a:grpSpLocks/>
            </p:cNvGrpSpPr>
            <p:nvPr/>
          </p:nvGrpSpPr>
          <p:grpSpPr bwMode="auto">
            <a:xfrm>
              <a:off x="1872" y="3194"/>
              <a:ext cx="576" cy="592"/>
              <a:chOff x="2064" y="3168"/>
              <a:chExt cx="576" cy="528"/>
            </a:xfrm>
          </p:grpSpPr>
          <p:sp>
            <p:nvSpPr>
              <p:cNvPr id="56362" name="Text Box 5"/>
              <p:cNvSpPr txBox="1">
                <a:spLocks noChangeArrowheads="1"/>
              </p:cNvSpPr>
              <p:nvPr/>
            </p:nvSpPr>
            <p:spPr bwMode="auto">
              <a:xfrm>
                <a:off x="2102" y="3225"/>
                <a:ext cx="518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接口1</a:t>
                </a:r>
              </a:p>
            </p:txBody>
          </p:sp>
          <p:sp>
            <p:nvSpPr>
              <p:cNvPr id="56363" name="Rectangle 6"/>
              <p:cNvSpPr>
                <a:spLocks noChangeArrowheads="1"/>
              </p:cNvSpPr>
              <p:nvPr/>
            </p:nvSpPr>
            <p:spPr bwMode="auto">
              <a:xfrm>
                <a:off x="2064" y="3168"/>
                <a:ext cx="576" cy="5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56328" name="Group 7"/>
            <p:cNvGrpSpPr>
              <a:grpSpLocks/>
            </p:cNvGrpSpPr>
            <p:nvPr/>
          </p:nvGrpSpPr>
          <p:grpSpPr bwMode="auto">
            <a:xfrm>
              <a:off x="2816" y="3194"/>
              <a:ext cx="576" cy="592"/>
              <a:chOff x="2880" y="3168"/>
              <a:chExt cx="576" cy="528"/>
            </a:xfrm>
          </p:grpSpPr>
          <p:sp>
            <p:nvSpPr>
              <p:cNvPr id="56360" name="Text Box 8"/>
              <p:cNvSpPr txBox="1">
                <a:spLocks noChangeArrowheads="1"/>
              </p:cNvSpPr>
              <p:nvPr/>
            </p:nvSpPr>
            <p:spPr bwMode="auto">
              <a:xfrm>
                <a:off x="2918" y="3225"/>
                <a:ext cx="518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接口2</a:t>
                </a:r>
              </a:p>
            </p:txBody>
          </p:sp>
          <p:sp>
            <p:nvSpPr>
              <p:cNvPr id="56361" name="Rectangle 9"/>
              <p:cNvSpPr>
                <a:spLocks noChangeArrowheads="1"/>
              </p:cNvSpPr>
              <p:nvPr/>
            </p:nvSpPr>
            <p:spPr bwMode="auto">
              <a:xfrm>
                <a:off x="2880" y="3168"/>
                <a:ext cx="576" cy="5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56329" name="Group 10"/>
            <p:cNvGrpSpPr>
              <a:grpSpLocks/>
            </p:cNvGrpSpPr>
            <p:nvPr/>
          </p:nvGrpSpPr>
          <p:grpSpPr bwMode="auto">
            <a:xfrm>
              <a:off x="3792" y="3194"/>
              <a:ext cx="576" cy="592"/>
              <a:chOff x="3744" y="3168"/>
              <a:chExt cx="576" cy="528"/>
            </a:xfrm>
          </p:grpSpPr>
          <p:sp>
            <p:nvSpPr>
              <p:cNvPr id="56358" name="Text Box 11"/>
              <p:cNvSpPr txBox="1">
                <a:spLocks noChangeArrowheads="1"/>
              </p:cNvSpPr>
              <p:nvPr/>
            </p:nvSpPr>
            <p:spPr bwMode="auto">
              <a:xfrm>
                <a:off x="3782" y="3225"/>
                <a:ext cx="518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DMA</a:t>
                </a:r>
              </a:p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接口</a:t>
                </a:r>
                <a:r>
                  <a:rPr lang="en-US" altLang="zh-CN" sz="2000">
                    <a:latin typeface="Times New Roman" pitchFamily="18" charset="0"/>
                  </a:rPr>
                  <a:t>3</a:t>
                </a:r>
              </a:p>
            </p:txBody>
          </p:sp>
          <p:sp>
            <p:nvSpPr>
              <p:cNvPr id="56359" name="Rectangle 12"/>
              <p:cNvSpPr>
                <a:spLocks noChangeArrowheads="1"/>
              </p:cNvSpPr>
              <p:nvPr/>
            </p:nvSpPr>
            <p:spPr bwMode="auto">
              <a:xfrm>
                <a:off x="3744" y="3168"/>
                <a:ext cx="576" cy="5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grpSp>
          <p:nvGrpSpPr>
            <p:cNvPr id="56330" name="Group 13"/>
            <p:cNvGrpSpPr>
              <a:grpSpLocks/>
            </p:cNvGrpSpPr>
            <p:nvPr/>
          </p:nvGrpSpPr>
          <p:grpSpPr bwMode="auto">
            <a:xfrm>
              <a:off x="624" y="881"/>
              <a:ext cx="576" cy="2959"/>
              <a:chOff x="720" y="1248"/>
              <a:chExt cx="576" cy="2496"/>
            </a:xfrm>
          </p:grpSpPr>
          <p:sp>
            <p:nvSpPr>
              <p:cNvPr id="56356" name="Text Box 14"/>
              <p:cNvSpPr txBox="1">
                <a:spLocks noChangeArrowheads="1"/>
              </p:cNvSpPr>
              <p:nvPr/>
            </p:nvSpPr>
            <p:spPr bwMode="auto">
              <a:xfrm>
                <a:off x="802" y="2352"/>
                <a:ext cx="446" cy="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>
                    <a:latin typeface="Times New Roman" pitchFamily="18" charset="0"/>
                  </a:rPr>
                  <a:t>CPU</a:t>
                </a:r>
              </a:p>
            </p:txBody>
          </p:sp>
          <p:sp>
            <p:nvSpPr>
              <p:cNvPr id="56357" name="Rectangle 15"/>
              <p:cNvSpPr>
                <a:spLocks noChangeArrowheads="1"/>
              </p:cNvSpPr>
              <p:nvPr/>
            </p:nvSpPr>
            <p:spPr bwMode="auto">
              <a:xfrm>
                <a:off x="720" y="1248"/>
                <a:ext cx="576" cy="249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</p:grpSp>
        <p:sp>
          <p:nvSpPr>
            <p:cNvPr id="56331" name="Text Box 16"/>
            <p:cNvSpPr txBox="1">
              <a:spLocks noChangeArrowheads="1"/>
            </p:cNvSpPr>
            <p:nvPr/>
          </p:nvSpPr>
          <p:spPr bwMode="auto">
            <a:xfrm>
              <a:off x="4752" y="3343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</a:t>
              </a:r>
            </a:p>
          </p:txBody>
        </p:sp>
        <p:sp>
          <p:nvSpPr>
            <p:cNvPr id="56332" name="Rectangle 17"/>
            <p:cNvSpPr>
              <a:spLocks noChangeArrowheads="1"/>
            </p:cNvSpPr>
            <p:nvPr/>
          </p:nvSpPr>
          <p:spPr bwMode="auto">
            <a:xfrm>
              <a:off x="4704" y="3194"/>
              <a:ext cx="576" cy="5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6333" name="Freeform 18"/>
            <p:cNvSpPr>
              <a:spLocks/>
            </p:cNvSpPr>
            <p:nvPr/>
          </p:nvSpPr>
          <p:spPr bwMode="auto">
            <a:xfrm>
              <a:off x="1200" y="2979"/>
              <a:ext cx="768" cy="215"/>
            </a:xfrm>
            <a:custGeom>
              <a:avLst/>
              <a:gdLst>
                <a:gd name="T0" fmla="*/ 0 w 672"/>
                <a:gd name="T1" fmla="*/ 0 h 192"/>
                <a:gd name="T2" fmla="*/ 768 w 672"/>
                <a:gd name="T3" fmla="*/ 0 h 192"/>
                <a:gd name="T4" fmla="*/ 768 w 672"/>
                <a:gd name="T5" fmla="*/ 215 h 192"/>
                <a:gd name="T6" fmla="*/ 0 60000 65536"/>
                <a:gd name="T7" fmla="*/ 0 60000 65536"/>
                <a:gd name="T8" fmla="*/ 0 60000 65536"/>
                <a:gd name="T9" fmla="*/ 0 w 672"/>
                <a:gd name="T10" fmla="*/ 0 h 192"/>
                <a:gd name="T11" fmla="*/ 672 w 672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192">
                  <a:moveTo>
                    <a:pt x="0" y="0"/>
                  </a:moveTo>
                  <a:lnTo>
                    <a:pt x="672" y="0"/>
                  </a:lnTo>
                  <a:lnTo>
                    <a:pt x="672" y="19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34" name="Freeform 19"/>
            <p:cNvSpPr>
              <a:spLocks/>
            </p:cNvSpPr>
            <p:nvPr/>
          </p:nvSpPr>
          <p:spPr bwMode="auto">
            <a:xfrm>
              <a:off x="1200" y="2710"/>
              <a:ext cx="912" cy="484"/>
            </a:xfrm>
            <a:custGeom>
              <a:avLst/>
              <a:gdLst>
                <a:gd name="T0" fmla="*/ 0 w 768"/>
                <a:gd name="T1" fmla="*/ 0 h 336"/>
                <a:gd name="T2" fmla="*/ 912 w 768"/>
                <a:gd name="T3" fmla="*/ 0 h 336"/>
                <a:gd name="T4" fmla="*/ 912 w 768"/>
                <a:gd name="T5" fmla="*/ 484 h 336"/>
                <a:gd name="T6" fmla="*/ 0 60000 65536"/>
                <a:gd name="T7" fmla="*/ 0 60000 65536"/>
                <a:gd name="T8" fmla="*/ 0 60000 65536"/>
                <a:gd name="T9" fmla="*/ 0 w 768"/>
                <a:gd name="T10" fmla="*/ 0 h 336"/>
                <a:gd name="T11" fmla="*/ 768 w 76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336">
                  <a:moveTo>
                    <a:pt x="0" y="0"/>
                  </a:moveTo>
                  <a:lnTo>
                    <a:pt x="768" y="0"/>
                  </a:lnTo>
                  <a:lnTo>
                    <a:pt x="768" y="33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35" name="Freeform 20"/>
            <p:cNvSpPr>
              <a:spLocks/>
            </p:cNvSpPr>
            <p:nvPr/>
          </p:nvSpPr>
          <p:spPr bwMode="auto">
            <a:xfrm>
              <a:off x="1200" y="2441"/>
              <a:ext cx="1728" cy="753"/>
            </a:xfrm>
            <a:custGeom>
              <a:avLst/>
              <a:gdLst>
                <a:gd name="T0" fmla="*/ 0 w 672"/>
                <a:gd name="T1" fmla="*/ 0 h 192"/>
                <a:gd name="T2" fmla="*/ 1728 w 672"/>
                <a:gd name="T3" fmla="*/ 0 h 192"/>
                <a:gd name="T4" fmla="*/ 1728 w 672"/>
                <a:gd name="T5" fmla="*/ 753 h 192"/>
                <a:gd name="T6" fmla="*/ 0 60000 65536"/>
                <a:gd name="T7" fmla="*/ 0 60000 65536"/>
                <a:gd name="T8" fmla="*/ 0 60000 65536"/>
                <a:gd name="T9" fmla="*/ 0 w 672"/>
                <a:gd name="T10" fmla="*/ 0 h 192"/>
                <a:gd name="T11" fmla="*/ 672 w 672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192">
                  <a:moveTo>
                    <a:pt x="0" y="0"/>
                  </a:moveTo>
                  <a:lnTo>
                    <a:pt x="672" y="0"/>
                  </a:lnTo>
                  <a:lnTo>
                    <a:pt x="672" y="19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36" name="Freeform 21"/>
            <p:cNvSpPr>
              <a:spLocks/>
            </p:cNvSpPr>
            <p:nvPr/>
          </p:nvSpPr>
          <p:spPr bwMode="auto">
            <a:xfrm>
              <a:off x="1200" y="2172"/>
              <a:ext cx="1872" cy="1022"/>
            </a:xfrm>
            <a:custGeom>
              <a:avLst/>
              <a:gdLst>
                <a:gd name="T0" fmla="*/ 0 w 768"/>
                <a:gd name="T1" fmla="*/ 0 h 336"/>
                <a:gd name="T2" fmla="*/ 1872 w 768"/>
                <a:gd name="T3" fmla="*/ 0 h 336"/>
                <a:gd name="T4" fmla="*/ 1872 w 768"/>
                <a:gd name="T5" fmla="*/ 1022 h 336"/>
                <a:gd name="T6" fmla="*/ 0 60000 65536"/>
                <a:gd name="T7" fmla="*/ 0 60000 65536"/>
                <a:gd name="T8" fmla="*/ 0 60000 65536"/>
                <a:gd name="T9" fmla="*/ 0 w 768"/>
                <a:gd name="T10" fmla="*/ 0 h 336"/>
                <a:gd name="T11" fmla="*/ 768 w 76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336">
                  <a:moveTo>
                    <a:pt x="0" y="0"/>
                  </a:moveTo>
                  <a:lnTo>
                    <a:pt x="768" y="0"/>
                  </a:lnTo>
                  <a:lnTo>
                    <a:pt x="768" y="336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37" name="Text Box 22"/>
            <p:cNvSpPr txBox="1">
              <a:spLocks noChangeArrowheads="1"/>
            </p:cNvSpPr>
            <p:nvPr/>
          </p:nvSpPr>
          <p:spPr bwMode="auto">
            <a:xfrm>
              <a:off x="1163" y="2710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响应1</a:t>
              </a:r>
            </a:p>
          </p:txBody>
        </p:sp>
        <p:sp>
          <p:nvSpPr>
            <p:cNvPr id="56338" name="Text Box 23"/>
            <p:cNvSpPr txBox="1">
              <a:spLocks noChangeArrowheads="1"/>
            </p:cNvSpPr>
            <p:nvPr/>
          </p:nvSpPr>
          <p:spPr bwMode="auto">
            <a:xfrm>
              <a:off x="1163" y="2441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请求1</a:t>
              </a:r>
            </a:p>
          </p:txBody>
        </p:sp>
        <p:sp>
          <p:nvSpPr>
            <p:cNvPr id="56339" name="Text Box 24"/>
            <p:cNvSpPr txBox="1">
              <a:spLocks noChangeArrowheads="1"/>
            </p:cNvSpPr>
            <p:nvPr/>
          </p:nvSpPr>
          <p:spPr bwMode="auto">
            <a:xfrm>
              <a:off x="1163" y="2172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响应2</a:t>
              </a:r>
            </a:p>
          </p:txBody>
        </p:sp>
        <p:sp>
          <p:nvSpPr>
            <p:cNvPr id="56340" name="Text Box 25"/>
            <p:cNvSpPr txBox="1">
              <a:spLocks noChangeArrowheads="1"/>
            </p:cNvSpPr>
            <p:nvPr/>
          </p:nvSpPr>
          <p:spPr bwMode="auto">
            <a:xfrm>
              <a:off x="1163" y="1903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请求2</a:t>
              </a:r>
            </a:p>
          </p:txBody>
        </p:sp>
        <p:sp>
          <p:nvSpPr>
            <p:cNvPr id="56341" name="Freeform 26"/>
            <p:cNvSpPr>
              <a:spLocks/>
            </p:cNvSpPr>
            <p:nvPr/>
          </p:nvSpPr>
          <p:spPr bwMode="auto">
            <a:xfrm>
              <a:off x="1200" y="1903"/>
              <a:ext cx="2688" cy="1291"/>
            </a:xfrm>
            <a:custGeom>
              <a:avLst/>
              <a:gdLst>
                <a:gd name="T0" fmla="*/ 0 w 672"/>
                <a:gd name="T1" fmla="*/ 0 h 192"/>
                <a:gd name="T2" fmla="*/ 2688 w 672"/>
                <a:gd name="T3" fmla="*/ 0 h 192"/>
                <a:gd name="T4" fmla="*/ 2688 w 672"/>
                <a:gd name="T5" fmla="*/ 1291 h 192"/>
                <a:gd name="T6" fmla="*/ 0 60000 65536"/>
                <a:gd name="T7" fmla="*/ 0 60000 65536"/>
                <a:gd name="T8" fmla="*/ 0 60000 65536"/>
                <a:gd name="T9" fmla="*/ 0 w 672"/>
                <a:gd name="T10" fmla="*/ 0 h 192"/>
                <a:gd name="T11" fmla="*/ 672 w 672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192">
                  <a:moveTo>
                    <a:pt x="0" y="0"/>
                  </a:moveTo>
                  <a:lnTo>
                    <a:pt x="672" y="0"/>
                  </a:lnTo>
                  <a:lnTo>
                    <a:pt x="672" y="19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42" name="Freeform 27"/>
            <p:cNvSpPr>
              <a:spLocks/>
            </p:cNvSpPr>
            <p:nvPr/>
          </p:nvSpPr>
          <p:spPr bwMode="auto">
            <a:xfrm>
              <a:off x="1209" y="1632"/>
              <a:ext cx="2823" cy="1562"/>
            </a:xfrm>
            <a:custGeom>
              <a:avLst/>
              <a:gdLst>
                <a:gd name="T0" fmla="*/ 0 w 2823"/>
                <a:gd name="T1" fmla="*/ 0 h 1562"/>
                <a:gd name="T2" fmla="*/ 2823 w 2823"/>
                <a:gd name="T3" fmla="*/ 2 h 1562"/>
                <a:gd name="T4" fmla="*/ 2823 w 2823"/>
                <a:gd name="T5" fmla="*/ 1562 h 1562"/>
                <a:gd name="T6" fmla="*/ 0 60000 65536"/>
                <a:gd name="T7" fmla="*/ 0 60000 65536"/>
                <a:gd name="T8" fmla="*/ 0 60000 65536"/>
                <a:gd name="T9" fmla="*/ 0 w 2823"/>
                <a:gd name="T10" fmla="*/ 0 h 1562"/>
                <a:gd name="T11" fmla="*/ 2823 w 2823"/>
                <a:gd name="T12" fmla="*/ 1562 h 15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23" h="1562">
                  <a:moveTo>
                    <a:pt x="0" y="0"/>
                  </a:moveTo>
                  <a:lnTo>
                    <a:pt x="2823" y="2"/>
                  </a:lnTo>
                  <a:lnTo>
                    <a:pt x="2823" y="1562"/>
                  </a:ln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 type="stealth" w="med" len="med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43" name="Text Box 28"/>
            <p:cNvSpPr txBox="1">
              <a:spLocks noChangeArrowheads="1"/>
            </p:cNvSpPr>
            <p:nvPr/>
          </p:nvSpPr>
          <p:spPr bwMode="auto">
            <a:xfrm>
              <a:off x="1163" y="1634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响应3</a:t>
              </a:r>
            </a:p>
          </p:txBody>
        </p:sp>
        <p:sp>
          <p:nvSpPr>
            <p:cNvPr id="56344" name="Text Box 29"/>
            <p:cNvSpPr txBox="1">
              <a:spLocks noChangeArrowheads="1"/>
            </p:cNvSpPr>
            <p:nvPr/>
          </p:nvSpPr>
          <p:spPr bwMode="auto">
            <a:xfrm>
              <a:off x="1163" y="1365"/>
              <a:ext cx="9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请求3</a:t>
              </a:r>
            </a:p>
          </p:txBody>
        </p:sp>
        <p:sp>
          <p:nvSpPr>
            <p:cNvPr id="56345" name="Freeform 30"/>
            <p:cNvSpPr>
              <a:spLocks/>
            </p:cNvSpPr>
            <p:nvPr/>
          </p:nvSpPr>
          <p:spPr bwMode="auto">
            <a:xfrm>
              <a:off x="1200" y="1365"/>
              <a:ext cx="3648" cy="1829"/>
            </a:xfrm>
            <a:custGeom>
              <a:avLst/>
              <a:gdLst>
                <a:gd name="T0" fmla="*/ 0 w 672"/>
                <a:gd name="T1" fmla="*/ 0 h 192"/>
                <a:gd name="T2" fmla="*/ 3648 w 672"/>
                <a:gd name="T3" fmla="*/ 0 h 192"/>
                <a:gd name="T4" fmla="*/ 3648 w 672"/>
                <a:gd name="T5" fmla="*/ 1829 h 192"/>
                <a:gd name="T6" fmla="*/ 0 60000 65536"/>
                <a:gd name="T7" fmla="*/ 0 60000 65536"/>
                <a:gd name="T8" fmla="*/ 0 60000 65536"/>
                <a:gd name="T9" fmla="*/ 0 w 672"/>
                <a:gd name="T10" fmla="*/ 0 h 192"/>
                <a:gd name="T11" fmla="*/ 672 w 672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192">
                  <a:moveTo>
                    <a:pt x="0" y="0"/>
                  </a:moveTo>
                  <a:lnTo>
                    <a:pt x="672" y="0"/>
                  </a:lnTo>
                  <a:lnTo>
                    <a:pt x="672" y="19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46" name="Freeform 31"/>
            <p:cNvSpPr>
              <a:spLocks/>
            </p:cNvSpPr>
            <p:nvPr/>
          </p:nvSpPr>
          <p:spPr bwMode="auto">
            <a:xfrm>
              <a:off x="1200" y="1096"/>
              <a:ext cx="3984" cy="2098"/>
            </a:xfrm>
            <a:custGeom>
              <a:avLst/>
              <a:gdLst>
                <a:gd name="T0" fmla="*/ 0 w 768"/>
                <a:gd name="T1" fmla="*/ 0 h 336"/>
                <a:gd name="T2" fmla="*/ 3984 w 768"/>
                <a:gd name="T3" fmla="*/ 0 h 336"/>
                <a:gd name="T4" fmla="*/ 3984 w 768"/>
                <a:gd name="T5" fmla="*/ 2098 h 336"/>
                <a:gd name="T6" fmla="*/ 0 60000 65536"/>
                <a:gd name="T7" fmla="*/ 0 60000 65536"/>
                <a:gd name="T8" fmla="*/ 0 60000 65536"/>
                <a:gd name="T9" fmla="*/ 0 w 768"/>
                <a:gd name="T10" fmla="*/ 0 h 336"/>
                <a:gd name="T11" fmla="*/ 768 w 76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8" h="336">
                  <a:moveTo>
                    <a:pt x="0" y="0"/>
                  </a:moveTo>
                  <a:lnTo>
                    <a:pt x="768" y="0"/>
                  </a:lnTo>
                  <a:lnTo>
                    <a:pt x="768" y="336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47" name="Text Box 32"/>
            <p:cNvSpPr txBox="1">
              <a:spLocks noChangeArrowheads="1"/>
            </p:cNvSpPr>
            <p:nvPr/>
          </p:nvSpPr>
          <p:spPr bwMode="auto">
            <a:xfrm>
              <a:off x="1204" y="1085"/>
              <a:ext cx="6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I/O</a:t>
              </a:r>
              <a:r>
                <a:rPr lang="zh-CN" altLang="en-US" sz="2000">
                  <a:latin typeface="Times New Roman" pitchFamily="18" charset="0"/>
                </a:rPr>
                <a:t>总线</a:t>
              </a:r>
            </a:p>
          </p:txBody>
        </p:sp>
        <p:sp>
          <p:nvSpPr>
            <p:cNvPr id="56348" name="Text Box 33"/>
            <p:cNvSpPr txBox="1">
              <a:spLocks noChangeArrowheads="1"/>
            </p:cNvSpPr>
            <p:nvPr/>
          </p:nvSpPr>
          <p:spPr bwMode="auto">
            <a:xfrm>
              <a:off x="4656" y="816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数据线</a:t>
              </a:r>
            </a:p>
          </p:txBody>
        </p:sp>
        <p:sp>
          <p:nvSpPr>
            <p:cNvPr id="56349" name="Text Box 34"/>
            <p:cNvSpPr txBox="1">
              <a:spLocks noChangeArrowheads="1"/>
            </p:cNvSpPr>
            <p:nvPr/>
          </p:nvSpPr>
          <p:spPr bwMode="auto">
            <a:xfrm>
              <a:off x="4550" y="1094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地址线</a:t>
              </a:r>
            </a:p>
          </p:txBody>
        </p:sp>
        <p:sp>
          <p:nvSpPr>
            <p:cNvPr id="56350" name="Line 35"/>
            <p:cNvSpPr>
              <a:spLocks noChangeShapeType="1"/>
            </p:cNvSpPr>
            <p:nvPr/>
          </p:nvSpPr>
          <p:spPr bwMode="auto">
            <a:xfrm flipV="1">
              <a:off x="4320" y="1096"/>
              <a:ext cx="0" cy="20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51" name="Line 36"/>
            <p:cNvSpPr>
              <a:spLocks noChangeShapeType="1"/>
            </p:cNvSpPr>
            <p:nvPr/>
          </p:nvSpPr>
          <p:spPr bwMode="auto">
            <a:xfrm flipV="1">
              <a:off x="4176" y="1365"/>
              <a:ext cx="0" cy="18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52" name="Line 37"/>
            <p:cNvSpPr>
              <a:spLocks noChangeShapeType="1"/>
            </p:cNvSpPr>
            <p:nvPr/>
          </p:nvSpPr>
          <p:spPr bwMode="auto">
            <a:xfrm flipV="1">
              <a:off x="3360" y="1096"/>
              <a:ext cx="0" cy="20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53" name="Line 38"/>
            <p:cNvSpPr>
              <a:spLocks noChangeShapeType="1"/>
            </p:cNvSpPr>
            <p:nvPr/>
          </p:nvSpPr>
          <p:spPr bwMode="auto">
            <a:xfrm flipV="1">
              <a:off x="3216" y="1365"/>
              <a:ext cx="0" cy="18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54" name="Line 39"/>
            <p:cNvSpPr>
              <a:spLocks noChangeShapeType="1"/>
            </p:cNvSpPr>
            <p:nvPr/>
          </p:nvSpPr>
          <p:spPr bwMode="auto">
            <a:xfrm flipV="1">
              <a:off x="2400" y="1096"/>
              <a:ext cx="0" cy="20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6355" name="Line 40"/>
            <p:cNvSpPr>
              <a:spLocks noChangeShapeType="1"/>
            </p:cNvSpPr>
            <p:nvPr/>
          </p:nvSpPr>
          <p:spPr bwMode="auto">
            <a:xfrm flipV="1">
              <a:off x="2256" y="1365"/>
              <a:ext cx="0" cy="18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sm" len="sm"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57417" name="Rectangle 41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6326" name="AutoShape 4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D5F60A-1563-4DAC-8903-5CDA068B4106}" type="slidenum">
              <a:rPr lang="zh-CN" altLang="en-US"/>
              <a:pPr/>
              <a:t>54</a:t>
            </a:fld>
            <a:endParaRPr lang="en-US" altLang="zh-CN"/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5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3.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方式与程序中断方式的比较</a:t>
            </a:r>
          </a:p>
        </p:txBody>
      </p:sp>
      <p:sp>
        <p:nvSpPr>
          <p:cNvPr id="358403" name="Text Box 3"/>
          <p:cNvSpPr txBox="1">
            <a:spLocks noChangeArrowheads="1"/>
          </p:cNvSpPr>
          <p:nvPr/>
        </p:nvSpPr>
        <p:spPr bwMode="auto">
          <a:xfrm>
            <a:off x="685800" y="2309813"/>
            <a:ext cx="2667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itchFamily="18" charset="0"/>
              </a:rPr>
              <a:t>(1) 数据传送</a:t>
            </a:r>
          </a:p>
        </p:txBody>
      </p:sp>
      <p:sp>
        <p:nvSpPr>
          <p:cNvPr id="358404" name="Text Box 4"/>
          <p:cNvSpPr txBox="1">
            <a:spLocks noChangeArrowheads="1"/>
          </p:cNvSpPr>
          <p:nvPr/>
        </p:nvSpPr>
        <p:spPr bwMode="auto">
          <a:xfrm>
            <a:off x="685800" y="3106738"/>
            <a:ext cx="2667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(2) 响应时间</a:t>
            </a:r>
          </a:p>
        </p:txBody>
      </p:sp>
      <p:sp>
        <p:nvSpPr>
          <p:cNvPr id="358405" name="Text Box 5"/>
          <p:cNvSpPr txBox="1">
            <a:spLocks noChangeArrowheads="1"/>
          </p:cNvSpPr>
          <p:nvPr/>
        </p:nvSpPr>
        <p:spPr bwMode="auto">
          <a:xfrm>
            <a:off x="685800" y="3905250"/>
            <a:ext cx="3276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(3) 处理异常情况</a:t>
            </a:r>
          </a:p>
        </p:txBody>
      </p:sp>
      <p:sp>
        <p:nvSpPr>
          <p:cNvPr id="358406" name="Text Box 6"/>
          <p:cNvSpPr txBox="1">
            <a:spLocks noChangeArrowheads="1"/>
          </p:cNvSpPr>
          <p:nvPr/>
        </p:nvSpPr>
        <p:spPr bwMode="auto">
          <a:xfrm>
            <a:off x="685800" y="4702175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(4) 中断请求</a:t>
            </a:r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>
            <a:off x="685800" y="5500688"/>
            <a:ext cx="2133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(5) 优先级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733800" y="1547813"/>
            <a:ext cx="4656138" cy="519112"/>
            <a:chOff x="2352" y="720"/>
            <a:chExt cx="2933" cy="327"/>
          </a:xfrm>
        </p:grpSpPr>
        <p:sp>
          <p:nvSpPr>
            <p:cNvPr id="57361" name="Text Box 9"/>
            <p:cNvSpPr txBox="1">
              <a:spLocks noChangeArrowheads="1"/>
            </p:cNvSpPr>
            <p:nvPr/>
          </p:nvSpPr>
          <p:spPr bwMode="auto">
            <a:xfrm>
              <a:off x="2352" y="720"/>
              <a:ext cx="10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dirty="0">
                  <a:latin typeface="Times New Roman" pitchFamily="18" charset="0"/>
                </a:rPr>
                <a:t>中断方式</a:t>
              </a:r>
              <a:endParaRPr lang="en-US" altLang="zh-CN" sz="2800" dirty="0">
                <a:latin typeface="Times New Roman" pitchFamily="18" charset="0"/>
              </a:endParaRPr>
            </a:p>
          </p:txBody>
        </p:sp>
        <p:sp>
          <p:nvSpPr>
            <p:cNvPr id="57362" name="Text Box 10"/>
            <p:cNvSpPr txBox="1">
              <a:spLocks noChangeArrowheads="1"/>
            </p:cNvSpPr>
            <p:nvPr/>
          </p:nvSpPr>
          <p:spPr bwMode="auto">
            <a:xfrm>
              <a:off x="4128" y="720"/>
              <a:ext cx="115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800">
                  <a:latin typeface="Times New Roman" pitchFamily="18" charset="0"/>
                </a:rPr>
                <a:t>DMA </a:t>
              </a:r>
              <a:r>
                <a:rPr lang="zh-CN" altLang="en-US" sz="2800">
                  <a:latin typeface="Times New Roman" pitchFamily="18" charset="0"/>
                </a:rPr>
                <a:t>方式</a:t>
              </a:r>
            </a:p>
          </p:txBody>
        </p:sp>
      </p:grpSp>
      <p:sp>
        <p:nvSpPr>
          <p:cNvPr id="358411" name="Text Box 11"/>
          <p:cNvSpPr txBox="1">
            <a:spLocks noChangeArrowheads="1"/>
          </p:cNvSpPr>
          <p:nvPr/>
        </p:nvSpPr>
        <p:spPr bwMode="auto">
          <a:xfrm>
            <a:off x="4054475" y="2309813"/>
            <a:ext cx="45561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程序                      硬件</a:t>
            </a:r>
          </a:p>
        </p:txBody>
      </p:sp>
      <p:sp>
        <p:nvSpPr>
          <p:cNvPr id="358412" name="Text Box 12"/>
          <p:cNvSpPr txBox="1">
            <a:spLocks noChangeArrowheads="1"/>
          </p:cNvSpPr>
          <p:nvPr/>
        </p:nvSpPr>
        <p:spPr bwMode="auto">
          <a:xfrm>
            <a:off x="4054475" y="3106738"/>
            <a:ext cx="5003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指令执行结束      存取周期结束</a:t>
            </a:r>
          </a:p>
        </p:txBody>
      </p:sp>
      <p:sp>
        <p:nvSpPr>
          <p:cNvPr id="358413" name="Text Box 13"/>
          <p:cNvSpPr txBox="1">
            <a:spLocks noChangeArrowheads="1"/>
          </p:cNvSpPr>
          <p:nvPr/>
        </p:nvSpPr>
        <p:spPr bwMode="auto">
          <a:xfrm>
            <a:off x="4054475" y="3905250"/>
            <a:ext cx="5089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能                          不能</a:t>
            </a:r>
          </a:p>
        </p:txBody>
      </p:sp>
      <p:sp>
        <p:nvSpPr>
          <p:cNvPr id="358414" name="Text Box 14"/>
          <p:cNvSpPr txBox="1">
            <a:spLocks noChangeArrowheads="1"/>
          </p:cNvSpPr>
          <p:nvPr/>
        </p:nvSpPr>
        <p:spPr bwMode="auto">
          <a:xfrm>
            <a:off x="4054475" y="5500688"/>
            <a:ext cx="425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低                          高</a:t>
            </a:r>
          </a:p>
        </p:txBody>
      </p:sp>
      <p:sp>
        <p:nvSpPr>
          <p:cNvPr id="358415" name="Text Box 15"/>
          <p:cNvSpPr txBox="1">
            <a:spLocks noChangeArrowheads="1"/>
          </p:cNvSpPr>
          <p:nvPr/>
        </p:nvSpPr>
        <p:spPr bwMode="auto">
          <a:xfrm>
            <a:off x="4054475" y="4702175"/>
            <a:ext cx="4784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传送数据              后处理 </a:t>
            </a:r>
          </a:p>
        </p:txBody>
      </p:sp>
      <p:sp>
        <p:nvSpPr>
          <p:cNvPr id="358416" name="Rectangle 16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7360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3" grpId="0" autoUpdateAnimBg="0"/>
      <p:bldP spid="358404" grpId="0" autoUpdateAnimBg="0"/>
      <p:bldP spid="358405" grpId="0" autoUpdateAnimBg="0"/>
      <p:bldP spid="358406" grpId="0" autoUpdateAnimBg="0"/>
      <p:bldP spid="358407" grpId="0" autoUpdateAnimBg="0"/>
      <p:bldP spid="358411" grpId="0" autoUpdateAnimBg="0"/>
      <p:bldP spid="358412" grpId="0" autoUpdateAnimBg="0"/>
      <p:bldP spid="358413" grpId="0" autoUpdateAnimBg="0"/>
      <p:bldP spid="358414" grpId="0" autoUpdateAnimBg="0"/>
      <p:bldP spid="358415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F73239-D622-47F6-A3CD-01D636D9873E}" type="slidenum">
              <a:rPr lang="zh-CN" altLang="en-US"/>
              <a:pPr/>
              <a:t>55</a:t>
            </a:fld>
            <a:endParaRPr lang="en-US" altLang="zh-CN"/>
          </a:p>
        </p:txBody>
      </p:sp>
      <p:sp>
        <p:nvSpPr>
          <p:cNvPr id="58371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4705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四、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接口的类型 </a:t>
            </a:r>
          </a:p>
        </p:txBody>
      </p:sp>
      <p:sp>
        <p:nvSpPr>
          <p:cNvPr id="359427" name="Text Box 3"/>
          <p:cNvSpPr txBox="1">
            <a:spLocks noChangeArrowheads="1"/>
          </p:cNvSpPr>
          <p:nvPr/>
        </p:nvSpPr>
        <p:spPr bwMode="auto">
          <a:xfrm>
            <a:off x="1127125" y="1133475"/>
            <a:ext cx="1611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itchFamily="18" charset="0"/>
              </a:rPr>
              <a:t>1. 选择型</a:t>
            </a:r>
          </a:p>
        </p:txBody>
      </p:sp>
      <p:sp>
        <p:nvSpPr>
          <p:cNvPr id="359428" name="Text Box 4"/>
          <p:cNvSpPr txBox="1">
            <a:spLocks noChangeArrowheads="1"/>
          </p:cNvSpPr>
          <p:nvPr/>
        </p:nvSpPr>
        <p:spPr bwMode="auto">
          <a:xfrm>
            <a:off x="3260725" y="1133475"/>
            <a:ext cx="5578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物理上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逻辑上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只允许连接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066800" y="1828800"/>
            <a:ext cx="7315200" cy="4724400"/>
            <a:chOff x="672" y="1152"/>
            <a:chExt cx="4608" cy="2976"/>
          </a:xfrm>
        </p:grpSpPr>
        <p:sp>
          <p:nvSpPr>
            <p:cNvPr id="58377" name="Text Box 6"/>
            <p:cNvSpPr txBox="1">
              <a:spLocks noChangeArrowheads="1"/>
            </p:cNvSpPr>
            <p:nvPr/>
          </p:nvSpPr>
          <p:spPr bwMode="auto">
            <a:xfrm>
              <a:off x="2352" y="3400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solidFill>
                    <a:schemeClr val="folHlink"/>
                  </a:solidFill>
                  <a:latin typeface="Times New Roman" pitchFamily="18" charset="0"/>
                </a:rPr>
                <a:t>设备地址寄存器</a:t>
              </a:r>
            </a:p>
          </p:txBody>
        </p:sp>
        <p:sp>
          <p:nvSpPr>
            <p:cNvPr id="58378" name="Rectangle 7"/>
            <p:cNvSpPr>
              <a:spLocks noChangeArrowheads="1"/>
            </p:cNvSpPr>
            <p:nvPr/>
          </p:nvSpPr>
          <p:spPr bwMode="auto">
            <a:xfrm>
              <a:off x="2362" y="3408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79" name="Text Box 8"/>
            <p:cNvSpPr txBox="1">
              <a:spLocks noChangeArrowheads="1"/>
            </p:cNvSpPr>
            <p:nvPr/>
          </p:nvSpPr>
          <p:spPr bwMode="auto">
            <a:xfrm>
              <a:off x="2352" y="3062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控制状态寄存器</a:t>
              </a:r>
            </a:p>
          </p:txBody>
        </p:sp>
        <p:sp>
          <p:nvSpPr>
            <p:cNvPr id="58380" name="Rectangle 9"/>
            <p:cNvSpPr>
              <a:spLocks noChangeArrowheads="1"/>
            </p:cNvSpPr>
            <p:nvPr/>
          </p:nvSpPr>
          <p:spPr bwMode="auto">
            <a:xfrm>
              <a:off x="2362" y="3072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81" name="Text Box 10"/>
            <p:cNvSpPr txBox="1">
              <a:spLocks noChangeArrowheads="1"/>
            </p:cNvSpPr>
            <p:nvPr/>
          </p:nvSpPr>
          <p:spPr bwMode="auto">
            <a:xfrm>
              <a:off x="2352" y="2724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数据缓冲寄存器</a:t>
              </a:r>
            </a:p>
          </p:txBody>
        </p:sp>
        <p:sp>
          <p:nvSpPr>
            <p:cNvPr id="58382" name="Rectangle 11"/>
            <p:cNvSpPr>
              <a:spLocks noChangeArrowheads="1"/>
            </p:cNvSpPr>
            <p:nvPr/>
          </p:nvSpPr>
          <p:spPr bwMode="auto">
            <a:xfrm>
              <a:off x="2362" y="2737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83" name="Text Box 12"/>
            <p:cNvSpPr txBox="1">
              <a:spLocks noChangeArrowheads="1"/>
            </p:cNvSpPr>
            <p:nvPr/>
          </p:nvSpPr>
          <p:spPr bwMode="auto">
            <a:xfrm>
              <a:off x="2352" y="2391"/>
              <a:ext cx="12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主存地址寄存器</a:t>
              </a:r>
            </a:p>
          </p:txBody>
        </p:sp>
        <p:sp>
          <p:nvSpPr>
            <p:cNvPr id="58384" name="Rectangle 13"/>
            <p:cNvSpPr>
              <a:spLocks noChangeArrowheads="1"/>
            </p:cNvSpPr>
            <p:nvPr/>
          </p:nvSpPr>
          <p:spPr bwMode="auto">
            <a:xfrm>
              <a:off x="2362" y="2401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85" name="Text Box 14"/>
            <p:cNvSpPr txBox="1">
              <a:spLocks noChangeArrowheads="1"/>
            </p:cNvSpPr>
            <p:nvPr/>
          </p:nvSpPr>
          <p:spPr bwMode="auto">
            <a:xfrm>
              <a:off x="2534" y="3736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时序电路</a:t>
              </a:r>
            </a:p>
          </p:txBody>
        </p:sp>
        <p:sp>
          <p:nvSpPr>
            <p:cNvPr id="58386" name="Rectangle 15"/>
            <p:cNvSpPr>
              <a:spLocks noChangeArrowheads="1"/>
            </p:cNvSpPr>
            <p:nvPr/>
          </p:nvSpPr>
          <p:spPr bwMode="auto">
            <a:xfrm>
              <a:off x="2352" y="3744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87" name="Text Box 16"/>
            <p:cNvSpPr txBox="1">
              <a:spLocks noChangeArrowheads="1"/>
            </p:cNvSpPr>
            <p:nvPr/>
          </p:nvSpPr>
          <p:spPr bwMode="auto">
            <a:xfrm>
              <a:off x="2552" y="2044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字计数器</a:t>
              </a:r>
            </a:p>
          </p:txBody>
        </p:sp>
        <p:sp>
          <p:nvSpPr>
            <p:cNvPr id="58388" name="Rectangle 17"/>
            <p:cNvSpPr>
              <a:spLocks noChangeArrowheads="1"/>
            </p:cNvSpPr>
            <p:nvPr/>
          </p:nvSpPr>
          <p:spPr bwMode="auto">
            <a:xfrm>
              <a:off x="2352" y="2066"/>
              <a:ext cx="12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89" name="Text Box 18"/>
            <p:cNvSpPr txBox="1">
              <a:spLocks noChangeArrowheads="1"/>
            </p:cNvSpPr>
            <p:nvPr/>
          </p:nvSpPr>
          <p:spPr bwMode="auto">
            <a:xfrm>
              <a:off x="2539" y="1824"/>
              <a:ext cx="8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DMA</a:t>
              </a:r>
              <a:r>
                <a:rPr lang="zh-CN" altLang="en-US" sz="2000">
                  <a:latin typeface="Times New Roman" pitchFamily="18" charset="0"/>
                </a:rPr>
                <a:t>接口</a:t>
              </a:r>
            </a:p>
          </p:txBody>
        </p:sp>
        <p:sp>
          <p:nvSpPr>
            <p:cNvPr id="58390" name="Rectangle 19"/>
            <p:cNvSpPr>
              <a:spLocks noChangeArrowheads="1"/>
            </p:cNvSpPr>
            <p:nvPr/>
          </p:nvSpPr>
          <p:spPr bwMode="auto">
            <a:xfrm>
              <a:off x="2208" y="1776"/>
              <a:ext cx="1488" cy="22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1" name="Rectangle 20"/>
            <p:cNvSpPr>
              <a:spLocks noChangeArrowheads="1"/>
            </p:cNvSpPr>
            <p:nvPr/>
          </p:nvSpPr>
          <p:spPr bwMode="auto">
            <a:xfrm>
              <a:off x="1584" y="1776"/>
              <a:ext cx="384" cy="22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2" name="Text Box 21"/>
            <p:cNvSpPr txBox="1">
              <a:spLocks noChangeArrowheads="1"/>
            </p:cNvSpPr>
            <p:nvPr/>
          </p:nvSpPr>
          <p:spPr bwMode="auto">
            <a:xfrm>
              <a:off x="1546" y="2649"/>
              <a:ext cx="44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CPU</a:t>
              </a:r>
            </a:p>
          </p:txBody>
        </p:sp>
        <p:sp>
          <p:nvSpPr>
            <p:cNvPr id="58393" name="Rectangle 22"/>
            <p:cNvSpPr>
              <a:spLocks noChangeArrowheads="1"/>
            </p:cNvSpPr>
            <p:nvPr/>
          </p:nvSpPr>
          <p:spPr bwMode="auto">
            <a:xfrm>
              <a:off x="960" y="1776"/>
              <a:ext cx="384" cy="22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4" name="Text Box 23"/>
            <p:cNvSpPr txBox="1">
              <a:spLocks noChangeArrowheads="1"/>
            </p:cNvSpPr>
            <p:nvPr/>
          </p:nvSpPr>
          <p:spPr bwMode="auto">
            <a:xfrm>
              <a:off x="931" y="2638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主存</a:t>
              </a:r>
            </a:p>
          </p:txBody>
        </p:sp>
        <p:sp>
          <p:nvSpPr>
            <p:cNvPr id="58395" name="AutoShape 24"/>
            <p:cNvSpPr>
              <a:spLocks noChangeArrowheads="1"/>
            </p:cNvSpPr>
            <p:nvPr/>
          </p:nvSpPr>
          <p:spPr bwMode="auto">
            <a:xfrm>
              <a:off x="672" y="1392"/>
              <a:ext cx="4608" cy="192"/>
            </a:xfrm>
            <a:prstGeom prst="leftRightArrow">
              <a:avLst>
                <a:gd name="adj1" fmla="val 50000"/>
                <a:gd name="adj2" fmla="val 74556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6" name="AutoShape 25"/>
            <p:cNvSpPr>
              <a:spLocks noChangeArrowheads="1"/>
            </p:cNvSpPr>
            <p:nvPr/>
          </p:nvSpPr>
          <p:spPr bwMode="auto">
            <a:xfrm>
              <a:off x="1056" y="1536"/>
              <a:ext cx="144" cy="240"/>
            </a:xfrm>
            <a:prstGeom prst="upDownArrow">
              <a:avLst>
                <a:gd name="adj1" fmla="val 50000"/>
                <a:gd name="adj2" fmla="val 33333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7" name="AutoShape 26"/>
            <p:cNvSpPr>
              <a:spLocks noChangeArrowheads="1"/>
            </p:cNvSpPr>
            <p:nvPr/>
          </p:nvSpPr>
          <p:spPr bwMode="auto">
            <a:xfrm>
              <a:off x="1680" y="1536"/>
              <a:ext cx="144" cy="240"/>
            </a:xfrm>
            <a:prstGeom prst="upDownArrow">
              <a:avLst>
                <a:gd name="adj1" fmla="val 50000"/>
                <a:gd name="adj2" fmla="val 33333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8" name="AutoShape 27"/>
            <p:cNvSpPr>
              <a:spLocks noChangeArrowheads="1"/>
            </p:cNvSpPr>
            <p:nvPr/>
          </p:nvSpPr>
          <p:spPr bwMode="auto">
            <a:xfrm>
              <a:off x="2784" y="1536"/>
              <a:ext cx="144" cy="240"/>
            </a:xfrm>
            <a:prstGeom prst="upDownArrow">
              <a:avLst>
                <a:gd name="adj1" fmla="val 50000"/>
                <a:gd name="adj2" fmla="val 33333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399" name="Text Box 28"/>
            <p:cNvSpPr txBox="1">
              <a:spLocks noChangeArrowheads="1"/>
            </p:cNvSpPr>
            <p:nvPr/>
          </p:nvSpPr>
          <p:spPr bwMode="auto">
            <a:xfrm>
              <a:off x="4511" y="1947"/>
              <a:ext cx="5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 1</a:t>
              </a:r>
            </a:p>
          </p:txBody>
        </p:sp>
        <p:sp>
          <p:nvSpPr>
            <p:cNvPr id="58400" name="Rectangle 29"/>
            <p:cNvSpPr>
              <a:spLocks noChangeArrowheads="1"/>
            </p:cNvSpPr>
            <p:nvPr/>
          </p:nvSpPr>
          <p:spPr bwMode="auto">
            <a:xfrm>
              <a:off x="4521" y="1949"/>
              <a:ext cx="52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1" name="Text Box 30"/>
            <p:cNvSpPr txBox="1">
              <a:spLocks noChangeArrowheads="1"/>
            </p:cNvSpPr>
            <p:nvPr/>
          </p:nvSpPr>
          <p:spPr bwMode="auto">
            <a:xfrm>
              <a:off x="4521" y="2452"/>
              <a:ext cx="5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 2</a:t>
              </a:r>
            </a:p>
          </p:txBody>
        </p:sp>
        <p:sp>
          <p:nvSpPr>
            <p:cNvPr id="58402" name="Rectangle 31"/>
            <p:cNvSpPr>
              <a:spLocks noChangeArrowheads="1"/>
            </p:cNvSpPr>
            <p:nvPr/>
          </p:nvSpPr>
          <p:spPr bwMode="auto">
            <a:xfrm>
              <a:off x="4531" y="2458"/>
              <a:ext cx="52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3" name="Text Box 32"/>
            <p:cNvSpPr txBox="1">
              <a:spLocks noChangeArrowheads="1"/>
            </p:cNvSpPr>
            <p:nvPr/>
          </p:nvSpPr>
          <p:spPr bwMode="auto">
            <a:xfrm>
              <a:off x="4521" y="3627"/>
              <a:ext cx="5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设备 </a:t>
              </a:r>
              <a:r>
                <a:rPr lang="en-US" altLang="zh-CN" sz="2000" i="1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58404" name="Rectangle 33"/>
            <p:cNvSpPr>
              <a:spLocks noChangeArrowheads="1"/>
            </p:cNvSpPr>
            <p:nvPr/>
          </p:nvSpPr>
          <p:spPr bwMode="auto">
            <a:xfrm>
              <a:off x="4531" y="3629"/>
              <a:ext cx="528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5" name="AutoShape 34"/>
            <p:cNvSpPr>
              <a:spLocks noChangeArrowheads="1"/>
            </p:cNvSpPr>
            <p:nvPr/>
          </p:nvSpPr>
          <p:spPr bwMode="auto">
            <a:xfrm>
              <a:off x="4176" y="1584"/>
              <a:ext cx="144" cy="2544"/>
            </a:xfrm>
            <a:prstGeom prst="upDownArrow">
              <a:avLst>
                <a:gd name="adj1" fmla="val 50000"/>
                <a:gd name="adj2" fmla="val 141824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6" name="AutoShape 35"/>
            <p:cNvSpPr>
              <a:spLocks noChangeArrowheads="1"/>
            </p:cNvSpPr>
            <p:nvPr/>
          </p:nvSpPr>
          <p:spPr bwMode="auto">
            <a:xfrm>
              <a:off x="4272" y="1968"/>
              <a:ext cx="240" cy="144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7" name="AutoShape 36"/>
            <p:cNvSpPr>
              <a:spLocks noChangeArrowheads="1"/>
            </p:cNvSpPr>
            <p:nvPr/>
          </p:nvSpPr>
          <p:spPr bwMode="auto">
            <a:xfrm>
              <a:off x="4272" y="2496"/>
              <a:ext cx="240" cy="144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8" name="AutoShape 37"/>
            <p:cNvSpPr>
              <a:spLocks noChangeArrowheads="1"/>
            </p:cNvSpPr>
            <p:nvPr/>
          </p:nvSpPr>
          <p:spPr bwMode="auto">
            <a:xfrm>
              <a:off x="4272" y="3648"/>
              <a:ext cx="240" cy="144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09" name="AutoShape 38"/>
            <p:cNvSpPr>
              <a:spLocks noChangeArrowheads="1"/>
            </p:cNvSpPr>
            <p:nvPr/>
          </p:nvSpPr>
          <p:spPr bwMode="auto">
            <a:xfrm>
              <a:off x="3696" y="2640"/>
              <a:ext cx="528" cy="192"/>
            </a:xfrm>
            <a:prstGeom prst="leftArrow">
              <a:avLst>
                <a:gd name="adj1" fmla="val 50000"/>
                <a:gd name="adj2" fmla="val 68750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>
                <a:buClrTx/>
                <a:buSzTx/>
                <a:buFontTx/>
                <a:buNone/>
              </a:pPr>
              <a:endParaRPr lang="zh-CN" altLang="en-US" sz="800">
                <a:latin typeface="宋体" pitchFamily="2" charset="-122"/>
              </a:endParaRPr>
            </a:p>
          </p:txBody>
        </p:sp>
        <p:sp>
          <p:nvSpPr>
            <p:cNvPr id="58410" name="Text Box 39"/>
            <p:cNvSpPr txBox="1">
              <a:spLocks noChangeArrowheads="1"/>
            </p:cNvSpPr>
            <p:nvPr/>
          </p:nvSpPr>
          <p:spPr bwMode="auto">
            <a:xfrm>
              <a:off x="3803" y="2878"/>
              <a:ext cx="27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选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择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线</a:t>
              </a:r>
            </a:p>
          </p:txBody>
        </p:sp>
        <p:sp>
          <p:nvSpPr>
            <p:cNvPr id="58411" name="Text Box 40"/>
            <p:cNvSpPr txBox="1">
              <a:spLocks noChangeArrowheads="1"/>
            </p:cNvSpPr>
            <p:nvPr/>
          </p:nvSpPr>
          <p:spPr bwMode="auto">
            <a:xfrm>
              <a:off x="4693" y="2992"/>
              <a:ext cx="30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. . .</a:t>
              </a:r>
            </a:p>
          </p:txBody>
        </p:sp>
        <p:sp>
          <p:nvSpPr>
            <p:cNvPr id="58412" name="Text Box 41"/>
            <p:cNvSpPr txBox="1">
              <a:spLocks noChangeArrowheads="1"/>
            </p:cNvSpPr>
            <p:nvPr/>
          </p:nvSpPr>
          <p:spPr bwMode="auto">
            <a:xfrm>
              <a:off x="720" y="1152"/>
              <a:ext cx="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系统总线</a:t>
              </a:r>
            </a:p>
          </p:txBody>
        </p:sp>
      </p:grpSp>
      <p:sp>
        <p:nvSpPr>
          <p:cNvPr id="359466" name="Rectangle 42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sp>
        <p:nvSpPr>
          <p:cNvPr id="58376" name="AutoShape 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utoUpdateAnimBg="0"/>
      <p:bldP spid="359428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71C962-31AD-46FB-938B-CBB813844A18}" type="slidenum">
              <a:rPr lang="zh-CN" altLang="en-US"/>
              <a:pPr/>
              <a:t>56</a:t>
            </a:fld>
            <a:endParaRPr lang="en-US" altLang="zh-CN"/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2. 多路型</a:t>
            </a:r>
          </a:p>
        </p:txBody>
      </p:sp>
      <p:sp>
        <p:nvSpPr>
          <p:cNvPr id="360451" name="Text Box 3"/>
          <p:cNvSpPr txBox="1">
            <a:spLocks noChangeArrowheads="1"/>
          </p:cNvSpPr>
          <p:nvPr/>
        </p:nvSpPr>
        <p:spPr bwMode="auto">
          <a:xfrm>
            <a:off x="539750" y="908050"/>
            <a:ext cx="662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物理上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</a:p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逻辑上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允许连接 </a:t>
            </a:r>
            <a:r>
              <a:rPr lang="zh-CN" altLang="en-US" sz="1200" dirty="0">
                <a:solidFill>
                  <a:schemeClr val="fol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设备同时工作</a:t>
            </a:r>
          </a:p>
        </p:txBody>
      </p:sp>
      <p:sp>
        <p:nvSpPr>
          <p:cNvPr id="360452" name="Rectangle 4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685800" y="4038600"/>
            <a:ext cx="8382000" cy="2362200"/>
            <a:chOff x="432" y="2544"/>
            <a:chExt cx="5280" cy="1488"/>
          </a:xfrm>
        </p:grpSpPr>
        <p:grpSp>
          <p:nvGrpSpPr>
            <p:cNvPr id="59452" name="Group 52"/>
            <p:cNvGrpSpPr>
              <a:grpSpLocks/>
            </p:cNvGrpSpPr>
            <p:nvPr/>
          </p:nvGrpSpPr>
          <p:grpSpPr bwMode="auto">
            <a:xfrm>
              <a:off x="432" y="2832"/>
              <a:ext cx="4848" cy="1200"/>
              <a:chOff x="432" y="2832"/>
              <a:chExt cx="4848" cy="1200"/>
            </a:xfrm>
          </p:grpSpPr>
          <p:grpSp>
            <p:nvGrpSpPr>
              <p:cNvPr id="59454" name="Group 53"/>
              <p:cNvGrpSpPr>
                <a:grpSpLocks/>
              </p:cNvGrpSpPr>
              <p:nvPr/>
            </p:nvGrpSpPr>
            <p:grpSpPr bwMode="auto">
              <a:xfrm>
                <a:off x="3023" y="3264"/>
                <a:ext cx="438" cy="384"/>
                <a:chOff x="2783" y="3264"/>
                <a:chExt cx="438" cy="384"/>
              </a:xfrm>
            </p:grpSpPr>
            <p:sp>
              <p:nvSpPr>
                <p:cNvPr id="59483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2783" y="3309"/>
                  <a:ext cx="43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设备</a:t>
                  </a:r>
                </a:p>
              </p:txBody>
            </p:sp>
            <p:sp>
              <p:nvSpPr>
                <p:cNvPr id="59484" name="Rectangle 55"/>
                <p:cNvSpPr>
                  <a:spLocks noChangeArrowheads="1"/>
                </p:cNvSpPr>
                <p:nvPr/>
              </p:nvSpPr>
              <p:spPr bwMode="auto">
                <a:xfrm>
                  <a:off x="2784" y="3264"/>
                  <a:ext cx="432" cy="384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9455" name="Group 56"/>
              <p:cNvGrpSpPr>
                <a:grpSpLocks/>
              </p:cNvGrpSpPr>
              <p:nvPr/>
            </p:nvGrpSpPr>
            <p:grpSpPr bwMode="auto">
              <a:xfrm>
                <a:off x="3694" y="3264"/>
                <a:ext cx="438" cy="383"/>
                <a:chOff x="3454" y="3264"/>
                <a:chExt cx="438" cy="383"/>
              </a:xfrm>
            </p:grpSpPr>
            <p:sp>
              <p:nvSpPr>
                <p:cNvPr id="59481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3454" y="3309"/>
                  <a:ext cx="43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设备</a:t>
                  </a:r>
                </a:p>
              </p:txBody>
            </p:sp>
            <p:sp>
              <p:nvSpPr>
                <p:cNvPr id="59482" name="Rectangle 58"/>
                <p:cNvSpPr>
                  <a:spLocks noChangeArrowheads="1"/>
                </p:cNvSpPr>
                <p:nvPr/>
              </p:nvSpPr>
              <p:spPr bwMode="auto">
                <a:xfrm>
                  <a:off x="3456" y="3264"/>
                  <a:ext cx="432" cy="38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9456" name="Group 59"/>
              <p:cNvGrpSpPr>
                <a:grpSpLocks/>
              </p:cNvGrpSpPr>
              <p:nvPr/>
            </p:nvGrpSpPr>
            <p:grpSpPr bwMode="auto">
              <a:xfrm>
                <a:off x="4520" y="3264"/>
                <a:ext cx="438" cy="383"/>
                <a:chOff x="4280" y="3264"/>
                <a:chExt cx="438" cy="383"/>
              </a:xfrm>
            </p:grpSpPr>
            <p:sp>
              <p:nvSpPr>
                <p:cNvPr id="5947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280" y="3309"/>
                  <a:ext cx="43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设备</a:t>
                  </a:r>
                </a:p>
              </p:txBody>
            </p:sp>
            <p:sp>
              <p:nvSpPr>
                <p:cNvPr id="59480" name="Rectangle 61"/>
                <p:cNvSpPr>
                  <a:spLocks noChangeArrowheads="1"/>
                </p:cNvSpPr>
                <p:nvPr/>
              </p:nvSpPr>
              <p:spPr bwMode="auto">
                <a:xfrm>
                  <a:off x="4282" y="3264"/>
                  <a:ext cx="432" cy="38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9457" name="Group 62"/>
              <p:cNvGrpSpPr>
                <a:grpSpLocks/>
              </p:cNvGrpSpPr>
              <p:nvPr/>
            </p:nvGrpSpPr>
            <p:grpSpPr bwMode="auto">
              <a:xfrm>
                <a:off x="2064" y="3264"/>
                <a:ext cx="624" cy="768"/>
                <a:chOff x="1824" y="3264"/>
                <a:chExt cx="624" cy="768"/>
              </a:xfrm>
            </p:grpSpPr>
            <p:sp>
              <p:nvSpPr>
                <p:cNvPr id="59477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1910" y="3397"/>
                  <a:ext cx="499" cy="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</a:t>
                  </a:r>
                </a:p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 接口</a:t>
                  </a:r>
                </a:p>
              </p:txBody>
            </p:sp>
            <p:sp>
              <p:nvSpPr>
                <p:cNvPr id="59478" name="Rectangle 64"/>
                <p:cNvSpPr>
                  <a:spLocks noChangeArrowheads="1"/>
                </p:cNvSpPr>
                <p:nvPr/>
              </p:nvSpPr>
              <p:spPr bwMode="auto">
                <a:xfrm>
                  <a:off x="1824" y="3264"/>
                  <a:ext cx="624" cy="768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</p:grpSp>
          <p:grpSp>
            <p:nvGrpSpPr>
              <p:cNvPr id="59458" name="Group 65"/>
              <p:cNvGrpSpPr>
                <a:grpSpLocks/>
              </p:cNvGrpSpPr>
              <p:nvPr/>
            </p:nvGrpSpPr>
            <p:grpSpPr bwMode="auto">
              <a:xfrm>
                <a:off x="1296" y="3264"/>
                <a:ext cx="480" cy="768"/>
                <a:chOff x="1056" y="3264"/>
                <a:chExt cx="480" cy="768"/>
              </a:xfrm>
            </p:grpSpPr>
            <p:sp>
              <p:nvSpPr>
                <p:cNvPr id="59475" name="Rectangle 66"/>
                <p:cNvSpPr>
                  <a:spLocks noChangeArrowheads="1"/>
                </p:cNvSpPr>
                <p:nvPr/>
              </p:nvSpPr>
              <p:spPr bwMode="auto">
                <a:xfrm>
                  <a:off x="1056" y="3264"/>
                  <a:ext cx="480" cy="768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59476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1056" y="3504"/>
                  <a:ext cx="44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CPU</a:t>
                  </a:r>
                </a:p>
              </p:txBody>
            </p:sp>
          </p:grpSp>
          <p:grpSp>
            <p:nvGrpSpPr>
              <p:cNvPr id="59459" name="Group 68"/>
              <p:cNvGrpSpPr>
                <a:grpSpLocks/>
              </p:cNvGrpSpPr>
              <p:nvPr/>
            </p:nvGrpSpPr>
            <p:grpSpPr bwMode="auto">
              <a:xfrm>
                <a:off x="624" y="3264"/>
                <a:ext cx="480" cy="768"/>
                <a:chOff x="384" y="3264"/>
                <a:chExt cx="480" cy="768"/>
              </a:xfrm>
            </p:grpSpPr>
            <p:sp>
              <p:nvSpPr>
                <p:cNvPr id="59473" name="Rectangle 69"/>
                <p:cNvSpPr>
                  <a:spLocks noChangeArrowheads="1"/>
                </p:cNvSpPr>
                <p:nvPr/>
              </p:nvSpPr>
              <p:spPr bwMode="auto">
                <a:xfrm>
                  <a:off x="384" y="3264"/>
                  <a:ext cx="480" cy="768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 eaLnBrk="1" hangingPunct="1">
                    <a:buClrTx/>
                    <a:buSzTx/>
                    <a:buFontTx/>
                    <a:buNone/>
                  </a:pPr>
                  <a:endParaRPr lang="zh-CN" altLang="en-US" sz="800">
                    <a:latin typeface="宋体" pitchFamily="2" charset="-122"/>
                  </a:endParaRPr>
                </a:p>
              </p:txBody>
            </p:sp>
            <p:sp>
              <p:nvSpPr>
                <p:cNvPr id="59474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419" y="3504"/>
                  <a:ext cx="43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主存</a:t>
                  </a:r>
                </a:p>
              </p:txBody>
            </p:sp>
          </p:grpSp>
          <p:sp>
            <p:nvSpPr>
              <p:cNvPr id="59460" name="AutoShape 71"/>
              <p:cNvSpPr>
                <a:spLocks noChangeArrowheads="1"/>
              </p:cNvSpPr>
              <p:nvPr/>
            </p:nvSpPr>
            <p:spPr bwMode="auto">
              <a:xfrm>
                <a:off x="432" y="2832"/>
                <a:ext cx="4848" cy="144"/>
              </a:xfrm>
              <a:prstGeom prst="leftRightArrow">
                <a:avLst>
                  <a:gd name="adj1" fmla="val 58333"/>
                  <a:gd name="adj2" fmla="val 161319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1" name="Text Box 72"/>
              <p:cNvSpPr txBox="1">
                <a:spLocks noChangeArrowheads="1"/>
              </p:cNvSpPr>
              <p:nvPr/>
            </p:nvSpPr>
            <p:spPr bwMode="auto">
              <a:xfrm>
                <a:off x="4214" y="3296"/>
                <a:ext cx="27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…</a:t>
                </a:r>
              </a:p>
            </p:txBody>
          </p:sp>
          <p:sp>
            <p:nvSpPr>
              <p:cNvPr id="59462" name="AutoShape 73"/>
              <p:cNvSpPr>
                <a:spLocks noChangeArrowheads="1"/>
              </p:cNvSpPr>
              <p:nvPr/>
            </p:nvSpPr>
            <p:spPr bwMode="auto">
              <a:xfrm>
                <a:off x="816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3" name="AutoShape 74"/>
              <p:cNvSpPr>
                <a:spLocks noChangeArrowheads="1"/>
              </p:cNvSpPr>
              <p:nvPr/>
            </p:nvSpPr>
            <p:spPr bwMode="auto">
              <a:xfrm>
                <a:off x="1488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4" name="AutoShape 75"/>
              <p:cNvSpPr>
                <a:spLocks noChangeArrowheads="1"/>
              </p:cNvSpPr>
              <p:nvPr/>
            </p:nvSpPr>
            <p:spPr bwMode="auto">
              <a:xfrm>
                <a:off x="2304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5" name="AutoShape 76"/>
              <p:cNvSpPr>
                <a:spLocks noChangeArrowheads="1"/>
              </p:cNvSpPr>
              <p:nvPr/>
            </p:nvSpPr>
            <p:spPr bwMode="auto">
              <a:xfrm>
                <a:off x="3168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6" name="AutoShape 77"/>
              <p:cNvSpPr>
                <a:spLocks noChangeArrowheads="1"/>
              </p:cNvSpPr>
              <p:nvPr/>
            </p:nvSpPr>
            <p:spPr bwMode="auto">
              <a:xfrm>
                <a:off x="3840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7" name="AutoShape 78"/>
              <p:cNvSpPr>
                <a:spLocks noChangeArrowheads="1"/>
              </p:cNvSpPr>
              <p:nvPr/>
            </p:nvSpPr>
            <p:spPr bwMode="auto">
              <a:xfrm>
                <a:off x="4656" y="2928"/>
                <a:ext cx="144" cy="336"/>
              </a:xfrm>
              <a:prstGeom prst="upDownArrow">
                <a:avLst>
                  <a:gd name="adj1" fmla="val 50000"/>
                  <a:gd name="adj2" fmla="val 46667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l" eaLnBrk="1" hangingPunct="1">
                  <a:buClrTx/>
                  <a:buSzTx/>
                  <a:buFontTx/>
                  <a:buNone/>
                </a:pPr>
                <a:endParaRPr lang="zh-CN" altLang="en-US" sz="800">
                  <a:latin typeface="宋体" pitchFamily="2" charset="-122"/>
                </a:endParaRPr>
              </a:p>
            </p:txBody>
          </p:sp>
          <p:sp>
            <p:nvSpPr>
              <p:cNvPr id="59468" name="Line 79"/>
              <p:cNvSpPr>
                <a:spLocks noChangeShapeType="1"/>
              </p:cNvSpPr>
              <p:nvPr/>
            </p:nvSpPr>
            <p:spPr bwMode="auto">
              <a:xfrm>
                <a:off x="1776" y="3696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9469" name="Line 80"/>
              <p:cNvSpPr>
                <a:spLocks noChangeShapeType="1"/>
              </p:cNvSpPr>
              <p:nvPr/>
            </p:nvSpPr>
            <p:spPr bwMode="auto">
              <a:xfrm rot="10800000">
                <a:off x="1776" y="3504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9470" name="Freeform 81"/>
              <p:cNvSpPr>
                <a:spLocks/>
              </p:cNvSpPr>
              <p:nvPr/>
            </p:nvSpPr>
            <p:spPr bwMode="auto">
              <a:xfrm>
                <a:off x="2688" y="3648"/>
                <a:ext cx="528" cy="144"/>
              </a:xfrm>
              <a:custGeom>
                <a:avLst/>
                <a:gdLst>
                  <a:gd name="T0" fmla="*/ 0 w 432"/>
                  <a:gd name="T1" fmla="*/ 144 h 96"/>
                  <a:gd name="T2" fmla="*/ 528 w 432"/>
                  <a:gd name="T3" fmla="*/ 144 h 96"/>
                  <a:gd name="T4" fmla="*/ 528 w 432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96"/>
                  <a:gd name="T11" fmla="*/ 432 w 432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96">
                    <a:moveTo>
                      <a:pt x="0" y="96"/>
                    </a:moveTo>
                    <a:lnTo>
                      <a:pt x="432" y="96"/>
                    </a:lnTo>
                    <a:lnTo>
                      <a:pt x="432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9471" name="Freeform 82"/>
              <p:cNvSpPr>
                <a:spLocks/>
              </p:cNvSpPr>
              <p:nvPr/>
            </p:nvSpPr>
            <p:spPr bwMode="auto">
              <a:xfrm>
                <a:off x="2688" y="3648"/>
                <a:ext cx="1200" cy="240"/>
              </a:xfrm>
              <a:custGeom>
                <a:avLst/>
                <a:gdLst>
                  <a:gd name="T0" fmla="*/ 0 w 432"/>
                  <a:gd name="T1" fmla="*/ 240 h 96"/>
                  <a:gd name="T2" fmla="*/ 1200 w 432"/>
                  <a:gd name="T3" fmla="*/ 240 h 96"/>
                  <a:gd name="T4" fmla="*/ 1200 w 432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96"/>
                  <a:gd name="T11" fmla="*/ 432 w 432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96">
                    <a:moveTo>
                      <a:pt x="0" y="96"/>
                    </a:moveTo>
                    <a:lnTo>
                      <a:pt x="432" y="96"/>
                    </a:lnTo>
                    <a:lnTo>
                      <a:pt x="432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59472" name="Freeform 83"/>
              <p:cNvSpPr>
                <a:spLocks/>
              </p:cNvSpPr>
              <p:nvPr/>
            </p:nvSpPr>
            <p:spPr bwMode="auto">
              <a:xfrm>
                <a:off x="2688" y="3648"/>
                <a:ext cx="2064" cy="336"/>
              </a:xfrm>
              <a:custGeom>
                <a:avLst/>
                <a:gdLst>
                  <a:gd name="T0" fmla="*/ 0 w 432"/>
                  <a:gd name="T1" fmla="*/ 336 h 96"/>
                  <a:gd name="T2" fmla="*/ 2064 w 432"/>
                  <a:gd name="T3" fmla="*/ 336 h 96"/>
                  <a:gd name="T4" fmla="*/ 2064 w 432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96"/>
                  <a:gd name="T11" fmla="*/ 432 w 432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96">
                    <a:moveTo>
                      <a:pt x="0" y="96"/>
                    </a:moveTo>
                    <a:lnTo>
                      <a:pt x="432" y="96"/>
                    </a:lnTo>
                    <a:lnTo>
                      <a:pt x="432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59453" name="Text Box 84"/>
            <p:cNvSpPr txBox="1">
              <a:spLocks noChangeArrowheads="1"/>
            </p:cNvSpPr>
            <p:nvPr/>
          </p:nvSpPr>
          <p:spPr bwMode="auto">
            <a:xfrm>
              <a:off x="4272" y="254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>
                  <a:latin typeface="Times New Roman" pitchFamily="18" charset="0"/>
                </a:rPr>
                <a:t>独立请求式</a:t>
              </a:r>
            </a:p>
          </p:txBody>
        </p:sp>
      </p:grpSp>
      <p:sp>
        <p:nvSpPr>
          <p:cNvPr id="59399" name="AutoShape 8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685800" y="1524000"/>
            <a:ext cx="7696200" cy="2425700"/>
            <a:chOff x="432" y="960"/>
            <a:chExt cx="4848" cy="1528"/>
          </a:xfrm>
        </p:grpSpPr>
        <p:grpSp>
          <p:nvGrpSpPr>
            <p:cNvPr id="59401" name="Group 94"/>
            <p:cNvGrpSpPr>
              <a:grpSpLocks/>
            </p:cNvGrpSpPr>
            <p:nvPr/>
          </p:nvGrpSpPr>
          <p:grpSpPr bwMode="auto">
            <a:xfrm>
              <a:off x="432" y="960"/>
              <a:ext cx="4848" cy="1528"/>
              <a:chOff x="432" y="960"/>
              <a:chExt cx="4848" cy="1528"/>
            </a:xfrm>
          </p:grpSpPr>
          <p:grpSp>
            <p:nvGrpSpPr>
              <p:cNvPr id="59403" name="Group 93"/>
              <p:cNvGrpSpPr>
                <a:grpSpLocks/>
              </p:cNvGrpSpPr>
              <p:nvPr/>
            </p:nvGrpSpPr>
            <p:grpSpPr bwMode="auto">
              <a:xfrm>
                <a:off x="432" y="960"/>
                <a:ext cx="4848" cy="1528"/>
                <a:chOff x="432" y="960"/>
                <a:chExt cx="4848" cy="1528"/>
              </a:xfrm>
            </p:grpSpPr>
            <p:grpSp>
              <p:nvGrpSpPr>
                <p:cNvPr id="59405" name="Group 92"/>
                <p:cNvGrpSpPr>
                  <a:grpSpLocks/>
                </p:cNvGrpSpPr>
                <p:nvPr/>
              </p:nvGrpSpPr>
              <p:grpSpPr bwMode="auto">
                <a:xfrm>
                  <a:off x="432" y="960"/>
                  <a:ext cx="4848" cy="1488"/>
                  <a:chOff x="432" y="960"/>
                  <a:chExt cx="4848" cy="1488"/>
                </a:xfrm>
              </p:grpSpPr>
              <p:grpSp>
                <p:nvGrpSpPr>
                  <p:cNvPr id="59407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432" y="1248"/>
                    <a:ext cx="4848" cy="1200"/>
                    <a:chOff x="432" y="1248"/>
                    <a:chExt cx="4848" cy="1200"/>
                  </a:xfrm>
                </p:grpSpPr>
                <p:grpSp>
                  <p:nvGrpSpPr>
                    <p:cNvPr id="59409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23" y="1680"/>
                      <a:ext cx="438" cy="480"/>
                      <a:chOff x="2783" y="1680"/>
                      <a:chExt cx="438" cy="480"/>
                    </a:xfrm>
                  </p:grpSpPr>
                  <p:sp>
                    <p:nvSpPr>
                      <p:cNvPr id="59450" name="Text Box 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83" y="1766"/>
                        <a:ext cx="438" cy="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zh-CN" altLang="en-US" sz="2000">
                            <a:latin typeface="Times New Roman" pitchFamily="18" charset="0"/>
                          </a:rPr>
                          <a:t>设备</a:t>
                        </a:r>
                      </a:p>
                    </p:txBody>
                  </p:sp>
                  <p:sp>
                    <p:nvSpPr>
                      <p:cNvPr id="59451" name="Rectangle 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84" y="1680"/>
                        <a:ext cx="432" cy="48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410" name="Group 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94" y="1680"/>
                      <a:ext cx="438" cy="480"/>
                      <a:chOff x="3454" y="1680"/>
                      <a:chExt cx="438" cy="480"/>
                    </a:xfrm>
                  </p:grpSpPr>
                  <p:sp>
                    <p:nvSpPr>
                      <p:cNvPr id="59448" name="Text Box 1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454" y="1766"/>
                        <a:ext cx="438" cy="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zh-CN" altLang="en-US" sz="2000">
                            <a:latin typeface="Times New Roman" pitchFamily="18" charset="0"/>
                          </a:rPr>
                          <a:t>设备</a:t>
                        </a:r>
                      </a:p>
                    </p:txBody>
                  </p:sp>
                  <p:sp>
                    <p:nvSpPr>
                      <p:cNvPr id="59449" name="Rectangle 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456" y="1680"/>
                        <a:ext cx="432" cy="48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411" name="Group 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20" y="1680"/>
                      <a:ext cx="438" cy="480"/>
                      <a:chOff x="4280" y="1680"/>
                      <a:chExt cx="438" cy="480"/>
                    </a:xfrm>
                  </p:grpSpPr>
                  <p:sp>
                    <p:nvSpPr>
                      <p:cNvPr id="59446" name="Text Box 1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80" y="1766"/>
                        <a:ext cx="438" cy="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zh-CN" altLang="en-US" sz="2000">
                            <a:latin typeface="Times New Roman" pitchFamily="18" charset="0"/>
                          </a:rPr>
                          <a:t>设备</a:t>
                        </a:r>
                      </a:p>
                    </p:txBody>
                  </p:sp>
                  <p:sp>
                    <p:nvSpPr>
                      <p:cNvPr id="59447" name="Rectangle 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2" y="1680"/>
                        <a:ext cx="432" cy="48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412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4" y="1680"/>
                      <a:ext cx="624" cy="768"/>
                      <a:chOff x="1824" y="1680"/>
                      <a:chExt cx="624" cy="768"/>
                    </a:xfrm>
                  </p:grpSpPr>
                  <p:sp>
                    <p:nvSpPr>
                      <p:cNvPr id="59444" name="Text Box 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10" y="1824"/>
                        <a:ext cx="499" cy="44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en-US" altLang="zh-CN" sz="2000">
                            <a:latin typeface="Times New Roman" pitchFamily="18" charset="0"/>
                          </a:rPr>
                          <a:t>DMA</a:t>
                        </a:r>
                      </a:p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zh-CN" altLang="en-US" sz="2000">
                            <a:latin typeface="Times New Roman" pitchFamily="18" charset="0"/>
                          </a:rPr>
                          <a:t> 接口</a:t>
                        </a:r>
                      </a:p>
                    </p:txBody>
                  </p:sp>
                  <p:sp>
                    <p:nvSpPr>
                      <p:cNvPr id="59445" name="Rectangle 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24" y="1680"/>
                        <a:ext cx="624" cy="76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413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96" y="1680"/>
                      <a:ext cx="480" cy="768"/>
                      <a:chOff x="1056" y="1680"/>
                      <a:chExt cx="480" cy="768"/>
                    </a:xfrm>
                  </p:grpSpPr>
                  <p:sp>
                    <p:nvSpPr>
                      <p:cNvPr id="5944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56" y="1680"/>
                        <a:ext cx="480" cy="76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  <p:sp>
                    <p:nvSpPr>
                      <p:cNvPr id="5944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56" y="1920"/>
                        <a:ext cx="446" cy="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en-US" altLang="zh-CN" sz="2000">
                            <a:latin typeface="Times New Roman" pitchFamily="18" charset="0"/>
                          </a:rPr>
                          <a:t>CPU</a:t>
                        </a:r>
                      </a:p>
                    </p:txBody>
                  </p:sp>
                </p:grpSp>
                <p:grpSp>
                  <p:nvGrpSpPr>
                    <p:cNvPr id="59414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" y="1680"/>
                      <a:ext cx="480" cy="768"/>
                      <a:chOff x="384" y="1680"/>
                      <a:chExt cx="480" cy="768"/>
                    </a:xfrm>
                  </p:grpSpPr>
                  <p:sp>
                    <p:nvSpPr>
                      <p:cNvPr id="59440" name="Rectangle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4" y="1680"/>
                        <a:ext cx="480" cy="768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algn="l" eaLnBrk="1" hangingPunct="1">
                          <a:buClrTx/>
                          <a:buSzTx/>
                          <a:buFontTx/>
                          <a:buNone/>
                        </a:pPr>
                        <a:endParaRPr lang="zh-CN" altLang="en-US" sz="800">
                          <a:latin typeface="宋体" pitchFamily="2" charset="-122"/>
                        </a:endParaRPr>
                      </a:p>
                    </p:txBody>
                  </p:sp>
                  <p:sp>
                    <p:nvSpPr>
                      <p:cNvPr id="59441" name="Text Box 2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9" y="1910"/>
                        <a:ext cx="438" cy="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l"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r>
                          <a:rPr lang="zh-CN" altLang="en-US" sz="2000">
                            <a:latin typeface="Times New Roman" pitchFamily="18" charset="0"/>
                          </a:rPr>
                          <a:t>主存</a:t>
                        </a:r>
                      </a:p>
                    </p:txBody>
                  </p:sp>
                </p:grpSp>
                <p:sp>
                  <p:nvSpPr>
                    <p:cNvPr id="59415" name="AutoShap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" y="1248"/>
                      <a:ext cx="4848" cy="144"/>
                    </a:xfrm>
                    <a:prstGeom prst="leftRightArrow">
                      <a:avLst>
                        <a:gd name="adj1" fmla="val 58333"/>
                        <a:gd name="adj2" fmla="val 161319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16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96" y="1763"/>
                      <a:ext cx="276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algn="l"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2000">
                          <a:latin typeface="Times New Roman" pitchFamily="18" charset="0"/>
                        </a:rPr>
                        <a:t>…</a:t>
                      </a:r>
                    </a:p>
                  </p:txBody>
                </p:sp>
                <p:sp>
                  <p:nvSpPr>
                    <p:cNvPr id="59417" name="AutoShape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6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18" name="AutoShap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88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19" name="AutoShap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20" name="AutoShap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21" name="AutoShap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0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22" name="AutoShap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6" y="1344"/>
                      <a:ext cx="144" cy="336"/>
                    </a:xfrm>
                    <a:prstGeom prst="upDownArrow">
                      <a:avLst>
                        <a:gd name="adj1" fmla="val 50000"/>
                        <a:gd name="adj2" fmla="val 46667"/>
                      </a:avLst>
                    </a:prstGeom>
                    <a:solidFill>
                      <a:schemeClr val="folHlink"/>
                    </a:solidFill>
                    <a:ln w="9525">
                      <a:solidFill>
                        <a:schemeClr val="folHlink"/>
                      </a:solidFill>
                      <a:miter lim="800000"/>
                      <a:headEnd/>
                      <a:tailEnd/>
                    </a:ln>
                  </p:spPr>
                  <p:txBody>
                    <a:bodyPr vert="eaVert" wrap="none" anchor="ctr"/>
                    <a:lstStyle/>
                    <a:p>
                      <a:pPr algn="l" eaLnBrk="1" hangingPunct="1">
                        <a:buClrTx/>
                        <a:buSzTx/>
                        <a:buFontTx/>
                        <a:buNone/>
                      </a:pPr>
                      <a:endParaRPr lang="zh-CN" altLang="en-US" sz="800">
                        <a:latin typeface="宋体" pitchFamily="2" charset="-122"/>
                      </a:endParaRPr>
                    </a:p>
                  </p:txBody>
                </p:sp>
                <p:sp>
                  <p:nvSpPr>
                    <p:cNvPr id="59423" name="Line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76" y="2112"/>
                      <a:ext cx="28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4" name="Line 34"/>
                    <p:cNvSpPr>
                      <a:spLocks noChangeShapeType="1"/>
                    </p:cNvSpPr>
                    <p:nvPr/>
                  </p:nvSpPr>
                  <p:spPr bwMode="auto">
                    <a:xfrm rot="10800000">
                      <a:off x="1776" y="1920"/>
                      <a:ext cx="28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5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2688" y="2160"/>
                      <a:ext cx="432" cy="144"/>
                    </a:xfrm>
                    <a:custGeom>
                      <a:avLst/>
                      <a:gdLst>
                        <a:gd name="T0" fmla="*/ 0 w 432"/>
                        <a:gd name="T1" fmla="*/ 144 h 96"/>
                        <a:gd name="T2" fmla="*/ 432 w 432"/>
                        <a:gd name="T3" fmla="*/ 144 h 96"/>
                        <a:gd name="T4" fmla="*/ 432 w 432"/>
                        <a:gd name="T5" fmla="*/ 0 h 96"/>
                        <a:gd name="T6" fmla="*/ 0 60000 65536"/>
                        <a:gd name="T7" fmla="*/ 0 60000 65536"/>
                        <a:gd name="T8" fmla="*/ 0 60000 65536"/>
                        <a:gd name="T9" fmla="*/ 0 w 432"/>
                        <a:gd name="T10" fmla="*/ 0 h 96"/>
                        <a:gd name="T11" fmla="*/ 432 w 432"/>
                        <a:gd name="T12" fmla="*/ 96 h 9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" h="96">
                          <a:moveTo>
                            <a:pt x="0" y="96"/>
                          </a:moveTo>
                          <a:lnTo>
                            <a:pt x="432" y="96"/>
                          </a:lnTo>
                          <a:lnTo>
                            <a:pt x="432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6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216" y="2160"/>
                      <a:ext cx="576" cy="144"/>
                    </a:xfrm>
                    <a:custGeom>
                      <a:avLst/>
                      <a:gdLst>
                        <a:gd name="T0" fmla="*/ 0 w 576"/>
                        <a:gd name="T1" fmla="*/ 0 h 144"/>
                        <a:gd name="T2" fmla="*/ 0 w 576"/>
                        <a:gd name="T3" fmla="*/ 144 h 144"/>
                        <a:gd name="T4" fmla="*/ 576 w 576"/>
                        <a:gd name="T5" fmla="*/ 144 h 144"/>
                        <a:gd name="T6" fmla="*/ 576 w 576"/>
                        <a:gd name="T7" fmla="*/ 0 h 144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576"/>
                        <a:gd name="T13" fmla="*/ 0 h 144"/>
                        <a:gd name="T14" fmla="*/ 576 w 576"/>
                        <a:gd name="T15" fmla="*/ 144 h 144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576" h="144">
                          <a:moveTo>
                            <a:pt x="0" y="0"/>
                          </a:moveTo>
                          <a:lnTo>
                            <a:pt x="0" y="144"/>
                          </a:lnTo>
                          <a:lnTo>
                            <a:pt x="576" y="144"/>
                          </a:lnTo>
                          <a:lnTo>
                            <a:pt x="576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7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3888" y="2160"/>
                      <a:ext cx="240" cy="144"/>
                    </a:xfrm>
                    <a:custGeom>
                      <a:avLst/>
                      <a:gdLst>
                        <a:gd name="T0" fmla="*/ 0 w 240"/>
                        <a:gd name="T1" fmla="*/ 0 h 144"/>
                        <a:gd name="T2" fmla="*/ 0 w 240"/>
                        <a:gd name="T3" fmla="*/ 144 h 144"/>
                        <a:gd name="T4" fmla="*/ 240 w 240"/>
                        <a:gd name="T5" fmla="*/ 144 h 144"/>
                        <a:gd name="T6" fmla="*/ 0 60000 65536"/>
                        <a:gd name="T7" fmla="*/ 0 60000 65536"/>
                        <a:gd name="T8" fmla="*/ 0 60000 65536"/>
                        <a:gd name="T9" fmla="*/ 0 w 240"/>
                        <a:gd name="T10" fmla="*/ 0 h 144"/>
                        <a:gd name="T11" fmla="*/ 240 w 240"/>
                        <a:gd name="T12" fmla="*/ 144 h 14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40" h="144">
                          <a:moveTo>
                            <a:pt x="0" y="0"/>
                          </a:moveTo>
                          <a:lnTo>
                            <a:pt x="0" y="144"/>
                          </a:lnTo>
                          <a:lnTo>
                            <a:pt x="240" y="144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4" y="2304"/>
                      <a:ext cx="336" cy="0"/>
                    </a:xfrm>
                    <a:prstGeom prst="line">
                      <a:avLst/>
                    </a:prstGeom>
                    <a:noFill/>
                    <a:ln w="28575">
                      <a:noFill/>
                      <a:prstDash val="dash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29" name="Line 3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608" y="216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0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4704" y="2160"/>
                      <a:ext cx="240" cy="144"/>
                    </a:xfrm>
                    <a:custGeom>
                      <a:avLst/>
                      <a:gdLst>
                        <a:gd name="T0" fmla="*/ 0 w 240"/>
                        <a:gd name="T1" fmla="*/ 0 h 144"/>
                        <a:gd name="T2" fmla="*/ 0 w 240"/>
                        <a:gd name="T3" fmla="*/ 144 h 144"/>
                        <a:gd name="T4" fmla="*/ 240 w 240"/>
                        <a:gd name="T5" fmla="*/ 144 h 144"/>
                        <a:gd name="T6" fmla="*/ 0 60000 65536"/>
                        <a:gd name="T7" fmla="*/ 0 60000 65536"/>
                        <a:gd name="T8" fmla="*/ 0 60000 65536"/>
                        <a:gd name="T9" fmla="*/ 0 w 240"/>
                        <a:gd name="T10" fmla="*/ 0 h 144"/>
                        <a:gd name="T11" fmla="*/ 240 w 240"/>
                        <a:gd name="T12" fmla="*/ 144 h 14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40" h="144">
                          <a:moveTo>
                            <a:pt x="0" y="0"/>
                          </a:moveTo>
                          <a:lnTo>
                            <a:pt x="0" y="144"/>
                          </a:lnTo>
                          <a:lnTo>
                            <a:pt x="240" y="144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1" name="Line 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688" y="2400"/>
                      <a:ext cx="1488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stealth" w="med" len="med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6" y="2400"/>
                      <a:ext cx="336" cy="0"/>
                    </a:xfrm>
                    <a:prstGeom prst="line">
                      <a:avLst/>
                    </a:prstGeom>
                    <a:noFill/>
                    <a:ln w="28575">
                      <a:noFill/>
                      <a:prstDash val="dash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67" y="2400"/>
                      <a:ext cx="549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4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60" y="2160"/>
                      <a:ext cx="0" cy="24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oval" w="sm" len="sm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5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32" y="2160"/>
                      <a:ext cx="0" cy="24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oval" w="sm" len="sm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96" y="2160"/>
                      <a:ext cx="0" cy="24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 type="oval" w="sm" len="sm"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7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3120" y="2088"/>
                      <a:ext cx="96" cy="72"/>
                    </a:xfrm>
                    <a:custGeom>
                      <a:avLst/>
                      <a:gdLst>
                        <a:gd name="T0" fmla="*/ 0 w 96"/>
                        <a:gd name="T1" fmla="*/ 72 h 72"/>
                        <a:gd name="T2" fmla="*/ 18 w 96"/>
                        <a:gd name="T3" fmla="*/ 18 h 72"/>
                        <a:gd name="T4" fmla="*/ 48 w 96"/>
                        <a:gd name="T5" fmla="*/ 0 h 72"/>
                        <a:gd name="T6" fmla="*/ 81 w 96"/>
                        <a:gd name="T7" fmla="*/ 12 h 72"/>
                        <a:gd name="T8" fmla="*/ 96 w 96"/>
                        <a:gd name="T9" fmla="*/ 72 h 7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"/>
                        <a:gd name="T16" fmla="*/ 0 h 72"/>
                        <a:gd name="T17" fmla="*/ 96 w 96"/>
                        <a:gd name="T18" fmla="*/ 72 h 7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" h="72">
                          <a:moveTo>
                            <a:pt x="0" y="72"/>
                          </a:moveTo>
                          <a:lnTo>
                            <a:pt x="18" y="18"/>
                          </a:lnTo>
                          <a:lnTo>
                            <a:pt x="48" y="0"/>
                          </a:lnTo>
                          <a:lnTo>
                            <a:pt x="81" y="12"/>
                          </a:lnTo>
                          <a:lnTo>
                            <a:pt x="96" y="72"/>
                          </a:ln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8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792" y="2088"/>
                      <a:ext cx="96" cy="72"/>
                    </a:xfrm>
                    <a:custGeom>
                      <a:avLst/>
                      <a:gdLst>
                        <a:gd name="T0" fmla="*/ 0 w 96"/>
                        <a:gd name="T1" fmla="*/ 72 h 72"/>
                        <a:gd name="T2" fmla="*/ 18 w 96"/>
                        <a:gd name="T3" fmla="*/ 18 h 72"/>
                        <a:gd name="T4" fmla="*/ 48 w 96"/>
                        <a:gd name="T5" fmla="*/ 0 h 72"/>
                        <a:gd name="T6" fmla="*/ 81 w 96"/>
                        <a:gd name="T7" fmla="*/ 12 h 72"/>
                        <a:gd name="T8" fmla="*/ 96 w 96"/>
                        <a:gd name="T9" fmla="*/ 72 h 7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"/>
                        <a:gd name="T16" fmla="*/ 0 h 72"/>
                        <a:gd name="T17" fmla="*/ 96 w 96"/>
                        <a:gd name="T18" fmla="*/ 72 h 7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" h="72">
                          <a:moveTo>
                            <a:pt x="0" y="72"/>
                          </a:moveTo>
                          <a:lnTo>
                            <a:pt x="18" y="18"/>
                          </a:lnTo>
                          <a:lnTo>
                            <a:pt x="48" y="0"/>
                          </a:lnTo>
                          <a:lnTo>
                            <a:pt x="81" y="12"/>
                          </a:lnTo>
                          <a:lnTo>
                            <a:pt x="96" y="72"/>
                          </a:ln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9439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4608" y="2088"/>
                      <a:ext cx="96" cy="72"/>
                    </a:xfrm>
                    <a:custGeom>
                      <a:avLst/>
                      <a:gdLst>
                        <a:gd name="T0" fmla="*/ 0 w 96"/>
                        <a:gd name="T1" fmla="*/ 72 h 72"/>
                        <a:gd name="T2" fmla="*/ 18 w 96"/>
                        <a:gd name="T3" fmla="*/ 18 h 72"/>
                        <a:gd name="T4" fmla="*/ 48 w 96"/>
                        <a:gd name="T5" fmla="*/ 0 h 72"/>
                        <a:gd name="T6" fmla="*/ 81 w 96"/>
                        <a:gd name="T7" fmla="*/ 12 h 72"/>
                        <a:gd name="T8" fmla="*/ 96 w 96"/>
                        <a:gd name="T9" fmla="*/ 72 h 7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"/>
                        <a:gd name="T16" fmla="*/ 0 h 72"/>
                        <a:gd name="T17" fmla="*/ 96 w 96"/>
                        <a:gd name="T18" fmla="*/ 72 h 7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" h="72">
                          <a:moveTo>
                            <a:pt x="0" y="72"/>
                          </a:moveTo>
                          <a:lnTo>
                            <a:pt x="18" y="18"/>
                          </a:lnTo>
                          <a:lnTo>
                            <a:pt x="48" y="0"/>
                          </a:lnTo>
                          <a:lnTo>
                            <a:pt x="81" y="12"/>
                          </a:lnTo>
                          <a:lnTo>
                            <a:pt x="96" y="72"/>
                          </a:ln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59408" name="Text 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72" y="960"/>
                    <a:ext cx="768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l"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:r>
                      <a:rPr lang="zh-CN" altLang="en-US" sz="2400">
                        <a:latin typeface="Times New Roman" pitchFamily="18" charset="0"/>
                      </a:rPr>
                      <a:t>链式</a:t>
                    </a:r>
                  </a:p>
                </p:txBody>
              </p:sp>
            </p:grpSp>
            <p:sp>
              <p:nvSpPr>
                <p:cNvPr id="5940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196" y="2238"/>
                  <a:ext cx="86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…</a:t>
                  </a:r>
                  <a:endParaRPr lang="en-US" altLang="zh-CN" sz="2000">
                    <a:latin typeface="宋体" pitchFamily="2" charset="-122"/>
                  </a:endParaRPr>
                </a:p>
              </p:txBody>
            </p:sp>
          </p:grpSp>
          <p:sp>
            <p:nvSpPr>
              <p:cNvPr id="59404" name="Line 88"/>
              <p:cNvSpPr>
                <a:spLocks noChangeShapeType="1"/>
              </p:cNvSpPr>
              <p:nvPr/>
            </p:nvSpPr>
            <p:spPr bwMode="auto">
              <a:xfrm>
                <a:off x="4468" y="2296"/>
                <a:ext cx="1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9402" name="Text Box 86"/>
            <p:cNvSpPr txBox="1">
              <a:spLocks noChangeArrowheads="1"/>
            </p:cNvSpPr>
            <p:nvPr/>
          </p:nvSpPr>
          <p:spPr bwMode="auto">
            <a:xfrm>
              <a:off x="4196" y="2131"/>
              <a:ext cx="8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Times New Roman" pitchFamily="18" charset="0"/>
                </a:rPr>
                <a:t>…</a:t>
              </a:r>
              <a:endParaRPr lang="en-US" altLang="zh-CN" sz="2000">
                <a:latin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A8C172-264C-4FF4-A600-27A09EF12B16}" type="slidenum">
              <a:rPr lang="zh-CN" altLang="en-US"/>
              <a:pPr/>
              <a:t>57</a:t>
            </a:fld>
            <a:endParaRPr lang="en-US" altLang="zh-CN"/>
          </a:p>
        </p:txBody>
      </p:sp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517525" y="349250"/>
            <a:ext cx="6550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3600">
                <a:latin typeface="Times New Roman" pitchFamily="18" charset="0"/>
              </a:rPr>
              <a:t>3. 多路型 </a:t>
            </a:r>
            <a:r>
              <a:rPr lang="en-US" altLang="zh-CN" sz="3600">
                <a:latin typeface="Times New Roman" pitchFamily="18" charset="0"/>
              </a:rPr>
              <a:t>DMA </a:t>
            </a:r>
            <a:r>
              <a:rPr lang="zh-CN" altLang="en-US" sz="3600">
                <a:latin typeface="Times New Roman" pitchFamily="18" charset="0"/>
              </a:rPr>
              <a:t>接口的工作原理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47913" y="5322888"/>
            <a:ext cx="1892300" cy="409575"/>
            <a:chOff x="1479" y="3353"/>
            <a:chExt cx="1192" cy="258"/>
          </a:xfrm>
        </p:grpSpPr>
        <p:sp>
          <p:nvSpPr>
            <p:cNvPr id="60505" name="Freeform 4"/>
            <p:cNvSpPr>
              <a:spLocks/>
            </p:cNvSpPr>
            <p:nvPr/>
          </p:nvSpPr>
          <p:spPr bwMode="auto">
            <a:xfrm>
              <a:off x="1479" y="3353"/>
              <a:ext cx="1173" cy="211"/>
            </a:xfrm>
            <a:custGeom>
              <a:avLst/>
              <a:gdLst>
                <a:gd name="T0" fmla="*/ 0 w 1173"/>
                <a:gd name="T1" fmla="*/ 205 h 211"/>
                <a:gd name="T2" fmla="*/ 927 w 1173"/>
                <a:gd name="T3" fmla="*/ 202 h 211"/>
                <a:gd name="T4" fmla="*/ 927 w 1173"/>
                <a:gd name="T5" fmla="*/ 1 h 211"/>
                <a:gd name="T6" fmla="*/ 1173 w 1173"/>
                <a:gd name="T7" fmla="*/ 0 h 211"/>
                <a:gd name="T8" fmla="*/ 1170 w 1173"/>
                <a:gd name="T9" fmla="*/ 211 h 2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3"/>
                <a:gd name="T16" fmla="*/ 0 h 211"/>
                <a:gd name="T17" fmla="*/ 1173 w 1173"/>
                <a:gd name="T18" fmla="*/ 211 h 2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3" h="211">
                  <a:moveTo>
                    <a:pt x="0" y="205"/>
                  </a:moveTo>
                  <a:lnTo>
                    <a:pt x="927" y="202"/>
                  </a:lnTo>
                  <a:lnTo>
                    <a:pt x="927" y="1"/>
                  </a:lnTo>
                  <a:lnTo>
                    <a:pt x="1173" y="0"/>
                  </a:lnTo>
                  <a:cubicBezTo>
                    <a:pt x="1172" y="65"/>
                    <a:pt x="1170" y="169"/>
                    <a:pt x="1170" y="211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0506" name="Text Box 5"/>
            <p:cNvSpPr txBox="1">
              <a:spLocks noChangeArrowheads="1"/>
            </p:cNvSpPr>
            <p:nvPr/>
          </p:nvSpPr>
          <p:spPr bwMode="auto">
            <a:xfrm>
              <a:off x="2365" y="3361"/>
              <a:ext cx="30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 T</a:t>
              </a:r>
              <a:r>
                <a:rPr lang="en-US" altLang="zh-CN" sz="2000" baseline="-25000">
                  <a:latin typeface="Times New Roman" pitchFamily="18" charset="0"/>
                </a:rPr>
                <a:t>4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205288" y="5319713"/>
            <a:ext cx="1855787" cy="396875"/>
            <a:chOff x="2649" y="3351"/>
            <a:chExt cx="1169" cy="250"/>
          </a:xfrm>
        </p:grpSpPr>
        <p:sp>
          <p:nvSpPr>
            <p:cNvPr id="60503" name="Freeform 7"/>
            <p:cNvSpPr>
              <a:spLocks/>
            </p:cNvSpPr>
            <p:nvPr/>
          </p:nvSpPr>
          <p:spPr bwMode="auto">
            <a:xfrm>
              <a:off x="2649" y="3351"/>
              <a:ext cx="1155" cy="209"/>
            </a:xfrm>
            <a:custGeom>
              <a:avLst/>
              <a:gdLst>
                <a:gd name="T0" fmla="*/ 0 w 1155"/>
                <a:gd name="T1" fmla="*/ 204 h 209"/>
                <a:gd name="T2" fmla="*/ 900 w 1155"/>
                <a:gd name="T3" fmla="*/ 204 h 209"/>
                <a:gd name="T4" fmla="*/ 906 w 1155"/>
                <a:gd name="T5" fmla="*/ 198 h 209"/>
                <a:gd name="T6" fmla="*/ 906 w 1155"/>
                <a:gd name="T7" fmla="*/ 0 h 209"/>
                <a:gd name="T8" fmla="*/ 1155 w 1155"/>
                <a:gd name="T9" fmla="*/ 0 h 209"/>
                <a:gd name="T10" fmla="*/ 1154 w 1155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55"/>
                <a:gd name="T19" fmla="*/ 0 h 209"/>
                <a:gd name="T20" fmla="*/ 1155 w 1155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55" h="209">
                  <a:moveTo>
                    <a:pt x="0" y="204"/>
                  </a:moveTo>
                  <a:lnTo>
                    <a:pt x="900" y="204"/>
                  </a:lnTo>
                  <a:lnTo>
                    <a:pt x="906" y="198"/>
                  </a:lnTo>
                  <a:lnTo>
                    <a:pt x="906" y="0"/>
                  </a:lnTo>
                  <a:lnTo>
                    <a:pt x="1155" y="0"/>
                  </a:lnTo>
                  <a:cubicBezTo>
                    <a:pt x="1155" y="0"/>
                    <a:pt x="1154" y="166"/>
                    <a:pt x="1154" y="209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0504" name="Text Box 8"/>
            <p:cNvSpPr txBox="1">
              <a:spLocks noChangeArrowheads="1"/>
            </p:cNvSpPr>
            <p:nvPr/>
          </p:nvSpPr>
          <p:spPr bwMode="auto">
            <a:xfrm>
              <a:off x="3552" y="3351"/>
              <a:ext cx="26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  <a:r>
                <a:rPr lang="en-US" altLang="zh-CN" sz="2000" baseline="-25000">
                  <a:latin typeface="Times New Roman" pitchFamily="18" charset="0"/>
                </a:rPr>
                <a:t>6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6024563" y="5327650"/>
            <a:ext cx="2357437" cy="404813"/>
            <a:chOff x="3795" y="3356"/>
            <a:chExt cx="1485" cy="255"/>
          </a:xfrm>
        </p:grpSpPr>
        <p:sp>
          <p:nvSpPr>
            <p:cNvPr id="60500" name="Freeform 10"/>
            <p:cNvSpPr>
              <a:spLocks/>
            </p:cNvSpPr>
            <p:nvPr/>
          </p:nvSpPr>
          <p:spPr bwMode="auto">
            <a:xfrm>
              <a:off x="3795" y="3356"/>
              <a:ext cx="1154" cy="204"/>
            </a:xfrm>
            <a:custGeom>
              <a:avLst/>
              <a:gdLst>
                <a:gd name="T0" fmla="*/ 0 w 1154"/>
                <a:gd name="T1" fmla="*/ 199 h 204"/>
                <a:gd name="T2" fmla="*/ 915 w 1154"/>
                <a:gd name="T3" fmla="*/ 198 h 204"/>
                <a:gd name="T4" fmla="*/ 915 w 1154"/>
                <a:gd name="T5" fmla="*/ 1 h 204"/>
                <a:gd name="T6" fmla="*/ 1152 w 1154"/>
                <a:gd name="T7" fmla="*/ 0 h 204"/>
                <a:gd name="T8" fmla="*/ 1154 w 1154"/>
                <a:gd name="T9" fmla="*/ 204 h 2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4"/>
                <a:gd name="T16" fmla="*/ 0 h 204"/>
                <a:gd name="T17" fmla="*/ 1154 w 1154"/>
                <a:gd name="T18" fmla="*/ 204 h 2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4" h="204">
                  <a:moveTo>
                    <a:pt x="0" y="199"/>
                  </a:moveTo>
                  <a:lnTo>
                    <a:pt x="915" y="198"/>
                  </a:lnTo>
                  <a:lnTo>
                    <a:pt x="915" y="1"/>
                  </a:lnTo>
                  <a:lnTo>
                    <a:pt x="1152" y="0"/>
                  </a:lnTo>
                  <a:cubicBezTo>
                    <a:pt x="1151" y="65"/>
                    <a:pt x="1154" y="162"/>
                    <a:pt x="1154" y="2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0501" name="Freeform 11"/>
            <p:cNvSpPr>
              <a:spLocks/>
            </p:cNvSpPr>
            <p:nvPr/>
          </p:nvSpPr>
          <p:spPr bwMode="auto">
            <a:xfrm>
              <a:off x="4941" y="3554"/>
              <a:ext cx="339" cy="1"/>
            </a:xfrm>
            <a:custGeom>
              <a:avLst/>
              <a:gdLst>
                <a:gd name="T0" fmla="*/ 0 w 339"/>
                <a:gd name="T1" fmla="*/ 1 h 1"/>
                <a:gd name="T2" fmla="*/ 339 w 339"/>
                <a:gd name="T3" fmla="*/ 0 h 1"/>
                <a:gd name="T4" fmla="*/ 0 60000 65536"/>
                <a:gd name="T5" fmla="*/ 0 60000 65536"/>
                <a:gd name="T6" fmla="*/ 0 w 339"/>
                <a:gd name="T7" fmla="*/ 0 h 1"/>
                <a:gd name="T8" fmla="*/ 339 w 33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39" h="1">
                  <a:moveTo>
                    <a:pt x="0" y="1"/>
                  </a:moveTo>
                  <a:lnTo>
                    <a:pt x="339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0502" name="Text Box 12"/>
            <p:cNvSpPr txBox="1">
              <a:spLocks noChangeArrowheads="1"/>
            </p:cNvSpPr>
            <p:nvPr/>
          </p:nvSpPr>
          <p:spPr bwMode="auto">
            <a:xfrm>
              <a:off x="4669" y="3361"/>
              <a:ext cx="30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 T</a:t>
              </a:r>
              <a:r>
                <a:rPr lang="en-US" altLang="zh-CN" sz="2000" baseline="-25000">
                  <a:latin typeface="Times New Roman" pitchFamily="18" charset="0"/>
                </a:rPr>
                <a:t>7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5319713"/>
            <a:ext cx="2403475" cy="701675"/>
            <a:chOff x="0" y="3351"/>
            <a:chExt cx="1514" cy="442"/>
          </a:xfrm>
        </p:grpSpPr>
        <p:grpSp>
          <p:nvGrpSpPr>
            <p:cNvPr id="60496" name="Group 14"/>
            <p:cNvGrpSpPr>
              <a:grpSpLocks/>
            </p:cNvGrpSpPr>
            <p:nvPr/>
          </p:nvGrpSpPr>
          <p:grpSpPr bwMode="auto">
            <a:xfrm>
              <a:off x="522" y="3351"/>
              <a:ext cx="992" cy="250"/>
              <a:chOff x="522" y="3351"/>
              <a:chExt cx="992" cy="250"/>
            </a:xfrm>
          </p:grpSpPr>
          <p:sp>
            <p:nvSpPr>
              <p:cNvPr id="60498" name="Freeform 15"/>
              <p:cNvSpPr>
                <a:spLocks/>
              </p:cNvSpPr>
              <p:nvPr/>
            </p:nvSpPr>
            <p:spPr bwMode="auto">
              <a:xfrm>
                <a:off x="522" y="3354"/>
                <a:ext cx="964" cy="204"/>
              </a:xfrm>
              <a:custGeom>
                <a:avLst/>
                <a:gdLst>
                  <a:gd name="T0" fmla="*/ 0 w 964"/>
                  <a:gd name="T1" fmla="*/ 201 h 204"/>
                  <a:gd name="T2" fmla="*/ 729 w 964"/>
                  <a:gd name="T3" fmla="*/ 201 h 204"/>
                  <a:gd name="T4" fmla="*/ 732 w 964"/>
                  <a:gd name="T5" fmla="*/ 0 h 204"/>
                  <a:gd name="T6" fmla="*/ 963 w 964"/>
                  <a:gd name="T7" fmla="*/ 0 h 204"/>
                  <a:gd name="T8" fmla="*/ 963 w 964"/>
                  <a:gd name="T9" fmla="*/ 204 h 2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4"/>
                  <a:gd name="T16" fmla="*/ 0 h 204"/>
                  <a:gd name="T17" fmla="*/ 964 w 964"/>
                  <a:gd name="T18" fmla="*/ 204 h 2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4" h="204">
                    <a:moveTo>
                      <a:pt x="0" y="201"/>
                    </a:moveTo>
                    <a:lnTo>
                      <a:pt x="729" y="201"/>
                    </a:lnTo>
                    <a:lnTo>
                      <a:pt x="732" y="0"/>
                    </a:lnTo>
                    <a:lnTo>
                      <a:pt x="963" y="0"/>
                    </a:lnTo>
                    <a:cubicBezTo>
                      <a:pt x="962" y="65"/>
                      <a:pt x="964" y="162"/>
                      <a:pt x="963" y="204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0499" name="Text Box 16"/>
              <p:cNvSpPr txBox="1">
                <a:spLocks noChangeArrowheads="1"/>
              </p:cNvSpPr>
              <p:nvPr/>
            </p:nvSpPr>
            <p:spPr bwMode="auto">
              <a:xfrm>
                <a:off x="1248" y="3351"/>
                <a:ext cx="266" cy="25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i="1">
                    <a:latin typeface="Times New Roman" pitchFamily="18" charset="0"/>
                  </a:rPr>
                  <a:t>T</a:t>
                </a:r>
                <a:r>
                  <a:rPr lang="en-US" altLang="zh-CN" sz="2000" baseline="-25000">
                    <a:latin typeface="Times New Roman" pitchFamily="18" charset="0"/>
                  </a:rPr>
                  <a:t>2</a:t>
                </a:r>
              </a:p>
            </p:txBody>
          </p:sp>
        </p:grpSp>
        <p:sp>
          <p:nvSpPr>
            <p:cNvPr id="60497" name="Text Box 17"/>
            <p:cNvSpPr txBox="1">
              <a:spLocks noChangeArrowheads="1"/>
            </p:cNvSpPr>
            <p:nvPr/>
          </p:nvSpPr>
          <p:spPr bwMode="auto">
            <a:xfrm>
              <a:off x="0" y="3351"/>
              <a:ext cx="59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为磁盘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服务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2733675" y="6096000"/>
            <a:ext cx="2417763" cy="396875"/>
            <a:chOff x="1722" y="3840"/>
            <a:chExt cx="1523" cy="250"/>
          </a:xfrm>
        </p:grpSpPr>
        <p:sp>
          <p:nvSpPr>
            <p:cNvPr id="60494" name="Freeform 19"/>
            <p:cNvSpPr>
              <a:spLocks/>
            </p:cNvSpPr>
            <p:nvPr/>
          </p:nvSpPr>
          <p:spPr bwMode="auto">
            <a:xfrm>
              <a:off x="1722" y="3850"/>
              <a:ext cx="1494" cy="194"/>
            </a:xfrm>
            <a:custGeom>
              <a:avLst/>
              <a:gdLst>
                <a:gd name="T0" fmla="*/ 0 w 1494"/>
                <a:gd name="T1" fmla="*/ 194 h 194"/>
                <a:gd name="T2" fmla="*/ 1251 w 1494"/>
                <a:gd name="T3" fmla="*/ 194 h 194"/>
                <a:gd name="T4" fmla="*/ 1254 w 1494"/>
                <a:gd name="T5" fmla="*/ 0 h 194"/>
                <a:gd name="T6" fmla="*/ 1494 w 1494"/>
                <a:gd name="T7" fmla="*/ 0 h 194"/>
                <a:gd name="T8" fmla="*/ 1494 w 1494"/>
                <a:gd name="T9" fmla="*/ 194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94"/>
                <a:gd name="T16" fmla="*/ 0 h 194"/>
                <a:gd name="T17" fmla="*/ 1494 w 1494"/>
                <a:gd name="T18" fmla="*/ 194 h 1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94" h="194">
                  <a:moveTo>
                    <a:pt x="0" y="194"/>
                  </a:moveTo>
                  <a:lnTo>
                    <a:pt x="1251" y="194"/>
                  </a:lnTo>
                  <a:lnTo>
                    <a:pt x="1254" y="0"/>
                  </a:lnTo>
                  <a:lnTo>
                    <a:pt x="1494" y="0"/>
                  </a:lnTo>
                  <a:cubicBezTo>
                    <a:pt x="1493" y="65"/>
                    <a:pt x="1494" y="154"/>
                    <a:pt x="1494" y="19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0495" name="Text Box 20"/>
            <p:cNvSpPr txBox="1">
              <a:spLocks noChangeArrowheads="1"/>
            </p:cNvSpPr>
            <p:nvPr/>
          </p:nvSpPr>
          <p:spPr bwMode="auto">
            <a:xfrm>
              <a:off x="2979" y="3840"/>
              <a:ext cx="26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  <a:r>
                <a:rPr lang="en-US" altLang="zh-CN" sz="2000" baseline="-25000">
                  <a:latin typeface="Times New Roman" pitchFamily="18" charset="0"/>
                </a:rPr>
                <a:t>5</a:t>
              </a: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105400" y="6096000"/>
            <a:ext cx="3352800" cy="396875"/>
            <a:chOff x="3216" y="3840"/>
            <a:chExt cx="2112" cy="250"/>
          </a:xfrm>
        </p:grpSpPr>
        <p:grpSp>
          <p:nvGrpSpPr>
            <p:cNvPr id="60490" name="Group 22"/>
            <p:cNvGrpSpPr>
              <a:grpSpLocks/>
            </p:cNvGrpSpPr>
            <p:nvPr/>
          </p:nvGrpSpPr>
          <p:grpSpPr bwMode="auto">
            <a:xfrm>
              <a:off x="3216" y="3840"/>
              <a:ext cx="1994" cy="250"/>
              <a:chOff x="3216" y="3840"/>
              <a:chExt cx="1994" cy="250"/>
            </a:xfrm>
          </p:grpSpPr>
          <p:sp>
            <p:nvSpPr>
              <p:cNvPr id="60492" name="Freeform 23"/>
              <p:cNvSpPr>
                <a:spLocks/>
              </p:cNvSpPr>
              <p:nvPr/>
            </p:nvSpPr>
            <p:spPr bwMode="auto">
              <a:xfrm>
                <a:off x="3216" y="3850"/>
                <a:ext cx="1968" cy="200"/>
              </a:xfrm>
              <a:custGeom>
                <a:avLst/>
                <a:gdLst>
                  <a:gd name="T0" fmla="*/ 0 w 1968"/>
                  <a:gd name="T1" fmla="*/ 197 h 200"/>
                  <a:gd name="T2" fmla="*/ 1728 w 1968"/>
                  <a:gd name="T3" fmla="*/ 197 h 200"/>
                  <a:gd name="T4" fmla="*/ 1728 w 1968"/>
                  <a:gd name="T5" fmla="*/ 0 h 200"/>
                  <a:gd name="T6" fmla="*/ 1968 w 1968"/>
                  <a:gd name="T7" fmla="*/ 0 h 200"/>
                  <a:gd name="T8" fmla="*/ 1968 w 1968"/>
                  <a:gd name="T9" fmla="*/ 200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68"/>
                  <a:gd name="T16" fmla="*/ 0 h 200"/>
                  <a:gd name="T17" fmla="*/ 1968 w 1968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68" h="200">
                    <a:moveTo>
                      <a:pt x="0" y="197"/>
                    </a:moveTo>
                    <a:lnTo>
                      <a:pt x="1728" y="197"/>
                    </a:lnTo>
                    <a:lnTo>
                      <a:pt x="1728" y="0"/>
                    </a:lnTo>
                    <a:lnTo>
                      <a:pt x="1968" y="0"/>
                    </a:lnTo>
                    <a:cubicBezTo>
                      <a:pt x="1967" y="65"/>
                      <a:pt x="1968" y="158"/>
                      <a:pt x="1968" y="20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0493" name="Text Box 24"/>
              <p:cNvSpPr txBox="1">
                <a:spLocks noChangeArrowheads="1"/>
              </p:cNvSpPr>
              <p:nvPr/>
            </p:nvSpPr>
            <p:spPr bwMode="auto">
              <a:xfrm>
                <a:off x="4944" y="3840"/>
                <a:ext cx="266" cy="25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i="1">
                    <a:latin typeface="Times New Roman" pitchFamily="18" charset="0"/>
                  </a:rPr>
                  <a:t>T</a:t>
                </a:r>
                <a:r>
                  <a:rPr lang="en-US" altLang="zh-CN" sz="2000" baseline="-25000">
                    <a:latin typeface="Times New Roman" pitchFamily="18" charset="0"/>
                  </a:rPr>
                  <a:t>8</a:t>
                </a:r>
              </a:p>
            </p:txBody>
          </p:sp>
        </p:grpSp>
        <p:sp>
          <p:nvSpPr>
            <p:cNvPr id="60491" name="Line 25"/>
            <p:cNvSpPr>
              <a:spLocks noChangeShapeType="1"/>
            </p:cNvSpPr>
            <p:nvPr/>
          </p:nvSpPr>
          <p:spPr bwMode="auto">
            <a:xfrm>
              <a:off x="5184" y="404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0" y="6080125"/>
            <a:ext cx="2784475" cy="717550"/>
            <a:chOff x="0" y="3830"/>
            <a:chExt cx="1754" cy="452"/>
          </a:xfrm>
        </p:grpSpPr>
        <p:grpSp>
          <p:nvGrpSpPr>
            <p:cNvPr id="60486" name="Group 27"/>
            <p:cNvGrpSpPr>
              <a:grpSpLocks/>
            </p:cNvGrpSpPr>
            <p:nvPr/>
          </p:nvGrpSpPr>
          <p:grpSpPr bwMode="auto">
            <a:xfrm>
              <a:off x="528" y="3830"/>
              <a:ext cx="1226" cy="250"/>
              <a:chOff x="528" y="3830"/>
              <a:chExt cx="1226" cy="250"/>
            </a:xfrm>
          </p:grpSpPr>
          <p:sp>
            <p:nvSpPr>
              <p:cNvPr id="60488" name="Freeform 28"/>
              <p:cNvSpPr>
                <a:spLocks/>
              </p:cNvSpPr>
              <p:nvPr/>
            </p:nvSpPr>
            <p:spPr bwMode="auto">
              <a:xfrm>
                <a:off x="528" y="3846"/>
                <a:ext cx="1194" cy="201"/>
              </a:xfrm>
              <a:custGeom>
                <a:avLst/>
                <a:gdLst>
                  <a:gd name="T0" fmla="*/ 0 w 1194"/>
                  <a:gd name="T1" fmla="*/ 193 h 201"/>
                  <a:gd name="T2" fmla="*/ 954 w 1194"/>
                  <a:gd name="T3" fmla="*/ 192 h 201"/>
                  <a:gd name="T4" fmla="*/ 954 w 1194"/>
                  <a:gd name="T5" fmla="*/ 0 h 201"/>
                  <a:gd name="T6" fmla="*/ 1194 w 1194"/>
                  <a:gd name="T7" fmla="*/ 0 h 201"/>
                  <a:gd name="T8" fmla="*/ 1194 w 1194"/>
                  <a:gd name="T9" fmla="*/ 201 h 2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4"/>
                  <a:gd name="T16" fmla="*/ 0 h 201"/>
                  <a:gd name="T17" fmla="*/ 1194 w 1194"/>
                  <a:gd name="T18" fmla="*/ 201 h 2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4" h="201">
                    <a:moveTo>
                      <a:pt x="0" y="193"/>
                    </a:moveTo>
                    <a:lnTo>
                      <a:pt x="954" y="192"/>
                    </a:lnTo>
                    <a:lnTo>
                      <a:pt x="954" y="0"/>
                    </a:lnTo>
                    <a:lnTo>
                      <a:pt x="1194" y="0"/>
                    </a:lnTo>
                    <a:cubicBezTo>
                      <a:pt x="1193" y="65"/>
                      <a:pt x="1194" y="159"/>
                      <a:pt x="1194" y="201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0489" name="Text Box 29"/>
              <p:cNvSpPr txBox="1">
                <a:spLocks noChangeArrowheads="1"/>
              </p:cNvSpPr>
              <p:nvPr/>
            </p:nvSpPr>
            <p:spPr bwMode="auto">
              <a:xfrm>
                <a:off x="1488" y="3830"/>
                <a:ext cx="266" cy="25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i="1">
                    <a:latin typeface="Times New Roman" pitchFamily="18" charset="0"/>
                  </a:rPr>
                  <a:t>T</a:t>
                </a:r>
                <a:r>
                  <a:rPr lang="en-US" altLang="zh-CN" sz="2000" baseline="-25000">
                    <a:latin typeface="Times New Roman" pitchFamily="18" charset="0"/>
                  </a:rPr>
                  <a:t>3</a:t>
                </a:r>
              </a:p>
            </p:txBody>
          </p:sp>
        </p:grpSp>
        <p:sp>
          <p:nvSpPr>
            <p:cNvPr id="60487" name="Text Box 30"/>
            <p:cNvSpPr txBox="1">
              <a:spLocks noChangeArrowheads="1"/>
            </p:cNvSpPr>
            <p:nvPr/>
          </p:nvSpPr>
          <p:spPr bwMode="auto">
            <a:xfrm>
              <a:off x="0" y="3840"/>
              <a:ext cx="59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为磁带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  服务</a:t>
              </a:r>
            </a:p>
          </p:txBody>
        </p: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0" y="4233863"/>
            <a:ext cx="8382000" cy="981075"/>
            <a:chOff x="0" y="2667"/>
            <a:chExt cx="5280" cy="618"/>
          </a:xfrm>
        </p:grpSpPr>
        <p:sp>
          <p:nvSpPr>
            <p:cNvPr id="60476" name="Text Box 32"/>
            <p:cNvSpPr txBox="1">
              <a:spLocks noChangeArrowheads="1"/>
            </p:cNvSpPr>
            <p:nvPr/>
          </p:nvSpPr>
          <p:spPr bwMode="auto">
            <a:xfrm>
              <a:off x="0" y="2843"/>
              <a:ext cx="59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为打印</a:t>
              </a:r>
            </a:p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>
                  <a:latin typeface="Times New Roman" pitchFamily="18" charset="0"/>
                </a:rPr>
                <a:t>机服务</a:t>
              </a:r>
            </a:p>
          </p:txBody>
        </p:sp>
        <p:grpSp>
          <p:nvGrpSpPr>
            <p:cNvPr id="60477" name="Group 33"/>
            <p:cNvGrpSpPr>
              <a:grpSpLocks/>
            </p:cNvGrpSpPr>
            <p:nvPr/>
          </p:nvGrpSpPr>
          <p:grpSpPr bwMode="auto">
            <a:xfrm>
              <a:off x="528" y="2667"/>
              <a:ext cx="4752" cy="464"/>
              <a:chOff x="528" y="2667"/>
              <a:chExt cx="4752" cy="464"/>
            </a:xfrm>
          </p:grpSpPr>
          <p:sp>
            <p:nvSpPr>
              <p:cNvPr id="60478" name="Freeform 34"/>
              <p:cNvSpPr>
                <a:spLocks/>
              </p:cNvSpPr>
              <p:nvPr/>
            </p:nvSpPr>
            <p:spPr bwMode="auto">
              <a:xfrm>
                <a:off x="528" y="2891"/>
                <a:ext cx="4752" cy="192"/>
              </a:xfrm>
              <a:custGeom>
                <a:avLst/>
                <a:gdLst>
                  <a:gd name="T0" fmla="*/ 0 w 4752"/>
                  <a:gd name="T1" fmla="*/ 192 h 192"/>
                  <a:gd name="T2" fmla="*/ 432 w 4752"/>
                  <a:gd name="T3" fmla="*/ 192 h 192"/>
                  <a:gd name="T4" fmla="*/ 432 w 4752"/>
                  <a:gd name="T5" fmla="*/ 0 h 192"/>
                  <a:gd name="T6" fmla="*/ 672 w 4752"/>
                  <a:gd name="T7" fmla="*/ 0 h 192"/>
                  <a:gd name="T8" fmla="*/ 672 w 4752"/>
                  <a:gd name="T9" fmla="*/ 192 h 192"/>
                  <a:gd name="T10" fmla="*/ 4752 w 4752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52"/>
                  <a:gd name="T19" fmla="*/ 0 h 192"/>
                  <a:gd name="T20" fmla="*/ 4752 w 4752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52" h="192">
                    <a:moveTo>
                      <a:pt x="0" y="192"/>
                    </a:moveTo>
                    <a:lnTo>
                      <a:pt x="432" y="192"/>
                    </a:lnTo>
                    <a:lnTo>
                      <a:pt x="432" y="0"/>
                    </a:lnTo>
                    <a:lnTo>
                      <a:pt x="672" y="0"/>
                    </a:lnTo>
                    <a:lnTo>
                      <a:pt x="672" y="192"/>
                    </a:lnTo>
                    <a:lnTo>
                      <a:pt x="4752" y="192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60479" name="Text Box 35"/>
              <p:cNvSpPr txBox="1">
                <a:spLocks noChangeArrowheads="1"/>
              </p:cNvSpPr>
              <p:nvPr/>
            </p:nvSpPr>
            <p:spPr bwMode="auto">
              <a:xfrm>
                <a:off x="973" y="2881"/>
                <a:ext cx="26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i="1">
                    <a:latin typeface="Times New Roman" pitchFamily="18" charset="0"/>
                  </a:rPr>
                  <a:t>T</a:t>
                </a:r>
                <a:r>
                  <a:rPr lang="en-US" altLang="zh-CN" sz="2000" baseline="-25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60480" name="Line 36"/>
              <p:cNvSpPr>
                <a:spLocks noChangeShapeType="1"/>
              </p:cNvSpPr>
              <p:nvPr/>
            </p:nvSpPr>
            <p:spPr bwMode="auto">
              <a:xfrm>
                <a:off x="960" y="2757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0481" name="Line 37"/>
              <p:cNvSpPr>
                <a:spLocks noChangeShapeType="1"/>
              </p:cNvSpPr>
              <p:nvPr/>
            </p:nvSpPr>
            <p:spPr bwMode="auto">
              <a:xfrm>
                <a:off x="1200" y="2757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0482" name="Line 38"/>
              <p:cNvSpPr>
                <a:spLocks noChangeShapeType="1"/>
              </p:cNvSpPr>
              <p:nvPr/>
            </p:nvSpPr>
            <p:spPr bwMode="auto">
              <a:xfrm>
                <a:off x="960" y="2805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0483" name="Line 39"/>
              <p:cNvSpPr>
                <a:spLocks noChangeShapeType="1"/>
              </p:cNvSpPr>
              <p:nvPr/>
            </p:nvSpPr>
            <p:spPr bwMode="auto">
              <a:xfrm>
                <a:off x="816" y="2805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0484" name="Line 40"/>
              <p:cNvSpPr>
                <a:spLocks noChangeShapeType="1"/>
              </p:cNvSpPr>
              <p:nvPr/>
            </p:nvSpPr>
            <p:spPr bwMode="auto">
              <a:xfrm rot="10800000">
                <a:off x="1200" y="2805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med"/>
              </a:ln>
            </p:spPr>
            <p:txBody>
              <a:bodyPr wrap="none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0485" name="Text Box 41"/>
              <p:cNvSpPr txBox="1">
                <a:spLocks noChangeArrowheads="1"/>
              </p:cNvSpPr>
              <p:nvPr/>
            </p:nvSpPr>
            <p:spPr bwMode="auto">
              <a:xfrm>
                <a:off x="1344" y="2667"/>
                <a:ext cx="44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5 </a:t>
                </a:r>
                <a:r>
                  <a:rPr lang="en-US" altLang="zh-CN" sz="2000">
                    <a:latin typeface="宋体" pitchFamily="2" charset="-122"/>
                    <a:sym typeface="Symbol" pitchFamily="18" charset="2"/>
                  </a:rPr>
                  <a:t></a:t>
                </a:r>
                <a:r>
                  <a:rPr lang="en-US" altLang="zh-CN" sz="2000">
                    <a:latin typeface="宋体" pitchFamily="2" charset="-122"/>
                  </a:rPr>
                  <a:t>s</a:t>
                </a:r>
                <a:r>
                  <a:rPr lang="en-US" altLang="zh-CN" sz="800">
                    <a:latin typeface="宋体" pitchFamily="2" charset="-122"/>
                  </a:rPr>
                  <a:t> </a:t>
                </a:r>
              </a:p>
            </p:txBody>
          </p:sp>
        </p:grpSp>
      </p:grpSp>
      <p:sp>
        <p:nvSpPr>
          <p:cNvPr id="361514" name="Line 42"/>
          <p:cNvSpPr>
            <a:spLocks noChangeShapeType="1"/>
          </p:cNvSpPr>
          <p:nvPr/>
        </p:nvSpPr>
        <p:spPr bwMode="auto">
          <a:xfrm>
            <a:off x="1981200" y="3124200"/>
            <a:ext cx="0" cy="3581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15" name="Line 43"/>
          <p:cNvSpPr>
            <a:spLocks noChangeShapeType="1"/>
          </p:cNvSpPr>
          <p:nvPr/>
        </p:nvSpPr>
        <p:spPr bwMode="auto">
          <a:xfrm>
            <a:off x="3810000" y="2209800"/>
            <a:ext cx="0" cy="449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16" name="Line 44"/>
          <p:cNvSpPr>
            <a:spLocks noChangeShapeType="1"/>
          </p:cNvSpPr>
          <p:nvPr/>
        </p:nvSpPr>
        <p:spPr bwMode="auto">
          <a:xfrm>
            <a:off x="5638800" y="2133600"/>
            <a:ext cx="0" cy="4572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17" name="Line 45"/>
          <p:cNvSpPr>
            <a:spLocks noChangeShapeType="1"/>
          </p:cNvSpPr>
          <p:nvPr/>
        </p:nvSpPr>
        <p:spPr bwMode="auto">
          <a:xfrm>
            <a:off x="7467600" y="3200400"/>
            <a:ext cx="0" cy="3505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18" name="Line 46"/>
          <p:cNvSpPr>
            <a:spLocks noChangeShapeType="1"/>
          </p:cNvSpPr>
          <p:nvPr/>
        </p:nvSpPr>
        <p:spPr bwMode="auto">
          <a:xfrm>
            <a:off x="4724400" y="3124200"/>
            <a:ext cx="0" cy="3581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19" name="Line 47"/>
          <p:cNvSpPr>
            <a:spLocks noChangeShapeType="1"/>
          </p:cNvSpPr>
          <p:nvPr/>
        </p:nvSpPr>
        <p:spPr bwMode="auto">
          <a:xfrm>
            <a:off x="1524000" y="4027488"/>
            <a:ext cx="0" cy="26781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20" name="Line 48"/>
          <p:cNvSpPr>
            <a:spLocks noChangeShapeType="1"/>
          </p:cNvSpPr>
          <p:nvPr/>
        </p:nvSpPr>
        <p:spPr bwMode="auto">
          <a:xfrm flipV="1">
            <a:off x="2362200" y="5334000"/>
            <a:ext cx="0" cy="13716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21" name="Line 49"/>
          <p:cNvSpPr>
            <a:spLocks noChangeShapeType="1"/>
          </p:cNvSpPr>
          <p:nvPr/>
        </p:nvSpPr>
        <p:spPr bwMode="auto">
          <a:xfrm>
            <a:off x="7848600" y="5418138"/>
            <a:ext cx="0" cy="12588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361522" name="Rectangle 50"/>
          <p:cNvSpPr>
            <a:spLocks noChangeArrowheads="1"/>
          </p:cNvSpPr>
          <p:nvPr/>
        </p:nvSpPr>
        <p:spPr bwMode="auto">
          <a:xfrm>
            <a:off x="7696200" y="152400"/>
            <a:ext cx="1143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5.6</a:t>
            </a:r>
          </a:p>
        </p:txBody>
      </p: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-36513" y="3340100"/>
            <a:ext cx="8672513" cy="866775"/>
            <a:chOff x="-23" y="2104"/>
            <a:chExt cx="5463" cy="546"/>
          </a:xfrm>
        </p:grpSpPr>
        <p:grpSp>
          <p:nvGrpSpPr>
            <p:cNvPr id="60469" name="Group 52"/>
            <p:cNvGrpSpPr>
              <a:grpSpLocks/>
            </p:cNvGrpSpPr>
            <p:nvPr/>
          </p:nvGrpSpPr>
          <p:grpSpPr bwMode="auto">
            <a:xfrm>
              <a:off x="-23" y="2104"/>
              <a:ext cx="5303" cy="538"/>
              <a:chOff x="-23" y="2144"/>
              <a:chExt cx="5303" cy="538"/>
            </a:xfrm>
          </p:grpSpPr>
          <p:grpSp>
            <p:nvGrpSpPr>
              <p:cNvPr id="60471" name="Group 53"/>
              <p:cNvGrpSpPr>
                <a:grpSpLocks/>
              </p:cNvGrpSpPr>
              <p:nvPr/>
            </p:nvGrpSpPr>
            <p:grpSpPr bwMode="auto">
              <a:xfrm>
                <a:off x="528" y="2144"/>
                <a:ext cx="4752" cy="442"/>
                <a:chOff x="528" y="2144"/>
                <a:chExt cx="4752" cy="442"/>
              </a:xfrm>
            </p:grpSpPr>
            <p:sp>
              <p:nvSpPr>
                <p:cNvPr id="60473" name="Line 54"/>
                <p:cNvSpPr>
                  <a:spLocks noChangeShapeType="1"/>
                </p:cNvSpPr>
                <p:nvPr/>
              </p:nvSpPr>
              <p:spPr bwMode="auto">
                <a:xfrm>
                  <a:off x="528" y="2586"/>
                  <a:ext cx="475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74" name="Line 55"/>
                <p:cNvSpPr>
                  <a:spLocks noChangeShapeType="1"/>
                </p:cNvSpPr>
                <p:nvPr/>
              </p:nvSpPr>
              <p:spPr bwMode="auto">
                <a:xfrm>
                  <a:off x="960" y="2346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75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672" y="2144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</p:grpSp>
          <p:sp>
            <p:nvSpPr>
              <p:cNvPr id="60472" name="Text Box 57"/>
              <p:cNvSpPr txBox="1">
                <a:spLocks noChangeArrowheads="1"/>
              </p:cNvSpPr>
              <p:nvPr/>
            </p:nvSpPr>
            <p:spPr bwMode="auto">
              <a:xfrm>
                <a:off x="-23" y="2432"/>
                <a:ext cx="59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打印机</a:t>
                </a:r>
              </a:p>
            </p:txBody>
          </p:sp>
        </p:grpSp>
        <p:sp>
          <p:nvSpPr>
            <p:cNvPr id="60470" name="Text Box 58"/>
            <p:cNvSpPr txBox="1">
              <a:spLocks noChangeArrowheads="1"/>
            </p:cNvSpPr>
            <p:nvPr/>
          </p:nvSpPr>
          <p:spPr bwMode="auto">
            <a:xfrm>
              <a:off x="5280" y="2400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</a:p>
          </p:txBody>
        </p:sp>
      </p:grpSp>
      <p:grpSp>
        <p:nvGrpSpPr>
          <p:cNvPr id="17" name="Group 59"/>
          <p:cNvGrpSpPr>
            <a:grpSpLocks/>
          </p:cNvGrpSpPr>
          <p:nvPr/>
        </p:nvGrpSpPr>
        <p:grpSpPr bwMode="auto">
          <a:xfrm>
            <a:off x="0" y="2346325"/>
            <a:ext cx="8636000" cy="946150"/>
            <a:chOff x="0" y="1478"/>
            <a:chExt cx="5440" cy="596"/>
          </a:xfrm>
        </p:grpSpPr>
        <p:grpSp>
          <p:nvGrpSpPr>
            <p:cNvPr id="60456" name="Group 60"/>
            <p:cNvGrpSpPr>
              <a:grpSpLocks/>
            </p:cNvGrpSpPr>
            <p:nvPr/>
          </p:nvGrpSpPr>
          <p:grpSpPr bwMode="auto">
            <a:xfrm>
              <a:off x="0" y="1478"/>
              <a:ext cx="5280" cy="594"/>
              <a:chOff x="0" y="1475"/>
              <a:chExt cx="5280" cy="594"/>
            </a:xfrm>
          </p:grpSpPr>
          <p:grpSp>
            <p:nvGrpSpPr>
              <p:cNvPr id="60458" name="Group 61"/>
              <p:cNvGrpSpPr>
                <a:grpSpLocks/>
              </p:cNvGrpSpPr>
              <p:nvPr/>
            </p:nvGrpSpPr>
            <p:grpSpPr bwMode="auto">
              <a:xfrm>
                <a:off x="528" y="1475"/>
                <a:ext cx="4752" cy="490"/>
                <a:chOff x="528" y="1475"/>
                <a:chExt cx="4752" cy="490"/>
              </a:xfrm>
            </p:grpSpPr>
            <p:sp>
              <p:nvSpPr>
                <p:cNvPr id="60460" name="Line 62"/>
                <p:cNvSpPr>
                  <a:spLocks noChangeShapeType="1"/>
                </p:cNvSpPr>
                <p:nvPr/>
              </p:nvSpPr>
              <p:spPr bwMode="auto">
                <a:xfrm>
                  <a:off x="528" y="1965"/>
                  <a:ext cx="475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61" name="Line 63"/>
                <p:cNvSpPr>
                  <a:spLocks noChangeShapeType="1"/>
                </p:cNvSpPr>
                <p:nvPr/>
              </p:nvSpPr>
              <p:spPr bwMode="auto">
                <a:xfrm>
                  <a:off x="1248" y="1725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62" name="Line 64"/>
                <p:cNvSpPr>
                  <a:spLocks noChangeShapeType="1"/>
                </p:cNvSpPr>
                <p:nvPr/>
              </p:nvSpPr>
              <p:spPr bwMode="auto">
                <a:xfrm>
                  <a:off x="2976" y="1725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63" name="Line 65"/>
                <p:cNvSpPr>
                  <a:spLocks noChangeShapeType="1"/>
                </p:cNvSpPr>
                <p:nvPr/>
              </p:nvSpPr>
              <p:spPr bwMode="auto">
                <a:xfrm>
                  <a:off x="4704" y="1725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64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867" y="1475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65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595" y="1475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66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4323" y="1475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67" name="Line 69"/>
                <p:cNvSpPr>
                  <a:spLocks noChangeShapeType="1"/>
                </p:cNvSpPr>
                <p:nvPr/>
              </p:nvSpPr>
              <p:spPr bwMode="auto">
                <a:xfrm>
                  <a:off x="1248" y="1869"/>
                  <a:ext cx="172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68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1936" y="1663"/>
                  <a:ext cx="52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45 </a:t>
                  </a:r>
                  <a:r>
                    <a:rPr lang="en-US" altLang="zh-CN" sz="2000">
                      <a:latin typeface="宋体" pitchFamily="2" charset="-122"/>
                      <a:sym typeface="Symbol" pitchFamily="18" charset="2"/>
                    </a:rPr>
                    <a:t></a:t>
                  </a:r>
                  <a:r>
                    <a:rPr lang="en-US" altLang="zh-CN" sz="2000">
                      <a:latin typeface="宋体" pitchFamily="2" charset="-122"/>
                    </a:rPr>
                    <a:t>s</a:t>
                  </a:r>
                  <a:r>
                    <a:rPr lang="en-US" altLang="zh-CN" sz="800">
                      <a:latin typeface="宋体" pitchFamily="2" charset="-122"/>
                    </a:rPr>
                    <a:t> </a:t>
                  </a:r>
                </a:p>
              </p:txBody>
            </p:sp>
          </p:grpSp>
          <p:sp>
            <p:nvSpPr>
              <p:cNvPr id="60459" name="Text Box 71"/>
              <p:cNvSpPr txBox="1">
                <a:spLocks noChangeArrowheads="1"/>
              </p:cNvSpPr>
              <p:nvPr/>
            </p:nvSpPr>
            <p:spPr bwMode="auto">
              <a:xfrm>
                <a:off x="0" y="1819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磁带</a:t>
                </a:r>
              </a:p>
            </p:txBody>
          </p:sp>
        </p:grpSp>
        <p:sp>
          <p:nvSpPr>
            <p:cNvPr id="60457" name="Text Box 72"/>
            <p:cNvSpPr txBox="1">
              <a:spLocks noChangeArrowheads="1"/>
            </p:cNvSpPr>
            <p:nvPr/>
          </p:nvSpPr>
          <p:spPr bwMode="auto">
            <a:xfrm>
              <a:off x="5280" y="1824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</a:p>
          </p:txBody>
        </p:sp>
      </p:grpSp>
      <p:grpSp>
        <p:nvGrpSpPr>
          <p:cNvPr id="20" name="Group 73"/>
          <p:cNvGrpSpPr>
            <a:grpSpLocks/>
          </p:cNvGrpSpPr>
          <p:nvPr/>
        </p:nvGrpSpPr>
        <p:grpSpPr bwMode="auto">
          <a:xfrm>
            <a:off x="0" y="1295400"/>
            <a:ext cx="8636000" cy="1006475"/>
            <a:chOff x="0" y="816"/>
            <a:chExt cx="5440" cy="634"/>
          </a:xfrm>
        </p:grpSpPr>
        <p:grpSp>
          <p:nvGrpSpPr>
            <p:cNvPr id="60441" name="Group 74"/>
            <p:cNvGrpSpPr>
              <a:grpSpLocks/>
            </p:cNvGrpSpPr>
            <p:nvPr/>
          </p:nvGrpSpPr>
          <p:grpSpPr bwMode="auto">
            <a:xfrm>
              <a:off x="0" y="816"/>
              <a:ext cx="5280" cy="584"/>
              <a:chOff x="0" y="816"/>
              <a:chExt cx="5280" cy="584"/>
            </a:xfrm>
          </p:grpSpPr>
          <p:grpSp>
            <p:nvGrpSpPr>
              <p:cNvPr id="60443" name="Group 75"/>
              <p:cNvGrpSpPr>
                <a:grpSpLocks/>
              </p:cNvGrpSpPr>
              <p:nvPr/>
            </p:nvGrpSpPr>
            <p:grpSpPr bwMode="auto">
              <a:xfrm>
                <a:off x="528" y="816"/>
                <a:ext cx="4752" cy="528"/>
                <a:chOff x="528" y="816"/>
                <a:chExt cx="4752" cy="528"/>
              </a:xfrm>
            </p:grpSpPr>
            <p:sp>
              <p:nvSpPr>
                <p:cNvPr id="60445" name="Line 76"/>
                <p:cNvSpPr>
                  <a:spLocks noChangeShapeType="1"/>
                </p:cNvSpPr>
                <p:nvPr/>
              </p:nvSpPr>
              <p:spPr bwMode="auto">
                <a:xfrm>
                  <a:off x="528" y="1344"/>
                  <a:ext cx="475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46" name="Line 77"/>
                <p:cNvSpPr>
                  <a:spLocks noChangeShapeType="1"/>
                </p:cNvSpPr>
                <p:nvPr/>
              </p:nvSpPr>
              <p:spPr bwMode="auto">
                <a:xfrm>
                  <a:off x="1248" y="1104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47" name="Line 78"/>
                <p:cNvSpPr>
                  <a:spLocks noChangeShapeType="1"/>
                </p:cNvSpPr>
                <p:nvPr/>
              </p:nvSpPr>
              <p:spPr bwMode="auto">
                <a:xfrm>
                  <a:off x="2400" y="1104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48" name="Line 79"/>
                <p:cNvSpPr>
                  <a:spLocks noChangeShapeType="1"/>
                </p:cNvSpPr>
                <p:nvPr/>
              </p:nvSpPr>
              <p:spPr bwMode="auto">
                <a:xfrm>
                  <a:off x="3552" y="1104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49" name="Line 80"/>
                <p:cNvSpPr>
                  <a:spLocks noChangeShapeType="1"/>
                </p:cNvSpPr>
                <p:nvPr/>
              </p:nvSpPr>
              <p:spPr bwMode="auto">
                <a:xfrm>
                  <a:off x="4704" y="1104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50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867" y="825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51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2016" y="816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52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3171" y="816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53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4323" y="816"/>
                  <a:ext cx="86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2000">
                      <a:latin typeface="Times New Roman" pitchFamily="18" charset="0"/>
                    </a:rPr>
                    <a:t>DMA </a:t>
                  </a:r>
                  <a:r>
                    <a:rPr lang="zh-CN" altLang="en-US" sz="2000">
                      <a:latin typeface="Times New Roman" pitchFamily="18" charset="0"/>
                    </a:rPr>
                    <a:t>请求</a:t>
                  </a:r>
                </a:p>
              </p:txBody>
            </p:sp>
            <p:sp>
              <p:nvSpPr>
                <p:cNvPr id="60454" name="Line 85"/>
                <p:cNvSpPr>
                  <a:spLocks noChangeShapeType="1"/>
                </p:cNvSpPr>
                <p:nvPr/>
              </p:nvSpPr>
              <p:spPr bwMode="auto">
                <a:xfrm>
                  <a:off x="1248" y="1248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0455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1536" y="1042"/>
                  <a:ext cx="52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zh-CN" altLang="en-US" sz="2000">
                      <a:latin typeface="Times New Roman" pitchFamily="18" charset="0"/>
                    </a:rPr>
                    <a:t>30 </a:t>
                  </a:r>
                  <a:r>
                    <a:rPr lang="en-US" altLang="zh-CN" sz="2000">
                      <a:latin typeface="宋体" pitchFamily="2" charset="-122"/>
                      <a:sym typeface="Symbol" pitchFamily="18" charset="2"/>
                    </a:rPr>
                    <a:t></a:t>
                  </a:r>
                  <a:r>
                    <a:rPr lang="en-US" altLang="zh-CN" sz="2000">
                      <a:latin typeface="宋体" pitchFamily="2" charset="-122"/>
                    </a:rPr>
                    <a:t>s</a:t>
                  </a:r>
                  <a:r>
                    <a:rPr lang="en-US" altLang="zh-CN" sz="800">
                      <a:latin typeface="宋体" pitchFamily="2" charset="-122"/>
                    </a:rPr>
                    <a:t> </a:t>
                  </a:r>
                </a:p>
              </p:txBody>
            </p:sp>
          </p:grpSp>
          <p:sp>
            <p:nvSpPr>
              <p:cNvPr id="60444" name="Text Box 87"/>
              <p:cNvSpPr txBox="1">
                <a:spLocks noChangeArrowheads="1"/>
              </p:cNvSpPr>
              <p:nvPr/>
            </p:nvSpPr>
            <p:spPr bwMode="auto">
              <a:xfrm>
                <a:off x="0" y="1150"/>
                <a:ext cx="4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latin typeface="Times New Roman" pitchFamily="18" charset="0"/>
                  </a:rPr>
                  <a:t>磁盘</a:t>
                </a:r>
              </a:p>
            </p:txBody>
          </p:sp>
        </p:grpSp>
        <p:sp>
          <p:nvSpPr>
            <p:cNvPr id="60442" name="Text Box 88"/>
            <p:cNvSpPr txBox="1">
              <a:spLocks noChangeArrowheads="1"/>
            </p:cNvSpPr>
            <p:nvPr/>
          </p:nvSpPr>
          <p:spPr bwMode="auto">
            <a:xfrm>
              <a:off x="5280" y="1200"/>
              <a:ext cx="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i="1">
                  <a:latin typeface="Times New Roman" pitchFamily="18" charset="0"/>
                </a:rPr>
                <a:t>t</a:t>
              </a:r>
            </a:p>
          </p:txBody>
        </p:sp>
      </p:grpSp>
      <p:sp>
        <p:nvSpPr>
          <p:cNvPr id="60440" name="AutoShape 9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89963" y="6516688"/>
            <a:ext cx="539750" cy="333375"/>
          </a:xfrm>
          <a:prstGeom prst="actionButtonEnd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>
              <a:buClrTx/>
              <a:buSzTx/>
              <a:buFontTx/>
              <a:buNone/>
            </a:pPr>
            <a:endParaRPr lang="zh-CN" altLang="en-US" sz="800"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6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36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36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36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36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36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2" dur="500"/>
                                        <p:tgtEl>
                                          <p:spTgt spid="36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2" dur="500"/>
                                        <p:tgtEl>
                                          <p:spTgt spid="36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514" grpId="0" animBg="1"/>
      <p:bldP spid="361515" grpId="0" animBg="1"/>
      <p:bldP spid="361516" grpId="0" animBg="1"/>
      <p:bldP spid="361517" grpId="0" animBg="1"/>
      <p:bldP spid="361518" grpId="0" animBg="1"/>
      <p:bldP spid="361519" grpId="0" animBg="1"/>
      <p:bldP spid="361520" grpId="0" animBg="1"/>
      <p:bldP spid="3615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26F2EF-15BC-4CDC-9FC1-F19657CD013C}" type="slidenum">
              <a:rPr lang="zh-CN" altLang="en-US"/>
              <a:pPr/>
              <a:t>58</a:t>
            </a:fld>
            <a:endParaRPr lang="en-US" altLang="zh-CN"/>
          </a:p>
        </p:txBody>
      </p:sp>
      <p:sp>
        <p:nvSpPr>
          <p:cNvPr id="6144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/>
              <a:t>作业  </a:t>
            </a:r>
          </a:p>
        </p:txBody>
      </p:sp>
      <p:sp>
        <p:nvSpPr>
          <p:cNvPr id="6144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P212</a:t>
            </a:r>
          </a:p>
          <a:p>
            <a:pPr lvl="1"/>
            <a:r>
              <a:rPr lang="en-US" altLang="zh-CN"/>
              <a:t>5.3</a:t>
            </a:r>
          </a:p>
          <a:p>
            <a:pPr lvl="1"/>
            <a:r>
              <a:rPr lang="en-US" altLang="zh-CN"/>
              <a:t>5.18</a:t>
            </a:r>
          </a:p>
          <a:p>
            <a:pPr lvl="1"/>
            <a:r>
              <a:rPr lang="en-US" altLang="zh-CN"/>
              <a:t>5.20</a:t>
            </a:r>
            <a:r>
              <a:rPr lang="zh-CN" altLang="en-US"/>
              <a:t>中断</a:t>
            </a:r>
          </a:p>
          <a:p>
            <a:pPr lvl="1"/>
            <a:endParaRPr lang="en-US" altLang="zh-CN"/>
          </a:p>
          <a:p>
            <a:pPr lvl="1"/>
            <a:r>
              <a:rPr lang="en-US" altLang="zh-CN"/>
              <a:t>5.29DMA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启信PPT模板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启信PPT模板2</Template>
  <TotalTime>8019</TotalTime>
  <Words>3824</Words>
  <Application>Microsoft Office PowerPoint</Application>
  <PresentationFormat>全屏显示(4:3)</PresentationFormat>
  <Paragraphs>1368</Paragraphs>
  <Slides>58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8" baseType="lpstr">
      <vt:lpstr>黑体</vt:lpstr>
      <vt:lpstr>宋体</vt:lpstr>
      <vt:lpstr>微软雅黑</vt:lpstr>
      <vt:lpstr>幼圆</vt:lpstr>
      <vt:lpstr>Arial</vt:lpstr>
      <vt:lpstr>Calibri</vt:lpstr>
      <vt:lpstr>Symbol</vt:lpstr>
      <vt:lpstr>Times New Roman</vt:lpstr>
      <vt:lpstr>Wingdings</vt:lpstr>
      <vt:lpstr>启信PPT模板2</vt:lpstr>
      <vt:lpstr>第五章 输入输出系统</vt:lpstr>
      <vt:lpstr>　内容提要</vt:lpstr>
      <vt:lpstr>5.1   概  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5.2 I/O设备（自学）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5.4   程序查询方式 </vt:lpstr>
      <vt:lpstr>PowerPoint 演示文稿</vt:lpstr>
      <vt:lpstr>PowerPoint 演示文稿</vt:lpstr>
      <vt:lpstr>5.5 程序中断方式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5.6 DMA 方式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嵌入式系统原理与接口技术</dc:title>
  <dc:creator>山东大学　李新</dc:creator>
  <cp:lastModifiedBy>杨先生</cp:lastModifiedBy>
  <cp:revision>975</cp:revision>
  <dcterms:created xsi:type="dcterms:W3CDTF">2007-12-24T02:11:07Z</dcterms:created>
  <dcterms:modified xsi:type="dcterms:W3CDTF">2017-12-24T02:24:23Z</dcterms:modified>
</cp:coreProperties>
</file>